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5"/>
  </p:notesMasterIdLst>
  <p:sldIdLst>
    <p:sldId id="256" r:id="rId2"/>
    <p:sldId id="259" r:id="rId3"/>
    <p:sldId id="262" r:id="rId4"/>
    <p:sldId id="263" r:id="rId5"/>
    <p:sldId id="257" r:id="rId6"/>
    <p:sldId id="258" r:id="rId7"/>
    <p:sldId id="260" r:id="rId8"/>
    <p:sldId id="261" r:id="rId9"/>
    <p:sldId id="264" r:id="rId10"/>
    <p:sldId id="265" r:id="rId11"/>
    <p:sldId id="266" r:id="rId12"/>
    <p:sldId id="267" r:id="rId13"/>
    <p:sldId id="268" r:id="rId1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54" d="100"/>
          <a:sy n="54" d="100"/>
        </p:scale>
        <p:origin x="1148"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A75F27-408E-4784-B244-9CBD45682A3F}" type="datetimeFigureOut">
              <a:rPr lang="pt-BR" smtClean="0"/>
              <a:t>06/09/2024</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AE1E88-1FDB-4C98-B530-D35BF722A874}" type="slidenum">
              <a:rPr lang="pt-BR" smtClean="0"/>
              <a:t>‹nº›</a:t>
            </a:fld>
            <a:endParaRPr lang="pt-BR"/>
          </a:p>
        </p:txBody>
      </p:sp>
    </p:spTree>
    <p:extLst>
      <p:ext uri="{BB962C8B-B14F-4D97-AF65-F5344CB8AC3E}">
        <p14:creationId xmlns:p14="http://schemas.microsoft.com/office/powerpoint/2010/main" val="921537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2FAE1E88-1FDB-4C98-B530-D35BF722A874}" type="slidenum">
              <a:rPr lang="pt-BR" smtClean="0"/>
              <a:t>1</a:t>
            </a:fld>
            <a:endParaRPr lang="pt-BR"/>
          </a:p>
        </p:txBody>
      </p:sp>
    </p:spTree>
    <p:extLst>
      <p:ext uri="{BB962C8B-B14F-4D97-AF65-F5344CB8AC3E}">
        <p14:creationId xmlns:p14="http://schemas.microsoft.com/office/powerpoint/2010/main" val="1410619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0DAF61AA-5A98-4049-A93E-477E5505141A}" type="datetimeFigureOut">
              <a:rPr lang="en-US" smtClean="0"/>
              <a:t>9/5/2024</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232104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0DAF61AA-5A98-4049-A93E-477E5505141A}" type="datetimeFigureOut">
              <a:rPr lang="en-US" smtClean="0"/>
              <a:t>9/5/2024</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3020040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0DAF61AA-5A98-4049-A93E-477E5505141A}" type="datetimeFigureOut">
              <a:rPr lang="en-US" smtClean="0"/>
              <a:t>9/5/2024</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1962405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0DAF61AA-5A98-4049-A93E-477E5505141A}" type="datetimeFigureOut">
              <a:rPr lang="en-US" smtClean="0"/>
              <a:t>9/5/2024</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1390377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DAF61AA-5A98-4049-A93E-477E5505141A}" type="datetimeFigureOut">
              <a:rPr lang="en-US" smtClean="0"/>
              <a:t>9/5/2024</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675292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0DAF61AA-5A98-4049-A93E-477E5505141A}" type="datetimeFigureOut">
              <a:rPr lang="en-US" smtClean="0"/>
              <a:t>9/5/2024</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95650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0DAF61AA-5A98-4049-A93E-477E5505141A}" type="datetimeFigureOut">
              <a:rPr lang="en-US" smtClean="0"/>
              <a:t>9/5/2024</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3645031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DAF61AA-5A98-4049-A93E-477E5505141A}" type="datetimeFigureOut">
              <a:rPr lang="en-US" smtClean="0"/>
              <a:t>9/5/2024</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1296325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0DAF61AA-5A98-4049-A93E-477E5505141A}" type="datetimeFigureOut">
              <a:rPr lang="en-US" smtClean="0"/>
              <a:t>9/5/2024</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3208311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DAF61AA-5A98-4049-A93E-477E5505141A}" type="datetimeFigureOut">
              <a:rPr lang="en-US" smtClean="0"/>
              <a:t>9/5/2024</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2871754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0DAF61AA-5A98-4049-A93E-477E5505141A}" type="datetimeFigureOut">
              <a:rPr lang="en-US" smtClean="0"/>
              <a:t>9/5/2024</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55852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0DAF61AA-5A98-4049-A93E-477E5505141A}" type="datetimeFigureOut">
              <a:rPr lang="en-US" smtClean="0"/>
              <a:pPr/>
              <a:t>9/5/2024</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endParaRPr lang="en-US"/>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‹nº›</a:t>
            </a:fld>
            <a:endParaRPr lang="en-US"/>
          </a:p>
        </p:txBody>
      </p:sp>
    </p:spTree>
    <p:extLst>
      <p:ext uri="{BB962C8B-B14F-4D97-AF65-F5344CB8AC3E}">
        <p14:creationId xmlns:p14="http://schemas.microsoft.com/office/powerpoint/2010/main" val="242491888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ítulo 1">
            <a:extLst>
              <a:ext uri="{FF2B5EF4-FFF2-40B4-BE49-F238E27FC236}">
                <a16:creationId xmlns:a16="http://schemas.microsoft.com/office/drawing/2014/main" id="{44856C97-DD93-9777-4B11-6ECB4995B458}"/>
              </a:ext>
            </a:extLst>
          </p:cNvPr>
          <p:cNvSpPr>
            <a:spLocks noGrp="1"/>
          </p:cNvSpPr>
          <p:nvPr>
            <p:ph type="ctrTitle"/>
          </p:nvPr>
        </p:nvSpPr>
        <p:spPr>
          <a:xfrm>
            <a:off x="996275" y="4098524"/>
            <a:ext cx="5996628" cy="2226076"/>
          </a:xfrm>
        </p:spPr>
        <p:txBody>
          <a:bodyPr anchor="ctr">
            <a:normAutofit/>
          </a:bodyPr>
          <a:lstStyle/>
          <a:p>
            <a:r>
              <a:rPr lang="pt-BR" sz="5400" b="1" dirty="0"/>
              <a:t>DA RELAÇÃO COM O SABER</a:t>
            </a:r>
          </a:p>
        </p:txBody>
      </p:sp>
      <p:grpSp>
        <p:nvGrpSpPr>
          <p:cNvPr id="13" name="Bottom Right">
            <a:extLst>
              <a:ext uri="{FF2B5EF4-FFF2-40B4-BE49-F238E27FC236}">
                <a16:creationId xmlns:a16="http://schemas.microsoft.com/office/drawing/2014/main" id="{FD57FA8A-6F6A-4738-A4C4-A1CA441706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sp>
          <p:nvSpPr>
            <p:cNvPr id="14" name="Freeform: Shape 13">
              <a:extLst>
                <a:ext uri="{FF2B5EF4-FFF2-40B4-BE49-F238E27FC236}">
                  <a16:creationId xmlns:a16="http://schemas.microsoft.com/office/drawing/2014/main" id="{B722FA65-4717-473D-935C-1E9703E213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39256" y="6178637"/>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5" name="Graphic 157">
              <a:extLst>
                <a:ext uri="{FF2B5EF4-FFF2-40B4-BE49-F238E27FC236}">
                  <a16:creationId xmlns:a16="http://schemas.microsoft.com/office/drawing/2014/main" id="{0481A62F-BE87-4513-97B2-027784C6FB4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17" name="Freeform: Shape 16">
                <a:extLst>
                  <a:ext uri="{FF2B5EF4-FFF2-40B4-BE49-F238E27FC236}">
                    <a16:creationId xmlns:a16="http://schemas.microsoft.com/office/drawing/2014/main" id="{F00486A8-7935-4814-A88E-8AB9135699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1D5DFA27-8F9C-4DAD-841C-EC15FDFDF9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p>
                <a:endParaRPr lang="en-US"/>
              </a:p>
            </p:txBody>
          </p:sp>
          <p:sp>
            <p:nvSpPr>
              <p:cNvPr id="19" name="Freeform: Shape 18">
                <a:extLst>
                  <a:ext uri="{FF2B5EF4-FFF2-40B4-BE49-F238E27FC236}">
                    <a16:creationId xmlns:a16="http://schemas.microsoft.com/office/drawing/2014/main" id="{CBD0BA0A-7296-4EF5-8B4C-9644798AB6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p>
                <a:endParaRPr lang="en-US"/>
              </a:p>
            </p:txBody>
          </p:sp>
          <p:sp>
            <p:nvSpPr>
              <p:cNvPr id="20" name="Freeform: Shape 19">
                <a:extLst>
                  <a:ext uri="{FF2B5EF4-FFF2-40B4-BE49-F238E27FC236}">
                    <a16:creationId xmlns:a16="http://schemas.microsoft.com/office/drawing/2014/main" id="{05F1A67E-7F6A-4D1C-9630-CEA191C72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5E1300E6-8909-46D4-80E7-2122D24D35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DE4C708C-5388-41A0-984B-3698E2B9EB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95D7DAE6-94E0-4A1D-92A3-7D751872B7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p>
                <a:endParaRPr lang="en-US"/>
              </a:p>
            </p:txBody>
          </p:sp>
        </p:grpSp>
        <p:sp>
          <p:nvSpPr>
            <p:cNvPr id="16" name="Freeform: Shape 15">
              <a:extLst>
                <a:ext uri="{FF2B5EF4-FFF2-40B4-BE49-F238E27FC236}">
                  <a16:creationId xmlns:a16="http://schemas.microsoft.com/office/drawing/2014/main" id="{8F513D8C-ECEE-40F4-99D3-6C744A1E94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4" name="Picture 3" descr="Design de cromossoma em 3D roxo">
            <a:extLst>
              <a:ext uri="{FF2B5EF4-FFF2-40B4-BE49-F238E27FC236}">
                <a16:creationId xmlns:a16="http://schemas.microsoft.com/office/drawing/2014/main" id="{A413AEC1-397F-76FD-4675-F54F4FB37650}"/>
              </a:ext>
            </a:extLst>
          </p:cNvPr>
          <p:cNvPicPr>
            <a:picLocks noChangeAspect="1"/>
          </p:cNvPicPr>
          <p:nvPr/>
        </p:nvPicPr>
        <p:blipFill>
          <a:blip r:embed="rId3"/>
          <a:srcRect t="32715" r="-2" b="32514"/>
          <a:stretch/>
        </p:blipFill>
        <p:spPr>
          <a:xfrm>
            <a:off x="619841" y="10"/>
            <a:ext cx="11084189" cy="3854020"/>
          </a:xfrm>
          <a:custGeom>
            <a:avLst/>
            <a:gdLst/>
            <a:ahLst/>
            <a:cxnLst/>
            <a:rect l="l" t="t" r="r" b="b"/>
            <a:pathLst>
              <a:path w="11084189" h="3854030">
                <a:moveTo>
                  <a:pt x="0" y="0"/>
                </a:moveTo>
                <a:lnTo>
                  <a:pt x="11084189" y="0"/>
                </a:lnTo>
                <a:lnTo>
                  <a:pt x="11061525" y="105743"/>
                </a:lnTo>
                <a:cubicBezTo>
                  <a:pt x="10536186" y="2244886"/>
                  <a:pt x="8264668" y="3854030"/>
                  <a:pt x="5542094" y="3854030"/>
                </a:cubicBezTo>
                <a:cubicBezTo>
                  <a:pt x="2819520" y="3854030"/>
                  <a:pt x="548002" y="2244886"/>
                  <a:pt x="22663" y="105743"/>
                </a:cubicBezTo>
                <a:close/>
              </a:path>
            </a:pathLst>
          </a:custGeom>
        </p:spPr>
      </p:pic>
      <p:grpSp>
        <p:nvGrpSpPr>
          <p:cNvPr id="25" name="Top Left">
            <a:extLst>
              <a:ext uri="{FF2B5EF4-FFF2-40B4-BE49-F238E27FC236}">
                <a16:creationId xmlns:a16="http://schemas.microsoft.com/office/drawing/2014/main" id="{FA83938A-824D-4A58-A16F-424E254986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15178"/>
            <a:ext cx="2198951" cy="3331254"/>
            <a:chOff x="10849" y="15178"/>
            <a:chExt cx="2198951" cy="3331254"/>
          </a:xfrm>
        </p:grpSpPr>
        <p:sp>
          <p:nvSpPr>
            <p:cNvPr id="26" name="Freeform: Shape 25">
              <a:extLst>
                <a:ext uri="{FF2B5EF4-FFF2-40B4-BE49-F238E27FC236}">
                  <a16:creationId xmlns:a16="http://schemas.microsoft.com/office/drawing/2014/main" id="{8B7029D1-A024-479E-8B61-B6C59454B1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p>
              <a:endParaRPr lang="en-US"/>
            </a:p>
          </p:txBody>
        </p:sp>
        <p:sp>
          <p:nvSpPr>
            <p:cNvPr id="27" name="Freeform: Shape 26">
              <a:extLst>
                <a:ext uri="{FF2B5EF4-FFF2-40B4-BE49-F238E27FC236}">
                  <a16:creationId xmlns:a16="http://schemas.microsoft.com/office/drawing/2014/main" id="{5D14A3F6-E603-4A77-BE8B-52A8CC119F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p>
              <a:endParaRPr lang="en-US"/>
            </a:p>
          </p:txBody>
        </p:sp>
        <p:sp>
          <p:nvSpPr>
            <p:cNvPr id="28" name="Freeform: Shape 27">
              <a:extLst>
                <a:ext uri="{FF2B5EF4-FFF2-40B4-BE49-F238E27FC236}">
                  <a16:creationId xmlns:a16="http://schemas.microsoft.com/office/drawing/2014/main" id="{E3BABB92-B7C9-439B-A407-C26CAC92F0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p>
              <a:endParaRPr lang="en-US"/>
            </a:p>
          </p:txBody>
        </p:sp>
        <p:sp>
          <p:nvSpPr>
            <p:cNvPr id="29" name="Freeform: Shape 28">
              <a:extLst>
                <a:ext uri="{FF2B5EF4-FFF2-40B4-BE49-F238E27FC236}">
                  <a16:creationId xmlns:a16="http://schemas.microsoft.com/office/drawing/2014/main" id="{B3806CE1-04AF-4087-986A-DBEB745015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p>
              <a:endParaRPr lang="en-US"/>
            </a:p>
          </p:txBody>
        </p:sp>
        <p:sp>
          <p:nvSpPr>
            <p:cNvPr id="30" name="Freeform: Shape 29">
              <a:extLst>
                <a:ext uri="{FF2B5EF4-FFF2-40B4-BE49-F238E27FC236}">
                  <a16:creationId xmlns:a16="http://schemas.microsoft.com/office/drawing/2014/main" id="{373482B9-3ACD-4DBF-BF7A-865B7BBD10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p>
              <a:endParaRPr lang="en-US"/>
            </a:p>
          </p:txBody>
        </p:sp>
        <p:sp>
          <p:nvSpPr>
            <p:cNvPr id="31" name="Freeform: Shape 30">
              <a:extLst>
                <a:ext uri="{FF2B5EF4-FFF2-40B4-BE49-F238E27FC236}">
                  <a16:creationId xmlns:a16="http://schemas.microsoft.com/office/drawing/2014/main" id="{FBF72E41-C373-4050-A899-B9FDE5113D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p>
              <a:endParaRPr lang="en-US"/>
            </a:p>
          </p:txBody>
        </p:sp>
        <p:sp>
          <p:nvSpPr>
            <p:cNvPr id="32" name="Freeform: Shape 31">
              <a:extLst>
                <a:ext uri="{FF2B5EF4-FFF2-40B4-BE49-F238E27FC236}">
                  <a16:creationId xmlns:a16="http://schemas.microsoft.com/office/drawing/2014/main" id="{4B521439-93BF-4D49-9EB4-9FA7981865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p>
              <a:endParaRPr lang="en-US" dirty="0"/>
            </a:p>
          </p:txBody>
        </p:sp>
      </p:grpSp>
      <p:grpSp>
        <p:nvGrpSpPr>
          <p:cNvPr id="34" name="Cross">
            <a:extLst>
              <a:ext uri="{FF2B5EF4-FFF2-40B4-BE49-F238E27FC236}">
                <a16:creationId xmlns:a16="http://schemas.microsoft.com/office/drawing/2014/main" id="{8593C7C3-23A8-4377-B2A6-0AA4120CF04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2000" y="553414"/>
            <a:ext cx="118872" cy="118872"/>
            <a:chOff x="1175347" y="3733800"/>
            <a:chExt cx="118872" cy="118872"/>
          </a:xfrm>
        </p:grpSpPr>
        <p:cxnSp>
          <p:nvCxnSpPr>
            <p:cNvPr id="35" name="Straight Connector 34">
              <a:extLst>
                <a:ext uri="{FF2B5EF4-FFF2-40B4-BE49-F238E27FC236}">
                  <a16:creationId xmlns:a16="http://schemas.microsoft.com/office/drawing/2014/main" id="{9DF09466-D21B-48B6-B71E-2E3DC706801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36" name="Straight Connector 35">
              <a:extLst>
                <a:ext uri="{FF2B5EF4-FFF2-40B4-BE49-F238E27FC236}">
                  <a16:creationId xmlns:a16="http://schemas.microsoft.com/office/drawing/2014/main" id="{5E19A168-D974-4872-8F82-BDB7121D1A2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grpSp>
        <p:nvGrpSpPr>
          <p:cNvPr id="38" name="Cross">
            <a:extLst>
              <a:ext uri="{FF2B5EF4-FFF2-40B4-BE49-F238E27FC236}">
                <a16:creationId xmlns:a16="http://schemas.microsoft.com/office/drawing/2014/main" id="{B531CCBB-545A-412B-89AF-AEB3068A7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14400" y="705814"/>
            <a:ext cx="118872" cy="118872"/>
            <a:chOff x="1175347" y="3733800"/>
            <a:chExt cx="118872" cy="118872"/>
          </a:xfrm>
        </p:grpSpPr>
        <p:cxnSp>
          <p:nvCxnSpPr>
            <p:cNvPr id="39" name="Straight Connector 38">
              <a:extLst>
                <a:ext uri="{FF2B5EF4-FFF2-40B4-BE49-F238E27FC236}">
                  <a16:creationId xmlns:a16="http://schemas.microsoft.com/office/drawing/2014/main" id="{D48FD4C8-4A36-4CB1-9391-65AA566FF6F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40" name="Straight Connector 39">
              <a:extLst>
                <a:ext uri="{FF2B5EF4-FFF2-40B4-BE49-F238E27FC236}">
                  <a16:creationId xmlns:a16="http://schemas.microsoft.com/office/drawing/2014/main" id="{75FC3684-0929-46EE-A97F-3BEE86C8F4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pic>
        <p:nvPicPr>
          <p:cNvPr id="1026" name="Picture 2" descr="Da Relação com o Saber: Elementos para uma Teoria | Amazon.com.br">
            <a:extLst>
              <a:ext uri="{FF2B5EF4-FFF2-40B4-BE49-F238E27FC236}">
                <a16:creationId xmlns:a16="http://schemas.microsoft.com/office/drawing/2014/main" id="{67B80E80-C6DB-214E-B8B2-0B0F96CE35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69252" y="3260598"/>
            <a:ext cx="1994704" cy="3417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297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FA7075-520F-7F5D-F74E-0372A93471E8}"/>
              </a:ext>
            </a:extLst>
          </p:cNvPr>
          <p:cNvSpPr>
            <a:spLocks noGrp="1"/>
          </p:cNvSpPr>
          <p:nvPr>
            <p:ph type="title"/>
          </p:nvPr>
        </p:nvSpPr>
        <p:spPr>
          <a:xfrm>
            <a:off x="838199" y="365125"/>
            <a:ext cx="11016343" cy="1325563"/>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pt-BR" b="1" dirty="0">
                <a:solidFill>
                  <a:srgbClr val="FF0000"/>
                </a:solidFill>
                <a:latin typeface="Arial" panose="020B0604020202020204" pitchFamily="34" charset="0"/>
                <a:cs typeface="Arial" panose="020B0604020202020204" pitchFamily="34" charset="0"/>
              </a:rPr>
              <a:t>Mobilização, atividade e sentido</a:t>
            </a:r>
            <a:r>
              <a:rPr lang="pt-BR" b="1" dirty="0">
                <a:latin typeface="Arial" panose="020B0604020202020204" pitchFamily="34" charset="0"/>
                <a:cs typeface="Arial" panose="020B0604020202020204" pitchFamily="34" charset="0"/>
              </a:rPr>
              <a:t>: dimensões centrais da noção de relação com o saber </a:t>
            </a:r>
          </a:p>
        </p:txBody>
      </p:sp>
      <p:sp>
        <p:nvSpPr>
          <p:cNvPr id="3" name="Espaço Reservado para Conteúdo 2">
            <a:extLst>
              <a:ext uri="{FF2B5EF4-FFF2-40B4-BE49-F238E27FC236}">
                <a16:creationId xmlns:a16="http://schemas.microsoft.com/office/drawing/2014/main" id="{C6223AAB-6EBE-BB51-D3FD-0AF10241192E}"/>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r>
              <a:rPr lang="pt-BR" dirty="0">
                <a:latin typeface="Arial" panose="020B0604020202020204" pitchFamily="34" charset="0"/>
                <a:cs typeface="Arial" panose="020B0604020202020204" pitchFamily="34" charset="0"/>
              </a:rPr>
              <a:t>Essas três dimensões da relação com o saber - mobilização, atividade e sentido - se interpenetram no processo de escolarização: "para haver atividade, a criança deve mobilizar-se; para que se mobilize, a situação deve apresentar um </a:t>
            </a:r>
            <a:r>
              <a:rPr lang="pt-BR" dirty="0"/>
              <a:t>significado para ela" (</a:t>
            </a:r>
            <a:r>
              <a:rPr lang="pt-BR" dirty="0" err="1"/>
              <a:t>Chariot</a:t>
            </a:r>
            <a:r>
              <a:rPr lang="pt-BR" dirty="0"/>
              <a:t>, 2000, p. 54). </a:t>
            </a: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029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CD82C795-2C6F-40AE-9AA9-F3F5292594D9}"/>
              </a:ext>
            </a:extLst>
          </p:cNvPr>
          <p:cNvSpPr>
            <a:spLocks noGrp="1"/>
          </p:cNvSpPr>
          <p:nvPr>
            <p:ph idx="1"/>
          </p:nvPr>
        </p:nvSpPr>
        <p:spPr>
          <a:xfrm>
            <a:off x="838200" y="685800"/>
            <a:ext cx="10515600" cy="5491163"/>
          </a:xfrm>
        </p:spPr>
        <p:style>
          <a:lnRef idx="2">
            <a:schemeClr val="dk1"/>
          </a:lnRef>
          <a:fillRef idx="1">
            <a:schemeClr val="lt1"/>
          </a:fillRef>
          <a:effectRef idx="0">
            <a:schemeClr val="dk1"/>
          </a:effectRef>
          <a:fontRef idx="minor">
            <a:schemeClr val="dk1"/>
          </a:fontRef>
        </p:style>
        <p:txBody>
          <a:bodyPr>
            <a:normAutofit/>
          </a:bodyPr>
          <a:lstStyle/>
          <a:p>
            <a:pPr algn="just"/>
            <a:r>
              <a:rPr lang="pt-BR" dirty="0">
                <a:latin typeface="Arial" panose="020B0604020202020204" pitchFamily="34" charset="0"/>
                <a:cs typeface="Arial" panose="020B0604020202020204" pitchFamily="34" charset="0"/>
              </a:rPr>
              <a:t>"Mobilizar-se é pôr-se em movimento", </a:t>
            </a:r>
            <a:r>
              <a:rPr lang="pt-BR" b="1" dirty="0">
                <a:latin typeface="Arial" panose="020B0604020202020204" pitchFamily="34" charset="0"/>
                <a:cs typeface="Arial" panose="020B0604020202020204" pitchFamily="34" charset="0"/>
              </a:rPr>
              <a:t>é acionar recursos</a:t>
            </a:r>
            <a:r>
              <a:rPr lang="pt-BR" dirty="0">
                <a:latin typeface="Arial" panose="020B0604020202020204" pitchFamily="34" charset="0"/>
                <a:cs typeface="Arial" panose="020B0604020202020204" pitchFamily="34" charset="0"/>
              </a:rPr>
              <a:t>; é tanto preliminar à ação, quanto seu primeiro momento. Utilizando-se de uma imagem de situação de guerra, o autor afirma que a mobilização não é a guerra, mas a proximidade da entrada nela (</a:t>
            </a:r>
            <a:r>
              <a:rPr lang="pt-BR" dirty="0" err="1">
                <a:latin typeface="Arial" panose="020B0604020202020204" pitchFamily="34" charset="0"/>
                <a:cs typeface="Arial" panose="020B0604020202020204" pitchFamily="34" charset="0"/>
              </a:rPr>
              <a:t>Chariot</a:t>
            </a:r>
            <a:r>
              <a:rPr lang="pt-BR" dirty="0">
                <a:latin typeface="Arial" panose="020B0604020202020204" pitchFamily="34" charset="0"/>
                <a:cs typeface="Arial" panose="020B0604020202020204" pitchFamily="34" charset="0"/>
              </a:rPr>
              <a:t>, 2000, p. 55). </a:t>
            </a:r>
          </a:p>
          <a:p>
            <a:pPr algn="just"/>
            <a:r>
              <a:rPr lang="pt-BR" dirty="0">
                <a:latin typeface="Arial" panose="020B0604020202020204" pitchFamily="34" charset="0"/>
                <a:cs typeface="Arial" panose="020B0604020202020204" pitchFamily="34" charset="0"/>
              </a:rPr>
              <a:t>O conceito de mobilização aponta, por sua vez, para os </a:t>
            </a:r>
            <a:r>
              <a:rPr lang="pt-BR" b="1" dirty="0">
                <a:latin typeface="Arial" panose="020B0604020202020204" pitchFamily="34" charset="0"/>
                <a:cs typeface="Arial" panose="020B0604020202020204" pitchFamily="34" charset="0"/>
              </a:rPr>
              <a:t>conceitos de móbil e de recursos</a:t>
            </a:r>
            <a:r>
              <a:rPr lang="pt-BR" dirty="0">
                <a:latin typeface="Arial" panose="020B0604020202020204" pitchFamily="34" charset="0"/>
                <a:cs typeface="Arial" panose="020B0604020202020204" pitchFamily="34" charset="0"/>
              </a:rPr>
              <a:t>. Entende-se por </a:t>
            </a:r>
            <a:r>
              <a:rPr lang="pt-BR" b="1" dirty="0">
                <a:latin typeface="Arial" panose="020B0604020202020204" pitchFamily="34" charset="0"/>
                <a:cs typeface="Arial" panose="020B0604020202020204" pitchFamily="34" charset="0"/>
              </a:rPr>
              <a:t>móbil</a:t>
            </a:r>
            <a:r>
              <a:rPr lang="pt-BR" dirty="0">
                <a:latin typeface="Arial" panose="020B0604020202020204" pitchFamily="34" charset="0"/>
                <a:cs typeface="Arial" panose="020B0604020202020204" pitchFamily="34" charset="0"/>
              </a:rPr>
              <a:t> a razão para agir (distinguindo-se de meta, que está </a:t>
            </a:r>
            <a:r>
              <a:rPr lang="pt-BR" dirty="0" err="1">
                <a:latin typeface="Arial" panose="020B0604020202020204" pitchFamily="34" charset="0"/>
                <a:cs typeface="Arial" panose="020B0604020202020204" pitchFamily="34" charset="0"/>
              </a:rPr>
              <a:t>vin</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culado</a:t>
            </a:r>
            <a:r>
              <a:rPr lang="pt-BR" dirty="0">
                <a:latin typeface="Arial" panose="020B0604020202020204" pitchFamily="34" charset="0"/>
                <a:cs typeface="Arial" panose="020B0604020202020204" pitchFamily="34" charset="0"/>
              </a:rPr>
              <a:t> a resultados esperados). </a:t>
            </a:r>
            <a:r>
              <a:rPr lang="pt-BR" b="1" dirty="0">
                <a:latin typeface="Arial" panose="020B0604020202020204" pitchFamily="34" charset="0"/>
                <a:cs typeface="Arial" panose="020B0604020202020204" pitchFamily="34" charset="0"/>
              </a:rPr>
              <a:t>Recursos </a:t>
            </a:r>
            <a:r>
              <a:rPr lang="pt-BR" dirty="0">
                <a:latin typeface="Arial" panose="020B0604020202020204" pitchFamily="34" charset="0"/>
                <a:cs typeface="Arial" panose="020B0604020202020204" pitchFamily="34" charset="0"/>
              </a:rPr>
              <a:t>seriam, então, os trunfos, as forças de diferentes ordens, de que se dispõe e que são atualizados, acionados. </a:t>
            </a:r>
          </a:p>
        </p:txBody>
      </p:sp>
    </p:spTree>
    <p:extLst>
      <p:ext uri="{BB962C8B-B14F-4D97-AF65-F5344CB8AC3E}">
        <p14:creationId xmlns:p14="http://schemas.microsoft.com/office/powerpoint/2010/main" val="1304470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7BF6A1-993A-15D7-4073-058904708715}"/>
              </a:ext>
            </a:extLst>
          </p:cNvPr>
          <p:cNvSpPr>
            <a:spLocks noGrp="1"/>
          </p:cNvSpPr>
          <p:nvPr>
            <p:ph type="title"/>
          </p:nvPr>
        </p:nvSpPr>
        <p:spPr>
          <a:xfrm>
            <a:off x="838200" y="228600"/>
            <a:ext cx="10515600" cy="576944"/>
          </a:xfrm>
        </p:spPr>
        <p:style>
          <a:lnRef idx="1">
            <a:schemeClr val="accent6"/>
          </a:lnRef>
          <a:fillRef idx="2">
            <a:schemeClr val="accent6"/>
          </a:fillRef>
          <a:effectRef idx="1">
            <a:schemeClr val="accent6"/>
          </a:effectRef>
          <a:fontRef idx="minor">
            <a:schemeClr val="dk1"/>
          </a:fontRef>
        </p:style>
        <p:txBody>
          <a:bodyPr>
            <a:normAutofit fontScale="90000"/>
          </a:bodyPr>
          <a:lstStyle/>
          <a:p>
            <a:pPr algn="ctr"/>
            <a:r>
              <a:rPr lang="pt-BR" b="1" dirty="0"/>
              <a:t>Sentido</a:t>
            </a:r>
          </a:p>
        </p:txBody>
      </p:sp>
      <p:sp>
        <p:nvSpPr>
          <p:cNvPr id="3" name="Espaço Reservado para Conteúdo 2">
            <a:extLst>
              <a:ext uri="{FF2B5EF4-FFF2-40B4-BE49-F238E27FC236}">
                <a16:creationId xmlns:a16="http://schemas.microsoft.com/office/drawing/2014/main" id="{1B389472-CFE2-B1EC-2211-CD4A85909FFF}"/>
              </a:ext>
            </a:extLst>
          </p:cNvPr>
          <p:cNvSpPr>
            <a:spLocks noGrp="1"/>
          </p:cNvSpPr>
          <p:nvPr>
            <p:ph idx="1"/>
          </p:nvPr>
        </p:nvSpPr>
        <p:spPr>
          <a:xfrm>
            <a:off x="457199" y="990600"/>
            <a:ext cx="11408229" cy="5725886"/>
          </a:xfrm>
        </p:spPr>
        <p:style>
          <a:lnRef idx="2">
            <a:schemeClr val="dk1"/>
          </a:lnRef>
          <a:fillRef idx="1">
            <a:schemeClr val="lt1"/>
          </a:fillRef>
          <a:effectRef idx="0">
            <a:schemeClr val="dk1"/>
          </a:effectRef>
          <a:fontRef idx="minor">
            <a:schemeClr val="dk1"/>
          </a:fontRef>
        </p:style>
        <p:txBody>
          <a:bodyPr>
            <a:noAutofit/>
          </a:bodyPr>
          <a:lstStyle/>
          <a:p>
            <a:pPr algn="just">
              <a:buFont typeface="Wingdings" panose="05000000000000000000" pitchFamily="2" charset="2"/>
              <a:buChar char="Ø"/>
            </a:pPr>
            <a:r>
              <a:rPr lang="pt-BR" dirty="0">
                <a:latin typeface="Arial" panose="020B0604020202020204" pitchFamily="34" charset="0"/>
                <a:cs typeface="Arial" panose="020B0604020202020204" pitchFamily="34" charset="0"/>
              </a:rPr>
              <a:t>A definição de sentido, nuclear nas pesquisas realizadas por </a:t>
            </a:r>
            <a:r>
              <a:rPr lang="pt-BR" dirty="0" err="1">
                <a:latin typeface="Arial" panose="020B0604020202020204" pitchFamily="34" charset="0"/>
                <a:cs typeface="Arial" panose="020B0604020202020204" pitchFamily="34" charset="0"/>
              </a:rPr>
              <a:t>Chariot</a:t>
            </a:r>
            <a:r>
              <a:rPr lang="pt-BR" dirty="0">
                <a:latin typeface="Arial" panose="020B0604020202020204" pitchFamily="34" charset="0"/>
                <a:cs typeface="Arial" panose="020B0604020202020204" pitchFamily="34" charset="0"/>
              </a:rPr>
              <a:t> e sua equipe, é inspirada em Leontiev (1975) e </a:t>
            </a:r>
            <a:r>
              <a:rPr lang="pt-BR" dirty="0" err="1">
                <a:latin typeface="Arial" panose="020B0604020202020204" pitchFamily="34" charset="0"/>
                <a:cs typeface="Arial" panose="020B0604020202020204" pitchFamily="34" charset="0"/>
              </a:rPr>
              <a:t>Rochex</a:t>
            </a:r>
            <a:r>
              <a:rPr lang="pt-BR" dirty="0">
                <a:latin typeface="Arial" panose="020B0604020202020204" pitchFamily="34" charset="0"/>
                <a:cs typeface="Arial" panose="020B0604020202020204" pitchFamily="34" charset="0"/>
              </a:rPr>
              <a:t> (1995).</a:t>
            </a:r>
          </a:p>
          <a:p>
            <a:pPr algn="just">
              <a:buFont typeface="Wingdings" panose="05000000000000000000" pitchFamily="2" charset="2"/>
              <a:buChar char="Ø"/>
            </a:pPr>
            <a:r>
              <a:rPr lang="pt-BR" dirty="0">
                <a:latin typeface="Arial" panose="020B0604020202020204" pitchFamily="34" charset="0"/>
                <a:cs typeface="Arial" panose="020B0604020202020204" pitchFamily="34" charset="0"/>
              </a:rPr>
              <a:t> Propõe-se uma definição que considera três aspectos, dentre os quais destaca-se que </a:t>
            </a:r>
            <a:r>
              <a:rPr lang="pt-BR" b="1" dirty="0">
                <a:solidFill>
                  <a:srgbClr val="FF0000"/>
                </a:solidFill>
                <a:latin typeface="Arial" panose="020B0604020202020204" pitchFamily="34" charset="0"/>
                <a:cs typeface="Arial" panose="020B0604020202020204" pitchFamily="34" charset="0"/>
              </a:rPr>
              <a:t>é significante</a:t>
            </a:r>
            <a:r>
              <a:rPr lang="pt-BR" dirty="0">
                <a:latin typeface="Arial" panose="020B0604020202020204" pitchFamily="34" charset="0"/>
                <a:cs typeface="Arial" panose="020B0604020202020204" pitchFamily="34" charset="0"/>
              </a:rPr>
              <a:t>, ou, </a:t>
            </a:r>
            <a:r>
              <a:rPr lang="pt-BR" b="1" dirty="0">
                <a:solidFill>
                  <a:srgbClr val="FF0000"/>
                </a:solidFill>
                <a:latin typeface="Arial" panose="020B0604020202020204" pitchFamily="34" charset="0"/>
                <a:cs typeface="Arial" panose="020B0604020202020204" pitchFamily="34" charset="0"/>
              </a:rPr>
              <a:t>tem sentido</a:t>
            </a:r>
            <a:r>
              <a:rPr lang="pt-BR" dirty="0">
                <a:latin typeface="Arial" panose="020B0604020202020204" pitchFamily="34" charset="0"/>
                <a:cs typeface="Arial" panose="020B0604020202020204" pitchFamily="34" charset="0"/>
              </a:rPr>
              <a:t>, o que produz inteligibilidade sobre algo, o que aclara algo no mundo. Ou, ainda, avançando na análise, "</a:t>
            </a:r>
            <a:r>
              <a:rPr lang="pt-BR" b="1" dirty="0">
                <a:latin typeface="Arial" panose="020B0604020202020204" pitchFamily="34" charset="0"/>
                <a:cs typeface="Arial" panose="020B0604020202020204" pitchFamily="34" charset="0"/>
              </a:rPr>
              <a:t>esse sentido é um sentido para alguém que é um sujeito</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Chariot</a:t>
            </a:r>
            <a:r>
              <a:rPr lang="pt-BR" dirty="0">
                <a:latin typeface="Arial" panose="020B0604020202020204" pitchFamily="34" charset="0"/>
                <a:cs typeface="Arial" panose="020B0604020202020204" pitchFamily="34" charset="0"/>
              </a:rPr>
              <a:t>, 2000, p.56). </a:t>
            </a:r>
          </a:p>
          <a:p>
            <a:pPr algn="just">
              <a:buFont typeface="Wingdings" panose="05000000000000000000" pitchFamily="2" charset="2"/>
              <a:buChar char="Ø"/>
            </a:pPr>
            <a:r>
              <a:rPr lang="pt-BR" dirty="0">
                <a:latin typeface="Arial" panose="020B0604020202020204" pitchFamily="34" charset="0"/>
                <a:cs typeface="Arial" panose="020B0604020202020204" pitchFamily="34" charset="0"/>
              </a:rPr>
              <a:t>Como consequência, tem-se que, necessariamente, introduzir a dimensão do desejo: </a:t>
            </a:r>
            <a:r>
              <a:rPr lang="pt-BR" dirty="0">
                <a:solidFill>
                  <a:srgbClr val="FF0000"/>
                </a:solidFill>
                <a:latin typeface="Arial" panose="020B0604020202020204" pitchFamily="34" charset="0"/>
                <a:cs typeface="Arial" panose="020B0604020202020204" pitchFamily="34" charset="0"/>
              </a:rPr>
              <a:t>"pode-se dizer que fazem sentido um ato, um acontecimento, uma situação que se inscrevam </a:t>
            </a:r>
            <a:r>
              <a:rPr lang="pt-BR" dirty="0" err="1">
                <a:solidFill>
                  <a:srgbClr val="FF0000"/>
                </a:solidFill>
                <a:latin typeface="Arial" panose="020B0604020202020204" pitchFamily="34" charset="0"/>
                <a:cs typeface="Arial" panose="020B0604020202020204" pitchFamily="34" charset="0"/>
              </a:rPr>
              <a:t>nes</a:t>
            </a:r>
            <a:r>
              <a:rPr lang="pt-BR" dirty="0">
                <a:solidFill>
                  <a:srgbClr val="FF0000"/>
                </a:solidFill>
                <a:latin typeface="Arial" panose="020B0604020202020204" pitchFamily="34" charset="0"/>
                <a:cs typeface="Arial" panose="020B0604020202020204" pitchFamily="34" charset="0"/>
              </a:rPr>
              <a:t> se nó de desejos que o sujeito é" (p. 67).</a:t>
            </a:r>
          </a:p>
        </p:txBody>
      </p:sp>
    </p:spTree>
    <p:extLst>
      <p:ext uri="{BB962C8B-B14F-4D97-AF65-F5344CB8AC3E}">
        <p14:creationId xmlns:p14="http://schemas.microsoft.com/office/powerpoint/2010/main" val="3906870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5A64A2-7B21-8889-F9A3-88B62ADDCB2E}"/>
              </a:ext>
            </a:extLst>
          </p:cNvPr>
          <p:cNvSpPr>
            <a:spLocks noGrp="1"/>
          </p:cNvSpPr>
          <p:nvPr>
            <p:ph type="title"/>
          </p:nvPr>
        </p:nvSpPr>
        <p:spPr/>
        <p:style>
          <a:lnRef idx="2">
            <a:schemeClr val="accent1">
              <a:shade val="15000"/>
            </a:schemeClr>
          </a:lnRef>
          <a:fillRef idx="1">
            <a:schemeClr val="accent1"/>
          </a:fillRef>
          <a:effectRef idx="0">
            <a:schemeClr val="accent1"/>
          </a:effectRef>
          <a:fontRef idx="minor">
            <a:schemeClr val="lt1"/>
          </a:fontRef>
        </p:style>
        <p:txBody>
          <a:bodyPr>
            <a:normAutofit/>
          </a:bodyPr>
          <a:lstStyle/>
          <a:p>
            <a:pPr algn="just"/>
            <a:r>
              <a:rPr lang="pt-BR" sz="3600" b="1" dirty="0">
                <a:latin typeface="Arial" panose="020B0604020202020204" pitchFamily="34" charset="0"/>
                <a:cs typeface="Arial" panose="020B0604020202020204" pitchFamily="34" charset="0"/>
              </a:rPr>
              <a:t>Mobilização na Escola e em Relação à Escola:</a:t>
            </a:r>
          </a:p>
        </p:txBody>
      </p:sp>
      <p:sp>
        <p:nvSpPr>
          <p:cNvPr id="3" name="Espaço Reservado para Conteúdo 2">
            <a:extLst>
              <a:ext uri="{FF2B5EF4-FFF2-40B4-BE49-F238E27FC236}">
                <a16:creationId xmlns:a16="http://schemas.microsoft.com/office/drawing/2014/main" id="{3C7A0393-CA24-5DC9-CCD7-3318A6B0C369}"/>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20000"/>
          </a:bodyPr>
          <a:lstStyle/>
          <a:p>
            <a:pPr marL="0" indent="0" algn="just">
              <a:buNone/>
            </a:pPr>
            <a:r>
              <a:rPr lang="pt-BR" b="1" dirty="0">
                <a:solidFill>
                  <a:srgbClr val="FF0000"/>
                </a:solidFill>
                <a:latin typeface="Arial" panose="020B0604020202020204" pitchFamily="34" charset="0"/>
                <a:cs typeface="Arial" panose="020B0604020202020204" pitchFamily="34" charset="0"/>
              </a:rPr>
              <a:t>Distintas Formas de Relação com o Saber e com o Aprender</a:t>
            </a:r>
          </a:p>
          <a:p>
            <a:pPr marL="0" indent="0" algn="just">
              <a:buNone/>
            </a:pPr>
            <a:r>
              <a:rPr lang="pt-BR" dirty="0">
                <a:latin typeface="Arial" panose="020B0604020202020204" pitchFamily="34" charset="0"/>
                <a:cs typeface="Arial" panose="020B0604020202020204" pitchFamily="34" charset="0"/>
              </a:rPr>
              <a:t>Principais figuras do aprender identificadas na pesquisa: </a:t>
            </a:r>
          </a:p>
          <a:p>
            <a:pPr marL="0" indent="0" algn="just">
              <a:buNone/>
            </a:pPr>
            <a:r>
              <a:rPr lang="pt-BR" dirty="0">
                <a:latin typeface="Arial" panose="020B0604020202020204" pitchFamily="34" charset="0"/>
                <a:cs typeface="Arial" panose="020B0604020202020204" pitchFamily="34" charset="0"/>
              </a:rPr>
              <a:t>	1) Aprender saberes-objetos e definidos e diferenciados </a:t>
            </a:r>
          </a:p>
          <a:p>
            <a:pPr marL="0" indent="0" algn="just">
              <a:buNone/>
            </a:pPr>
            <a:r>
              <a:rPr lang="pt-BR" dirty="0">
                <a:latin typeface="Arial" panose="020B0604020202020204" pitchFamily="34" charset="0"/>
                <a:cs typeface="Arial" panose="020B0604020202020204" pitchFamily="34" charset="0"/>
              </a:rPr>
              <a:t>	2) Aprender uma atividade, ou seja, capacitar-se para utilizar 	um objeto de forma pertinente, como, por exemplo, um aparelho 	eletrônico, ou dominar uma prática, como nadar ou andar de 	bicicleta. </a:t>
            </a:r>
          </a:p>
          <a:p>
            <a:pPr marL="0" indent="0" algn="just">
              <a:buNone/>
            </a:pPr>
            <a:r>
              <a:rPr lang="pt-BR" dirty="0">
                <a:latin typeface="Arial" panose="020B0604020202020204" pitchFamily="34" charset="0"/>
                <a:cs typeface="Arial" panose="020B0604020202020204" pitchFamily="34" charset="0"/>
              </a:rPr>
              <a:t>	3) Aprender dispositivos relacionais, como dominar uma relação, um 	aprendizado, como, por exemplo, a iniciar uma relação amorosa ou 	conviver em ambientes sociais diferentes do seu meio de 	pertencimento.</a:t>
            </a:r>
          </a:p>
        </p:txBody>
      </p:sp>
    </p:spTree>
    <p:extLst>
      <p:ext uri="{BB962C8B-B14F-4D97-AF65-F5344CB8AC3E}">
        <p14:creationId xmlns:p14="http://schemas.microsoft.com/office/powerpoint/2010/main" val="1612047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CE58BB-9D3C-656F-1F06-5C044AAAF434}"/>
              </a:ext>
            </a:extLst>
          </p:cNvPr>
          <p:cNvSpPr>
            <a:spLocks noGrp="1"/>
          </p:cNvSpPr>
          <p:nvPr>
            <p:ph type="title"/>
          </p:nvPr>
        </p:nvSpPr>
        <p:spPr>
          <a:xfrm>
            <a:off x="838200" y="365125"/>
            <a:ext cx="10515600" cy="1169761"/>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pt-BR" sz="3600" b="1" dirty="0">
                <a:latin typeface="Arial" panose="020B0604020202020204" pitchFamily="34" charset="0"/>
                <a:cs typeface="Arial" panose="020B0604020202020204" pitchFamily="34" charset="0"/>
              </a:rPr>
              <a:t>PROBLEMÁTICA E O CAMPO DE REFERÊNCIAS EMPÍRICAS</a:t>
            </a:r>
          </a:p>
        </p:txBody>
      </p:sp>
      <p:sp>
        <p:nvSpPr>
          <p:cNvPr id="3" name="Espaço Reservado para Conteúdo 2">
            <a:extLst>
              <a:ext uri="{FF2B5EF4-FFF2-40B4-BE49-F238E27FC236}">
                <a16:creationId xmlns:a16="http://schemas.microsoft.com/office/drawing/2014/main" id="{0AD094AE-2A95-CEFC-D904-18C7817C2A0F}"/>
              </a:ext>
            </a:extLst>
          </p:cNvPr>
          <p:cNvSpPr>
            <a:spLocks noGrp="1"/>
          </p:cNvSpPr>
          <p:nvPr>
            <p:ph idx="1"/>
          </p:nvPr>
        </p:nvSpPr>
        <p:spPr>
          <a:xfrm>
            <a:off x="391886" y="1825625"/>
            <a:ext cx="11419114" cy="4351338"/>
          </a:xfrm>
        </p:spPr>
        <p:style>
          <a:lnRef idx="2">
            <a:schemeClr val="dk1"/>
          </a:lnRef>
          <a:fillRef idx="1">
            <a:schemeClr val="lt1"/>
          </a:fillRef>
          <a:effectRef idx="0">
            <a:schemeClr val="dk1"/>
          </a:effectRef>
          <a:fontRef idx="minor">
            <a:schemeClr val="dk1"/>
          </a:fontRef>
        </p:style>
        <p:txBody>
          <a:bodyPr/>
          <a:lstStyle/>
          <a:p>
            <a:pPr algn="just">
              <a:buFont typeface="Wingdings" panose="05000000000000000000" pitchFamily="2" charset="2"/>
              <a:buChar char="Ø"/>
            </a:pPr>
            <a:r>
              <a:rPr lang="pt-BR" dirty="0">
                <a:latin typeface="Arial" panose="020B0604020202020204" pitchFamily="34" charset="0"/>
                <a:cs typeface="Arial" panose="020B0604020202020204" pitchFamily="34" charset="0"/>
              </a:rPr>
              <a:t>Por que será que certos alunos fracassam na escola? </a:t>
            </a:r>
          </a:p>
          <a:p>
            <a:pPr algn="just">
              <a:buFont typeface="Wingdings" panose="05000000000000000000" pitchFamily="2" charset="2"/>
              <a:buChar char="Ø"/>
            </a:pPr>
            <a:r>
              <a:rPr lang="pt-BR" dirty="0">
                <a:latin typeface="Arial" panose="020B0604020202020204" pitchFamily="34" charset="0"/>
                <a:cs typeface="Arial" panose="020B0604020202020204" pitchFamily="34" charset="0"/>
              </a:rPr>
              <a:t>Por que será que esse fracasso é mais frequente entre famílias de categorias sociais populares do que em outras famílias?</a:t>
            </a:r>
          </a:p>
          <a:p>
            <a:pPr algn="just">
              <a:buFont typeface="Wingdings" panose="05000000000000000000" pitchFamily="2" charset="2"/>
              <a:buChar char="Ø"/>
            </a:pPr>
            <a:r>
              <a:rPr lang="pt-BR" dirty="0">
                <a:latin typeface="Arial" panose="020B0604020202020204" pitchFamily="34" charset="0"/>
                <a:cs typeface="Arial" panose="020B0604020202020204" pitchFamily="34" charset="0"/>
              </a:rPr>
              <a:t> Mais ainda: por que será que certas crianças dos meios populares alcançam, apesar de tudo, sucesso em seus estudos, como se elas conseguissem esgueirar-se pelos interstícios estatísticos? (Charlot, 2000, p. 9). </a:t>
            </a:r>
          </a:p>
        </p:txBody>
      </p:sp>
    </p:spTree>
    <p:extLst>
      <p:ext uri="{BB962C8B-B14F-4D97-AF65-F5344CB8AC3E}">
        <p14:creationId xmlns:p14="http://schemas.microsoft.com/office/powerpoint/2010/main" val="1549481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FD450B-D9BC-243C-6AE3-A8DE7201B007}"/>
              </a:ext>
            </a:extLst>
          </p:cNvPr>
          <p:cNvSpPr>
            <a:spLocks noGrp="1"/>
          </p:cNvSpPr>
          <p:nvPr>
            <p:ph type="title"/>
          </p:nvPr>
        </p:nvSpPr>
        <p:spPr>
          <a:xfrm>
            <a:off x="838200" y="365126"/>
            <a:ext cx="10515600" cy="810532"/>
          </a:xfrm>
        </p:spPr>
        <p:style>
          <a:lnRef idx="1">
            <a:schemeClr val="accent1"/>
          </a:lnRef>
          <a:fillRef idx="2">
            <a:schemeClr val="accent1"/>
          </a:fillRef>
          <a:effectRef idx="1">
            <a:schemeClr val="accent1"/>
          </a:effectRef>
          <a:fontRef idx="minor">
            <a:schemeClr val="dk1"/>
          </a:fontRef>
        </p:style>
        <p:txBody>
          <a:bodyPr/>
          <a:lstStyle/>
          <a:p>
            <a:pPr algn="ctr"/>
            <a:r>
              <a:rPr lang="pt-BR" b="1" dirty="0"/>
              <a:t>INVENTÁRIOS DE SABER</a:t>
            </a:r>
          </a:p>
        </p:txBody>
      </p:sp>
      <p:sp>
        <p:nvSpPr>
          <p:cNvPr id="3" name="Espaço Reservado para Conteúdo 2">
            <a:extLst>
              <a:ext uri="{FF2B5EF4-FFF2-40B4-BE49-F238E27FC236}">
                <a16:creationId xmlns:a16="http://schemas.microsoft.com/office/drawing/2014/main" id="{05AEA225-4EE7-CC5F-C176-C19E6B49B5E0}"/>
              </a:ext>
            </a:extLst>
          </p:cNvPr>
          <p:cNvSpPr>
            <a:spLocks noGrp="1"/>
          </p:cNvSpPr>
          <p:nvPr>
            <p:ph idx="1"/>
          </p:nvPr>
        </p:nvSpPr>
        <p:spPr>
          <a:xfrm>
            <a:off x="413657" y="1404256"/>
            <a:ext cx="11353799" cy="5088617"/>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pt-BR" dirty="0">
                <a:latin typeface="Arial" panose="020B0604020202020204" pitchFamily="34" charset="0"/>
                <a:cs typeface="Arial" panose="020B0604020202020204" pitchFamily="34" charset="0"/>
              </a:rPr>
              <a:t>Os instrumentos de pesquisa utilizados foram os inventários de saber, acompanhados de entrevistas </a:t>
            </a:r>
            <a:r>
              <a:rPr lang="pt-BR" dirty="0" err="1">
                <a:latin typeface="Arial" panose="020B0604020202020204" pitchFamily="34" charset="0"/>
                <a:cs typeface="Arial" panose="020B0604020202020204" pitchFamily="34" charset="0"/>
              </a:rPr>
              <a:t>semidirigidas</a:t>
            </a:r>
            <a:r>
              <a:rPr lang="pt-BR" dirty="0">
                <a:latin typeface="Arial" panose="020B0604020202020204" pitchFamily="34" charset="0"/>
                <a:cs typeface="Arial" panose="020B0604020202020204" pitchFamily="34" charset="0"/>
              </a:rPr>
              <a:t> aprofundadas. Esses inventários, apresentados de forma escrita, constituíram uma espécie de balanço dos saberes que, segundo os auto res, no contexto geral daquilo que os jovens aprenderam na vida, fazia mais sentido para </a:t>
            </a:r>
            <a:r>
              <a:rPr lang="pt-BR" dirty="0" err="1">
                <a:latin typeface="Arial" panose="020B0604020202020204" pitchFamily="34" charset="0"/>
                <a:cs typeface="Arial" panose="020B0604020202020204" pitchFamily="34" charset="0"/>
              </a:rPr>
              <a:t>eles.A</a:t>
            </a:r>
            <a:r>
              <a:rPr lang="pt-BR" dirty="0">
                <a:latin typeface="Arial" panose="020B0604020202020204" pitchFamily="34" charset="0"/>
                <a:cs typeface="Arial" panose="020B0604020202020204" pitchFamily="34" charset="0"/>
              </a:rPr>
              <a:t> questão-modelo que orientou a produção desses inventários foi: </a:t>
            </a:r>
          </a:p>
          <a:p>
            <a:pPr marL="0" indent="0" algn="just">
              <a:buNone/>
            </a:pPr>
            <a:r>
              <a:rPr lang="pt-BR" b="1" dirty="0">
                <a:latin typeface="Arial" panose="020B0604020202020204" pitchFamily="34" charset="0"/>
                <a:cs typeface="Arial" panose="020B0604020202020204" pitchFamily="34" charset="0"/>
              </a:rPr>
              <a:t>"Tenho ... anos. Aprendi coisas em casa, na cidade, na escola e em outros lugares. O que para mim é importante em tudo isso? </a:t>
            </a:r>
          </a:p>
          <a:p>
            <a:pPr marL="0" indent="0" algn="just">
              <a:buNone/>
            </a:pPr>
            <a:r>
              <a:rPr lang="pt-BR" b="1" dirty="0">
                <a:latin typeface="Arial" panose="020B0604020202020204" pitchFamily="34" charset="0"/>
                <a:cs typeface="Arial" panose="020B0604020202020204" pitchFamily="34" charset="0"/>
              </a:rPr>
              <a:t>E agora, o que espero?" </a:t>
            </a:r>
          </a:p>
        </p:txBody>
      </p:sp>
    </p:spTree>
    <p:extLst>
      <p:ext uri="{BB962C8B-B14F-4D97-AF65-F5344CB8AC3E}">
        <p14:creationId xmlns:p14="http://schemas.microsoft.com/office/powerpoint/2010/main" val="3914290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7AFDFED-F131-BDDF-7C7F-504347480878}"/>
              </a:ext>
            </a:extLst>
          </p:cNvPr>
          <p:cNvSpPr>
            <a:spLocks noGrp="1"/>
          </p:cNvSpPr>
          <p:nvPr>
            <p:ph idx="1"/>
          </p:nvPr>
        </p:nvSpPr>
        <p:spPr>
          <a:xfrm>
            <a:off x="522515" y="457200"/>
            <a:ext cx="11190514" cy="5719763"/>
          </a:xfrm>
        </p:spPr>
        <p:style>
          <a:lnRef idx="2">
            <a:schemeClr val="dk1"/>
          </a:lnRef>
          <a:fillRef idx="1">
            <a:schemeClr val="lt1"/>
          </a:fillRef>
          <a:effectRef idx="0">
            <a:schemeClr val="dk1"/>
          </a:effectRef>
          <a:fontRef idx="minor">
            <a:schemeClr val="dk1"/>
          </a:fontRef>
        </p:style>
        <p:txBody>
          <a:bodyPr/>
          <a:lstStyle/>
          <a:p>
            <a:pPr marL="0" indent="0" algn="just">
              <a:lnSpc>
                <a:spcPct val="150000"/>
              </a:lnSpc>
              <a:buNone/>
            </a:pPr>
            <a:endParaRPr lang="pt-BR" dirty="0">
              <a:latin typeface="Arial" panose="020B0604020202020204" pitchFamily="34" charset="0"/>
              <a:cs typeface="Arial" panose="020B0604020202020204" pitchFamily="34" charset="0"/>
            </a:endParaRPr>
          </a:p>
          <a:p>
            <a:pPr marL="0" indent="0" algn="just">
              <a:lnSpc>
                <a:spcPct val="150000"/>
              </a:lnSpc>
              <a:buNone/>
            </a:pPr>
            <a:r>
              <a:rPr lang="pt-BR" dirty="0">
                <a:latin typeface="Arial" panose="020B0604020202020204" pitchFamily="34" charset="0"/>
                <a:cs typeface="Arial" panose="020B0604020202020204" pitchFamily="34" charset="0"/>
              </a:rPr>
              <a:t>“O que fazia sentido para os jovens naquilo que aprenderam e suas escolhas constituem o que interessou aos pesquisadores. Esses inventários assumiram as mais variadas formas de textos escritos: de algumas linhas a uma página, relatos longos, acompanhados de argumentações gerais sobre o saber que chegaram a três ou quatro páginas” (Charlot, 1996, p. 51). </a:t>
            </a:r>
          </a:p>
        </p:txBody>
      </p:sp>
    </p:spTree>
    <p:extLst>
      <p:ext uri="{BB962C8B-B14F-4D97-AF65-F5344CB8AC3E}">
        <p14:creationId xmlns:p14="http://schemas.microsoft.com/office/powerpoint/2010/main" val="3128771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C9A5B4-EFAE-D545-0E89-F9E3F00618AF}"/>
              </a:ext>
            </a:extLst>
          </p:cNvPr>
          <p:cNvSpPr>
            <a:spLocks noGrp="1"/>
          </p:cNvSpPr>
          <p:nvPr>
            <p:ph type="title"/>
          </p:nvPr>
        </p:nvSpPr>
        <p:spPr>
          <a:xfrm>
            <a:off x="838200" y="190953"/>
            <a:ext cx="10515600" cy="73433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pt-BR" b="1" dirty="0"/>
              <a:t>CONCEITOS CHAVES</a:t>
            </a:r>
          </a:p>
        </p:txBody>
      </p:sp>
      <p:sp>
        <p:nvSpPr>
          <p:cNvPr id="3" name="Espaço Reservado para Conteúdo 2">
            <a:extLst>
              <a:ext uri="{FF2B5EF4-FFF2-40B4-BE49-F238E27FC236}">
                <a16:creationId xmlns:a16="http://schemas.microsoft.com/office/drawing/2014/main" id="{63F5A612-00C9-E1B0-8EA3-9894EB23768F}"/>
              </a:ext>
            </a:extLst>
          </p:cNvPr>
          <p:cNvSpPr>
            <a:spLocks noGrp="1"/>
          </p:cNvSpPr>
          <p:nvPr>
            <p:ph idx="1"/>
          </p:nvPr>
        </p:nvSpPr>
        <p:spPr>
          <a:xfrm>
            <a:off x="544285" y="925286"/>
            <a:ext cx="11244943" cy="5780314"/>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pt-BR" sz="2400" b="1" dirty="0">
                <a:solidFill>
                  <a:srgbClr val="FF0000"/>
                </a:solidFill>
                <a:latin typeface="Arial" panose="020B0604020202020204" pitchFamily="34" charset="0"/>
                <a:cs typeface="Arial" panose="020B0604020202020204" pitchFamily="34" charset="0"/>
              </a:rPr>
              <a:t>A relação com o saber, com o aprender e com a escola;</a:t>
            </a:r>
          </a:p>
          <a:p>
            <a:pPr algn="just"/>
            <a:r>
              <a:rPr lang="pt-BR" sz="2400" dirty="0">
                <a:latin typeface="Arial" panose="020B0604020202020204" pitchFamily="34" charset="0"/>
                <a:cs typeface="Arial" panose="020B0604020202020204" pitchFamily="34" charset="0"/>
              </a:rPr>
              <a:t>Os conceitos constitutivos desse quadro teórico encontram-se no seguinte entrelaçamento: </a:t>
            </a:r>
          </a:p>
          <a:p>
            <a:pPr lvl="2" algn="just"/>
            <a:r>
              <a:rPr lang="pt-BR" sz="2400" b="1" dirty="0">
                <a:solidFill>
                  <a:srgbClr val="FF0000"/>
                </a:solidFill>
                <a:latin typeface="Arial" panose="020B0604020202020204" pitchFamily="34" charset="0"/>
                <a:cs typeface="Arial" panose="020B0604020202020204" pitchFamily="34" charset="0"/>
              </a:rPr>
              <a:t>Distinção entre informação, conhecimento </a:t>
            </a:r>
            <a:r>
              <a:rPr lang="pt-BR" sz="2400" dirty="0">
                <a:latin typeface="Arial" panose="020B0604020202020204" pitchFamily="34" charset="0"/>
                <a:cs typeface="Arial" panose="020B0604020202020204" pitchFamily="34" charset="0"/>
              </a:rPr>
              <a:t>- defende que os diversos objetos do aprender implicam em diferentes tipos de atividades do sujeito.</a:t>
            </a:r>
          </a:p>
          <a:p>
            <a:pPr lvl="2" algn="just"/>
            <a:r>
              <a:rPr lang="pt-BR" sz="2400" b="1" dirty="0">
                <a:solidFill>
                  <a:srgbClr val="FF0000"/>
                </a:solidFill>
                <a:latin typeface="Arial" panose="020B0604020202020204" pitchFamily="34" charset="0"/>
                <a:cs typeface="Arial" panose="020B0604020202020204" pitchFamily="34" charset="0"/>
              </a:rPr>
              <a:t>O conceito de relação com o saber ocupa lugar central na discussão </a:t>
            </a:r>
            <a:r>
              <a:rPr lang="pt-BR" sz="2400" dirty="0">
                <a:latin typeface="Arial" panose="020B0604020202020204" pitchFamily="34" charset="0"/>
                <a:cs typeface="Arial" panose="020B0604020202020204" pitchFamily="34" charset="0"/>
              </a:rPr>
              <a:t>- a noção de relação é entendida como conjunto de significados e espaço de atividades do sujeito, inscritos num tempo. </a:t>
            </a:r>
          </a:p>
          <a:p>
            <a:pPr lvl="2" algn="just"/>
            <a:r>
              <a:rPr lang="pt-BR" sz="2400" b="1" dirty="0">
                <a:solidFill>
                  <a:srgbClr val="FF0000"/>
                </a:solidFill>
                <a:latin typeface="Arial" panose="020B0604020202020204" pitchFamily="34" charset="0"/>
                <a:cs typeface="Arial" panose="020B0604020202020204" pitchFamily="34" charset="0"/>
              </a:rPr>
              <a:t>Mobilização, atividade e sentido</a:t>
            </a:r>
            <a:r>
              <a:rPr lang="pt-BR" sz="2400" dirty="0">
                <a:latin typeface="Arial" panose="020B0604020202020204" pitchFamily="34" charset="0"/>
                <a:cs typeface="Arial" panose="020B0604020202020204" pitchFamily="34" charset="0"/>
              </a:rPr>
              <a:t>, emergem como noções centrais da relação com o saber e a problemática da mobilização na escola é trabalhada na perspectiva de distintas formas de relação com o saber e aprender.</a:t>
            </a:r>
          </a:p>
          <a:p>
            <a:pPr algn="just"/>
            <a:endParaRPr lang="pt-B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4110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C4974E61-D5A4-F03C-E7BD-17302E93F577}"/>
              </a:ext>
            </a:extLst>
          </p:cNvPr>
          <p:cNvSpPr>
            <a:spLocks noGrp="1"/>
          </p:cNvSpPr>
          <p:nvPr>
            <p:ph idx="1"/>
          </p:nvPr>
        </p:nvSpPr>
        <p:spPr>
          <a:xfrm>
            <a:off x="348343" y="696686"/>
            <a:ext cx="11430000" cy="5480277"/>
          </a:xfrm>
        </p:spPr>
        <p:style>
          <a:lnRef idx="2">
            <a:schemeClr val="dk1"/>
          </a:lnRef>
          <a:fillRef idx="1">
            <a:schemeClr val="lt1"/>
          </a:fillRef>
          <a:effectRef idx="0">
            <a:schemeClr val="dk1"/>
          </a:effectRef>
          <a:fontRef idx="minor">
            <a:schemeClr val="dk1"/>
          </a:fontRef>
        </p:style>
        <p:txBody>
          <a:bodyPr>
            <a:normAutofit/>
          </a:bodyPr>
          <a:lstStyle/>
          <a:p>
            <a:pPr algn="just">
              <a:lnSpc>
                <a:spcPct val="150000"/>
              </a:lnSpc>
            </a:pPr>
            <a:endParaRPr lang="pt-BR" dirty="0">
              <a:latin typeface="Arial" panose="020B0604020202020204" pitchFamily="34" charset="0"/>
              <a:cs typeface="Arial" panose="020B0604020202020204" pitchFamily="34" charset="0"/>
            </a:endParaRPr>
          </a:p>
          <a:p>
            <a:pPr marL="0" indent="0" algn="just">
              <a:lnSpc>
                <a:spcPct val="150000"/>
              </a:lnSpc>
              <a:buNone/>
            </a:pPr>
            <a:r>
              <a:rPr lang="pt-BR" dirty="0">
                <a:latin typeface="Arial" panose="020B0604020202020204" pitchFamily="34" charset="0"/>
                <a:cs typeface="Arial" panose="020B0604020202020204" pitchFamily="34" charset="0"/>
              </a:rPr>
              <a:t>Estabelece-se uma hipótese de que parte importante das condições de possibilidade de </a:t>
            </a:r>
            <a:r>
              <a:rPr lang="pt-BR" b="1" dirty="0">
                <a:latin typeface="Arial" panose="020B0604020202020204" pitchFamily="34" charset="0"/>
                <a:cs typeface="Arial" panose="020B0604020202020204" pitchFamily="34" charset="0"/>
              </a:rPr>
              <a:t>sucesso e mobilização escolares</a:t>
            </a:r>
            <a:r>
              <a:rPr lang="pt-BR" dirty="0">
                <a:latin typeface="Arial" panose="020B0604020202020204" pitchFamily="34" charset="0"/>
                <a:cs typeface="Arial" panose="020B0604020202020204" pitchFamily="34" charset="0"/>
              </a:rPr>
              <a:t>, sobretudo em meios populares, é constituída exterior e anteriormente à experiência escolar; como a produção de significados que se atribui à escola e à escolarização produzida no contexto da história das famílias. </a:t>
            </a:r>
          </a:p>
        </p:txBody>
      </p:sp>
    </p:spTree>
    <p:extLst>
      <p:ext uri="{BB962C8B-B14F-4D97-AF65-F5344CB8AC3E}">
        <p14:creationId xmlns:p14="http://schemas.microsoft.com/office/powerpoint/2010/main" val="3379550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56F4B0E6-59D5-24CC-7E93-67B3C3304C49}"/>
              </a:ext>
            </a:extLst>
          </p:cNvPr>
          <p:cNvSpPr>
            <a:spLocks noGrp="1"/>
          </p:cNvSpPr>
          <p:nvPr>
            <p:ph idx="1"/>
          </p:nvPr>
        </p:nvSpPr>
        <p:spPr>
          <a:xfrm>
            <a:off x="457201" y="283029"/>
            <a:ext cx="11332028" cy="6302827"/>
          </a:xfrm>
        </p:spPr>
        <p:style>
          <a:lnRef idx="2">
            <a:schemeClr val="dk1"/>
          </a:lnRef>
          <a:fillRef idx="1">
            <a:schemeClr val="lt1"/>
          </a:fillRef>
          <a:effectRef idx="0">
            <a:schemeClr val="dk1"/>
          </a:effectRef>
          <a:fontRef idx="minor">
            <a:schemeClr val="dk1"/>
          </a:fontRef>
        </p:style>
        <p:txBody>
          <a:bodyPr>
            <a:normAutofit fontScale="92500"/>
          </a:bodyPr>
          <a:lstStyle/>
          <a:p>
            <a:pPr algn="just"/>
            <a:r>
              <a:rPr lang="pt-BR" dirty="0">
                <a:latin typeface="Arial" panose="020B0604020202020204" pitchFamily="34" charset="0"/>
                <a:cs typeface="Arial" panose="020B0604020202020204" pitchFamily="34" charset="0"/>
              </a:rPr>
              <a:t>“a clássica problemática do </a:t>
            </a:r>
            <a:r>
              <a:rPr lang="pt-BR" b="1" dirty="0">
                <a:latin typeface="Arial" panose="020B0604020202020204" pitchFamily="34" charset="0"/>
                <a:cs typeface="Arial" panose="020B0604020202020204" pitchFamily="34" charset="0"/>
              </a:rPr>
              <a:t>fracasso escolar </a:t>
            </a:r>
            <a:r>
              <a:rPr lang="pt-BR" dirty="0">
                <a:latin typeface="Arial" panose="020B0604020202020204" pitchFamily="34" charset="0"/>
                <a:cs typeface="Arial" panose="020B0604020202020204" pitchFamily="34" charset="0"/>
              </a:rPr>
              <a:t>situam-se num "campo saturado de teorias construídas e opiniões de senso comum " (p. 9), procuram abordá-la de uma forma nova.</a:t>
            </a:r>
          </a:p>
          <a:p>
            <a:pPr algn="just"/>
            <a:r>
              <a:rPr lang="pt-BR" dirty="0">
                <a:latin typeface="Arial" panose="020B0604020202020204" pitchFamily="34" charset="0"/>
                <a:cs typeface="Arial" panose="020B0604020202020204" pitchFamily="34" charset="0"/>
              </a:rPr>
              <a:t> Assim, desenvolvem críticas contundentes às abordagens disponíveis, sobretudo às teorias da reprodução, e propõem novas perspectivas de análise em termos de relação com o saber e com a escola.</a:t>
            </a:r>
          </a:p>
          <a:p>
            <a:pPr algn="just"/>
            <a:r>
              <a:rPr lang="pt-BR" dirty="0">
                <a:latin typeface="Arial" panose="020B0604020202020204" pitchFamily="34" charset="0"/>
                <a:cs typeface="Arial" panose="020B0604020202020204" pitchFamily="34" charset="0"/>
              </a:rPr>
              <a:t> Contrapondo-se aos modos de entendimento da questão propostos pelas teorias da reprodução, esta abordagem privilegia "as situações, as histórias, as condutas, os discursos", assim como os processos de produção das situações de sucesso e de fracasso escolares, identificados em casos singulares (sendo singulares, não deixam de ser sociais). Ou seja, propõem uma "</a:t>
            </a:r>
            <a:r>
              <a:rPr lang="pt-BR" b="1" dirty="0">
                <a:latin typeface="Arial" panose="020B0604020202020204" pitchFamily="34" charset="0"/>
                <a:cs typeface="Arial" panose="020B0604020202020204" pitchFamily="34" charset="0"/>
              </a:rPr>
              <a:t>leitura positiva</a:t>
            </a:r>
            <a:r>
              <a:rPr lang="pt-BR" dirty="0">
                <a:latin typeface="Arial" panose="020B0604020202020204" pitchFamily="34" charset="0"/>
                <a:cs typeface="Arial" panose="020B0604020202020204" pitchFamily="34" charset="0"/>
              </a:rPr>
              <a:t>" do fenômeno, "que é, antes de tudo, uma postura epistemológica e metodológica" (</a:t>
            </a:r>
            <a:r>
              <a:rPr lang="pt-BR" dirty="0" err="1">
                <a:latin typeface="Arial" panose="020B0604020202020204" pitchFamily="34" charset="0"/>
                <a:cs typeface="Arial" panose="020B0604020202020204" pitchFamily="34" charset="0"/>
              </a:rPr>
              <a:t>Chariot</a:t>
            </a:r>
            <a:r>
              <a:rPr lang="pt-BR" dirty="0">
                <a:latin typeface="Arial" panose="020B0604020202020204" pitchFamily="34" charset="0"/>
                <a:cs typeface="Arial" panose="020B0604020202020204" pitchFamily="34" charset="0"/>
              </a:rPr>
              <a:t>, 2000, p. 30).</a:t>
            </a:r>
          </a:p>
        </p:txBody>
      </p:sp>
    </p:spTree>
    <p:extLst>
      <p:ext uri="{BB962C8B-B14F-4D97-AF65-F5344CB8AC3E}">
        <p14:creationId xmlns:p14="http://schemas.microsoft.com/office/powerpoint/2010/main" val="855452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317C9E-FE38-44B5-4492-37986854E4D7}"/>
              </a:ext>
            </a:extLst>
          </p:cNvPr>
          <p:cNvSpPr>
            <a:spLocks noGrp="1"/>
          </p:cNvSpPr>
          <p:nvPr>
            <p:ph type="title"/>
          </p:nvPr>
        </p:nvSpPr>
        <p:spPr>
          <a:xfrm>
            <a:off x="838200" y="92985"/>
            <a:ext cx="10515600" cy="679904"/>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pt-BR" b="1" dirty="0">
                <a:latin typeface="Arial" panose="020B0604020202020204" pitchFamily="34" charset="0"/>
                <a:cs typeface="Arial" panose="020B0604020202020204" pitchFamily="34" charset="0"/>
              </a:rPr>
              <a:t>LEITURA POSITIVA</a:t>
            </a:r>
          </a:p>
        </p:txBody>
      </p:sp>
      <p:sp>
        <p:nvSpPr>
          <p:cNvPr id="3" name="Espaço Reservado para Conteúdo 2">
            <a:extLst>
              <a:ext uri="{FF2B5EF4-FFF2-40B4-BE49-F238E27FC236}">
                <a16:creationId xmlns:a16="http://schemas.microsoft.com/office/drawing/2014/main" id="{A78853B9-1084-EDFC-9ECC-60CC132E2A9A}"/>
              </a:ext>
            </a:extLst>
          </p:cNvPr>
          <p:cNvSpPr>
            <a:spLocks noGrp="1"/>
          </p:cNvSpPr>
          <p:nvPr>
            <p:ph idx="1"/>
          </p:nvPr>
        </p:nvSpPr>
        <p:spPr>
          <a:xfrm>
            <a:off x="261257" y="772889"/>
            <a:ext cx="11723914" cy="5802082"/>
          </a:xfrm>
        </p:spPr>
        <p:style>
          <a:lnRef idx="2">
            <a:schemeClr val="dk1"/>
          </a:lnRef>
          <a:fillRef idx="1">
            <a:schemeClr val="lt1"/>
          </a:fillRef>
          <a:effectRef idx="0">
            <a:schemeClr val="dk1"/>
          </a:effectRef>
          <a:fontRef idx="minor">
            <a:schemeClr val="dk1"/>
          </a:fontRef>
        </p:style>
        <p:txBody>
          <a:bodyPr>
            <a:noAutofit/>
          </a:bodyPr>
          <a:lstStyle/>
          <a:p>
            <a:pPr algn="just">
              <a:lnSpc>
                <a:spcPct val="170000"/>
              </a:lnSpc>
            </a:pPr>
            <a:r>
              <a:rPr lang="pt-BR" sz="2400" dirty="0">
                <a:latin typeface="Arial" panose="020B0604020202020204" pitchFamily="34" charset="0"/>
                <a:cs typeface="Arial" panose="020B0604020202020204" pitchFamily="34" charset="0"/>
              </a:rPr>
              <a:t>Praticar uma leitura positiva não é apenas, nem fundamentalmente, perceber conheci mentos adquiridos ao lado das carências, é ler de outra maneira o que é lido como falta pela leitura negativa. Assim, ante um aluno que fracassa num aprendizado, uma leitura negativa fala em deficiências, carências, lacunas (...), enquanto que uma leitura positiva se pergunta "o que está ocorrendo", qual a atividade implementada pelo aluno, qual o sentido da situação para ele (...), etc. A leitura positiva busca compreender como se constrói a situação de um aluno que fracas </a:t>
            </a:r>
            <a:r>
              <a:rPr lang="pt-BR" sz="2400" dirty="0" err="1">
                <a:latin typeface="Arial" panose="020B0604020202020204" pitchFamily="34" charset="0"/>
                <a:cs typeface="Arial" panose="020B0604020202020204" pitchFamily="34" charset="0"/>
              </a:rPr>
              <a:t>sa</a:t>
            </a:r>
            <a:r>
              <a:rPr lang="pt-BR" sz="2400" dirty="0">
                <a:latin typeface="Arial" panose="020B0604020202020204" pitchFamily="34" charset="0"/>
                <a:cs typeface="Arial" panose="020B0604020202020204" pitchFamily="34" charset="0"/>
              </a:rPr>
              <a:t> em um aprendizado e, não, "o que falta" para essa situação ser uma situação de </a:t>
            </a:r>
            <a:r>
              <a:rPr lang="pt-BR" sz="2400" dirty="0" err="1">
                <a:latin typeface="Arial" panose="020B0604020202020204" pitchFamily="34" charset="0"/>
                <a:cs typeface="Arial" panose="020B0604020202020204" pitchFamily="34" charset="0"/>
              </a:rPr>
              <a:t>alu</a:t>
            </a:r>
            <a:r>
              <a:rPr lang="pt-BR" sz="2400" dirty="0">
                <a:latin typeface="Arial" panose="020B0604020202020204" pitchFamily="34" charset="0"/>
                <a:cs typeface="Arial" panose="020B0604020202020204" pitchFamily="34" charset="0"/>
              </a:rPr>
              <a:t> no bem sucedido" (</a:t>
            </a:r>
            <a:r>
              <a:rPr lang="pt-BR" sz="2400" dirty="0" err="1">
                <a:latin typeface="Arial" panose="020B0604020202020204" pitchFamily="34" charset="0"/>
                <a:cs typeface="Arial" panose="020B0604020202020204" pitchFamily="34" charset="0"/>
              </a:rPr>
              <a:t>Chariot</a:t>
            </a:r>
            <a:r>
              <a:rPr lang="pt-BR" sz="2400" dirty="0">
                <a:latin typeface="Arial" panose="020B0604020202020204" pitchFamily="34" charset="0"/>
                <a:cs typeface="Arial" panose="020B0604020202020204" pitchFamily="34" charset="0"/>
              </a:rPr>
              <a:t>, 2000, p.30).</a:t>
            </a:r>
          </a:p>
        </p:txBody>
      </p:sp>
    </p:spTree>
    <p:extLst>
      <p:ext uri="{BB962C8B-B14F-4D97-AF65-F5344CB8AC3E}">
        <p14:creationId xmlns:p14="http://schemas.microsoft.com/office/powerpoint/2010/main" val="3664976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0DFD81-B3AC-0C50-2A9D-8D70713CDD29}"/>
              </a:ext>
            </a:extLst>
          </p:cNvPr>
          <p:cNvSpPr>
            <a:spLocks noGrp="1"/>
          </p:cNvSpPr>
          <p:nvPr>
            <p:ph type="title"/>
          </p:nvPr>
        </p:nvSpPr>
        <p:spPr>
          <a:xfrm>
            <a:off x="838200" y="365125"/>
            <a:ext cx="10515600" cy="930275"/>
          </a:xfrm>
        </p:spPr>
        <p:style>
          <a:lnRef idx="1">
            <a:schemeClr val="accent5"/>
          </a:lnRef>
          <a:fillRef idx="2">
            <a:schemeClr val="accent5"/>
          </a:fillRef>
          <a:effectRef idx="1">
            <a:schemeClr val="accent5"/>
          </a:effectRef>
          <a:fontRef idx="minor">
            <a:schemeClr val="dk1"/>
          </a:fontRef>
        </p:style>
        <p:txBody>
          <a:bodyPr/>
          <a:lstStyle/>
          <a:p>
            <a:pPr algn="ctr"/>
            <a:r>
              <a:rPr lang="pt-BR" b="1" dirty="0">
                <a:latin typeface="Arial" panose="020B0604020202020204" pitchFamily="34" charset="0"/>
                <a:cs typeface="Arial" panose="020B0604020202020204" pitchFamily="34" charset="0"/>
              </a:rPr>
              <a:t>O conceito de relação com o saber </a:t>
            </a:r>
          </a:p>
        </p:txBody>
      </p:sp>
      <p:sp>
        <p:nvSpPr>
          <p:cNvPr id="3" name="Espaço Reservado para Conteúdo 2">
            <a:extLst>
              <a:ext uri="{FF2B5EF4-FFF2-40B4-BE49-F238E27FC236}">
                <a16:creationId xmlns:a16="http://schemas.microsoft.com/office/drawing/2014/main" id="{5D3065F0-48D9-E981-532C-0D74FAA655DD}"/>
              </a:ext>
            </a:extLst>
          </p:cNvPr>
          <p:cNvSpPr>
            <a:spLocks noGrp="1"/>
          </p:cNvSpPr>
          <p:nvPr>
            <p:ph idx="1"/>
          </p:nvPr>
        </p:nvSpPr>
        <p:spPr>
          <a:xfrm>
            <a:off x="838200" y="1545771"/>
            <a:ext cx="10515600" cy="4631192"/>
          </a:xfrm>
        </p:spPr>
        <p:style>
          <a:lnRef idx="2">
            <a:schemeClr val="dk1"/>
          </a:lnRef>
          <a:fillRef idx="1">
            <a:schemeClr val="lt1"/>
          </a:fillRef>
          <a:effectRef idx="0">
            <a:schemeClr val="dk1"/>
          </a:effectRef>
          <a:fontRef idx="minor">
            <a:schemeClr val="dk1"/>
          </a:fontRef>
        </p:style>
        <p:txBody>
          <a:bodyPr/>
          <a:lstStyle/>
          <a:p>
            <a:pPr marL="0" indent="0" algn="just">
              <a:buNone/>
            </a:pPr>
            <a:endParaRPr lang="pt-BR" dirty="0">
              <a:latin typeface="Arial" panose="020B0604020202020204" pitchFamily="34" charset="0"/>
              <a:cs typeface="Arial" panose="020B0604020202020204" pitchFamily="34" charset="0"/>
            </a:endParaRPr>
          </a:p>
          <a:p>
            <a:pPr marL="0" indent="0" algn="just">
              <a:buNone/>
            </a:pPr>
            <a:endParaRPr lang="pt-BR" dirty="0">
              <a:latin typeface="Arial" panose="020B0604020202020204" pitchFamily="34" charset="0"/>
              <a:cs typeface="Arial" panose="020B0604020202020204" pitchFamily="34" charset="0"/>
            </a:endParaRPr>
          </a:p>
          <a:p>
            <a:pPr marL="0" indent="0" algn="just">
              <a:buNone/>
            </a:pPr>
            <a:r>
              <a:rPr lang="pt-BR" dirty="0">
                <a:latin typeface="Arial" panose="020B0604020202020204" pitchFamily="34" charset="0"/>
                <a:cs typeface="Arial" panose="020B0604020202020204" pitchFamily="34" charset="0"/>
              </a:rPr>
              <a:t>"Chamo relação com o saber o conjunto de imagens, de expectativas e de juízos que concernem ao mesmo tempo ao sentido e à função social "do saber e da escola, à disciplina ensinada, à situação de aprendizado e a nós mesmos" (Charlot, 2000, p. 80). </a:t>
            </a:r>
          </a:p>
        </p:txBody>
      </p:sp>
    </p:spTree>
    <p:extLst>
      <p:ext uri="{BB962C8B-B14F-4D97-AF65-F5344CB8AC3E}">
        <p14:creationId xmlns:p14="http://schemas.microsoft.com/office/powerpoint/2010/main" val="2367541854"/>
      </p:ext>
    </p:extLst>
  </p:cSld>
  <p:clrMapOvr>
    <a:masterClrMapping/>
  </p:clrMapOvr>
</p:sld>
</file>

<file path=ppt/theme/theme1.xml><?xml version="1.0" encoding="utf-8"?>
<a:theme xmlns:a="http://schemas.openxmlformats.org/drawingml/2006/main" name="ExploreVTI">
  <a:themeElements>
    <a:clrScheme name="AnalogousFromDarkSeedLeftStep">
      <a:dk1>
        <a:srgbClr val="000000"/>
      </a:dk1>
      <a:lt1>
        <a:srgbClr val="FFFFFF"/>
      </a:lt1>
      <a:dk2>
        <a:srgbClr val="1F1833"/>
      </a:dk2>
      <a:lt2>
        <a:srgbClr val="F0F3F2"/>
      </a:lt2>
      <a:accent1>
        <a:srgbClr val="E72983"/>
      </a:accent1>
      <a:accent2>
        <a:srgbClr val="D517C0"/>
      </a:accent2>
      <a:accent3>
        <a:srgbClr val="AD29E7"/>
      </a:accent3>
      <a:accent4>
        <a:srgbClr val="501DD6"/>
      </a:accent4>
      <a:accent5>
        <a:srgbClr val="2943E7"/>
      </a:accent5>
      <a:accent6>
        <a:srgbClr val="1781D5"/>
      </a:accent6>
      <a:hlink>
        <a:srgbClr val="433FBF"/>
      </a:hlink>
      <a:folHlink>
        <a:srgbClr val="7F7F7F"/>
      </a:folHlink>
    </a:clrScheme>
    <a:fontScheme name="Custom 23">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1370</TotalTime>
  <Words>1242</Words>
  <Application>Microsoft Office PowerPoint</Application>
  <PresentationFormat>Widescreen</PresentationFormat>
  <Paragraphs>43</Paragraphs>
  <Slides>13</Slides>
  <Notes>1</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13</vt:i4>
      </vt:variant>
    </vt:vector>
  </HeadingPairs>
  <TitlesOfParts>
    <vt:vector size="20" baseType="lpstr">
      <vt:lpstr>Aptos</vt:lpstr>
      <vt:lpstr>Arial</vt:lpstr>
      <vt:lpstr>Avenir Next LT Pro</vt:lpstr>
      <vt:lpstr>AvenirNext LT Pro Medium</vt:lpstr>
      <vt:lpstr>Posterama</vt:lpstr>
      <vt:lpstr>Wingdings</vt:lpstr>
      <vt:lpstr>ExploreVTI</vt:lpstr>
      <vt:lpstr>DA RELAÇÃO COM O SABER</vt:lpstr>
      <vt:lpstr>PROBLEMÁTICA E O CAMPO DE REFERÊNCIAS EMPÍRICAS</vt:lpstr>
      <vt:lpstr>INVENTÁRIOS DE SABER</vt:lpstr>
      <vt:lpstr>Apresentação do PowerPoint</vt:lpstr>
      <vt:lpstr>CONCEITOS CHAVES</vt:lpstr>
      <vt:lpstr>Apresentação do PowerPoint</vt:lpstr>
      <vt:lpstr>Apresentação do PowerPoint</vt:lpstr>
      <vt:lpstr>LEITURA POSITIVA</vt:lpstr>
      <vt:lpstr>O conceito de relação com o saber </vt:lpstr>
      <vt:lpstr>Mobilização, atividade e sentido: dimensões centrais da noção de relação com o saber </vt:lpstr>
      <vt:lpstr>Apresentação do PowerPoint</vt:lpstr>
      <vt:lpstr>Sentido</vt:lpstr>
      <vt:lpstr>Mobilização na Escola e em Relação à Escola: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Carolina Fortes</dc:creator>
  <cp:lastModifiedBy>Maria Carolina Fortes</cp:lastModifiedBy>
  <cp:revision>4</cp:revision>
  <dcterms:created xsi:type="dcterms:W3CDTF">2024-09-05T14:14:33Z</dcterms:created>
  <dcterms:modified xsi:type="dcterms:W3CDTF">2024-09-06T13:05:09Z</dcterms:modified>
</cp:coreProperties>
</file>