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69" r:id="rId4"/>
    <p:sldId id="257" r:id="rId5"/>
    <p:sldId id="263" r:id="rId6"/>
    <p:sldId id="259" r:id="rId7"/>
    <p:sldId id="260" r:id="rId8"/>
    <p:sldId id="266" r:id="rId9"/>
    <p:sldId id="265" r:id="rId10"/>
    <p:sldId id="261" r:id="rId11"/>
    <p:sldId id="262" r:id="rId12"/>
    <p:sldId id="258" r:id="rId13"/>
    <p:sldId id="267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7175FA-D98A-480B-8E03-E094B728142A}" v="4" dt="2025-03-05T19:29:30.5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25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Carolina Fortes" userId="34ca49754baf1309" providerId="LiveId" clId="{A47175FA-D98A-480B-8E03-E094B728142A}"/>
    <pc:docChg chg="delSld modSld">
      <pc:chgData name="Maria Carolina Fortes" userId="34ca49754baf1309" providerId="LiveId" clId="{A47175FA-D98A-480B-8E03-E094B728142A}" dt="2025-03-05T19:30:13.635" v="7" actId="47"/>
      <pc:docMkLst>
        <pc:docMk/>
      </pc:docMkLst>
      <pc:sldChg chg="modSp del mod">
        <pc:chgData name="Maria Carolina Fortes" userId="34ca49754baf1309" providerId="LiveId" clId="{A47175FA-D98A-480B-8E03-E094B728142A}" dt="2025-03-05T19:30:13.635" v="7" actId="47"/>
        <pc:sldMkLst>
          <pc:docMk/>
          <pc:sldMk cId="2108957399" sldId="268"/>
        </pc:sldMkLst>
        <pc:graphicFrameChg chg="mod modGraphic">
          <ac:chgData name="Maria Carolina Fortes" userId="34ca49754baf1309" providerId="LiveId" clId="{A47175FA-D98A-480B-8E03-E094B728142A}" dt="2025-03-05T19:29:34.887" v="6" actId="20577"/>
          <ac:graphicFrameMkLst>
            <pc:docMk/>
            <pc:sldMk cId="2108957399" sldId="268"/>
            <ac:graphicFrameMk id="4" creationId="{D4818307-FA05-117E-6D8D-0ED41585A86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AFE6D4-732F-9E01-050E-D15CE5024E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86B2AB0-B9F3-289E-B831-88301986D6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05A9CFE-A5B5-D07B-5BF5-F4F951961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A841-49BA-4045-B2EE-871765827B5C}" type="datetimeFigureOut">
              <a:rPr lang="pt-BR" smtClean="0"/>
              <a:t>05/03/2025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2A4659E-33E9-DD05-8492-6DEFFE2D4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7115AA-7584-23DB-36EC-E2188C286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6196-720A-411D-AED7-8DD7CF398B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217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292F12-6FCC-5799-F943-37E117B9D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46555A3-0985-70B2-FB9A-FDFC151DE0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6FD8D3-B28A-F81B-B366-667DF0E25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A841-49BA-4045-B2EE-871765827B5C}" type="datetimeFigureOut">
              <a:rPr lang="pt-BR" smtClean="0"/>
              <a:t>05/03/2025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A2EBA1-96F6-0CC6-3408-5C75647B6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F6A7E9B-2BCD-BC7E-799B-CEF72F620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6196-720A-411D-AED7-8DD7CF398B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852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4F9DE3A-C74D-E20D-6442-F6AE629C89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EE85EC6-C217-A312-BF33-C2FA144680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A7BD6B-3DCE-1254-F34B-76E1BE9FA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A841-49BA-4045-B2EE-871765827B5C}" type="datetimeFigureOut">
              <a:rPr lang="pt-BR" smtClean="0"/>
              <a:t>05/03/2025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42A69B6-6DCD-1FE0-0EE4-86C745E10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0502FAD-A707-9153-CF4F-9BF3F27D3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6196-720A-411D-AED7-8DD7CF398B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005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04F6F9-62E9-F049-11D4-3339920F1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0388C82-9F9E-ED98-F6EC-9FF912472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A05840B-D8C5-765F-FAE5-66C63CDEB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A841-49BA-4045-B2EE-871765827B5C}" type="datetimeFigureOut">
              <a:rPr lang="pt-BR" smtClean="0"/>
              <a:t>05/03/2025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D3CDF6-A162-0144-FD5F-B95A66EA0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E412091-C8DE-254B-C787-37514F859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6196-720A-411D-AED7-8DD7CF398B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0331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24A60F-CE75-DA05-5836-53111B06B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D107E4D-F0B7-E190-E4D8-256D403E8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9796547-DAC2-AC90-DAAF-EAB44BDA5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A841-49BA-4045-B2EE-871765827B5C}" type="datetimeFigureOut">
              <a:rPr lang="pt-BR" smtClean="0"/>
              <a:t>05/03/2025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8802CC4-7484-2802-A3D3-F415F6AD6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BF117A-1EFC-9BD2-5A6C-71290B702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6196-720A-411D-AED7-8DD7CF398B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5536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CE8499-0C1A-AD44-3692-A4FE77C24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87FE67-D202-FDE6-AFBD-D86D0119F4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DF859FF-A755-C0AA-70F4-9198564EA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40C7FCE-3D35-F1AE-B688-F50D5189B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A841-49BA-4045-B2EE-871765827B5C}" type="datetimeFigureOut">
              <a:rPr lang="pt-BR" smtClean="0"/>
              <a:t>05/03/2025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C791979-8002-1E8F-2896-9782AF325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3AF4A60-0B60-A49D-19E5-CBFABCD6C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6196-720A-411D-AED7-8DD7CF398B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5892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087E37-262D-0E89-9FDD-4642BFBFF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94920C8-0D9A-8645-12C2-C39285E9A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2678B5E-B088-54C1-6533-53A8A9EA5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EF4CD21-298E-7D89-A43F-37337CE03F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E4D4F56-A397-2ED7-D380-FC85B72EA3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73297A0-665E-9F38-59BF-58CACBCDB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A841-49BA-4045-B2EE-871765827B5C}" type="datetimeFigureOut">
              <a:rPr lang="pt-BR" smtClean="0"/>
              <a:t>05/03/2025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FF96502-FAF0-A764-6B3C-01F2FE9D2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428F9F1-B566-94BD-811B-CCBD2D433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6196-720A-411D-AED7-8DD7CF398B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982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51AC5A-BB37-50A8-7D67-7EFABD0FA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373C697-1A65-A44C-2907-1C851CCC9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A841-49BA-4045-B2EE-871765827B5C}" type="datetimeFigureOut">
              <a:rPr lang="pt-BR" smtClean="0"/>
              <a:t>05/03/2025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7FD4B51-C267-6CDE-1A9C-4D9B94E86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7381821-ECBE-825E-C148-8D5C1093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6196-720A-411D-AED7-8DD7CF398B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8510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2D4751E-0DFA-CE87-6166-20F44E3CE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A841-49BA-4045-B2EE-871765827B5C}" type="datetimeFigureOut">
              <a:rPr lang="pt-BR" smtClean="0"/>
              <a:t>05/03/2025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69528B0-067B-EFE7-FD8D-7E5318111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DC0DAF2-90F4-74A9-3D18-F00919546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6196-720A-411D-AED7-8DD7CF398B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3812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BBFD1E-BD65-8B97-A6FC-1C7D5FF7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672CE2-8002-988E-2076-A0AF21964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F24C1DC-E8E9-D0FC-2D4C-3D341BC021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A7BA681-8589-DABF-F962-156C8E889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A841-49BA-4045-B2EE-871765827B5C}" type="datetimeFigureOut">
              <a:rPr lang="pt-BR" smtClean="0"/>
              <a:t>05/03/2025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1C541C0-9D73-062C-929F-673C0D1DA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E4800DF-A5BB-AB38-F9B3-597730A52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6196-720A-411D-AED7-8DD7CF398B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331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14A755-90F8-E3C0-A64A-596827C1E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007D188-CB84-E9EA-37E3-BF03AFA687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81B45BD-CE75-89AE-FD80-2BCFA5A13B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84896F1-520C-5320-9CCB-B1E174333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A841-49BA-4045-B2EE-871765827B5C}" type="datetimeFigureOut">
              <a:rPr lang="pt-BR" smtClean="0"/>
              <a:t>05/03/2025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1263627-556F-CE16-55C5-FDBCB97DD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521B6ED-B495-0BB3-CF1F-0CCC24442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6196-720A-411D-AED7-8DD7CF398B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239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B8D4AFE-6A49-0071-6DF8-2444EE4E7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E4CF474-CBA5-F3F7-7951-AC7A5907E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8F1EDA3-294A-9251-F783-EEF3C51222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0A841-49BA-4045-B2EE-871765827B5C}" type="datetimeFigureOut">
              <a:rPr lang="pt-BR" smtClean="0"/>
              <a:t>05/03/2025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BAE6F15-E84E-8E70-AC77-898CA89B7D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E835B17-892A-C39F-FF66-20FEF7BFF9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426196-720A-411D-AED7-8DD7CF398B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54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novacharges.files.wordpress.com/2008/10/paulo-freire.jpg?w=450&amp;h611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B084DA-7783-6C62-6823-0439419889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41931"/>
            <a:ext cx="9144000" cy="965770"/>
          </a:xfr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pt-BR" b="1"/>
              <a:t>Leituras de Paulo Freire</a:t>
            </a:r>
            <a:endParaRPr lang="pt-BR" b="1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E8A02876-55E8-14AD-F4D3-E4262E74BA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7294"/>
            <a:ext cx="9144000" cy="880506"/>
          </a:xfrm>
        </p:spPr>
        <p:txBody>
          <a:bodyPr anchor="ctr">
            <a:noAutofit/>
          </a:bodyPr>
          <a:lstStyle/>
          <a:p>
            <a:pPr algn="r"/>
            <a:r>
              <a:rPr lang="pt-BR" b="1">
                <a:latin typeface="Arial" panose="020B0604020202020204" pitchFamily="34" charset="0"/>
                <a:cs typeface="Arial" panose="020B0604020202020204" pitchFamily="34" charset="0"/>
              </a:rPr>
              <a:t>Profª Dra. Maria Carolina Fortes</a:t>
            </a:r>
          </a:p>
          <a:p>
            <a:pPr algn="r"/>
            <a:r>
              <a:rPr lang="pt-BR" b="1" kern="10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Profª Dra. Maria Raquel Caetano</a:t>
            </a:r>
            <a:endParaRPr lang="pt-BR" kern="10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r"/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4" descr="Resultado de imagem para ppgcited cavg ifsul edu br">
            <a:extLst>
              <a:ext uri="{FF2B5EF4-FFF2-40B4-BE49-F238E27FC236}">
                <a16:creationId xmlns:a16="http://schemas.microsoft.com/office/drawing/2014/main" id="{2D8342CB-188F-5043-53B6-83B46DCEE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04" y="713919"/>
            <a:ext cx="2857500" cy="1002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Resultado de imagem para ppgcited cavg ifsul edu br">
            <a:extLst>
              <a:ext uri="{FF2B5EF4-FFF2-40B4-BE49-F238E27FC236}">
                <a16:creationId xmlns:a16="http://schemas.microsoft.com/office/drawing/2014/main" id="{5C0D8431-33DD-B40B-1B32-F828205BE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165" y="551145"/>
            <a:ext cx="3255462" cy="1164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3995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35D3C4-7A0C-4B33-7F9C-2B594FDC4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2634"/>
          </a:xfr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C97A1A-5300-EE96-F3FB-D3295BA89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775" y="1478071"/>
            <a:ext cx="10847539" cy="4698892"/>
          </a:xfr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Abertura para um movimento dialógico de leitura/escrita e fala/escuta autênticas se constituirá como base da proposta metodológica da disciplina. </a:t>
            </a:r>
          </a:p>
          <a:p>
            <a:pPr algn="just"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Nas aulas serão desenvolvidos círculos de leitura, aulas expositivo-dialogadas, exibição e análise de vídeos, leitura e análise de imagens, seminários temáticos, produção de mural colaborativo e diários de aprendizagens. </a:t>
            </a:r>
          </a:p>
        </p:txBody>
      </p:sp>
    </p:spTree>
    <p:extLst>
      <p:ext uri="{BB962C8B-B14F-4D97-AF65-F5344CB8AC3E}">
        <p14:creationId xmlns:p14="http://schemas.microsoft.com/office/powerpoint/2010/main" val="2463415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CF9B77-ECE9-2D24-5E0B-E1CE7A9E3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7686"/>
          </a:xfr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AVALIAÇÃO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331A49-43EB-2E7A-8DA6-2C555242F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0701"/>
            <a:ext cx="10515600" cy="4636262"/>
          </a:xfr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Os procedimentos de avaliação serão norteados pelo princípio processual, de modo a permitir observar melhor o desempenho dos alunos no decorrer da disciplina.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Entre os instrumentos a serem utilizados, destacam-se: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1) Seminários Temáticos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2) Mural colaborativo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3) Diário de aprendizagens </a:t>
            </a:r>
          </a:p>
        </p:txBody>
      </p:sp>
    </p:spTree>
    <p:extLst>
      <p:ext uri="{BB962C8B-B14F-4D97-AF65-F5344CB8AC3E}">
        <p14:creationId xmlns:p14="http://schemas.microsoft.com/office/powerpoint/2010/main" val="2277546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19DF0-6C8E-A24A-9B1B-23649D711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4639"/>
          </a:xfr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BIBLIOGRAFIA BÁSICA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CA8BA1-078C-9D33-5727-344728291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879" y="1377863"/>
            <a:ext cx="10885117" cy="5115012"/>
          </a:xfr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FREIRE, Paulo.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Cartas a Cristina: reflexões sobre minha vida e minha práxis.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Rio de Janeiro: Paz e Terra, 2013. 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FREIRE, Paulo.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Educação como prática da liberdade.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Editora, Paz &amp; Terra; 53ª edição. 2019. 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FREIRE, Paulo.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Pedagogia do Oprimido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50. ed. São Paulo, SP: Paz e Terra, 2011. 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FREIRE, Paulo.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Pedagogia da autonomia: saberes necessários à prática educativa.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13. ed. São Paulo, SP: Paz e Terra, 1999.</a:t>
            </a: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993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EF6D08-CAD4-A007-2B54-1ADA4FD6C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7270"/>
          </a:xfr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BIBLIOGRAFIA COMPLEMENTAR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B26F05-37A7-7109-AA17-A97171159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493"/>
            <a:ext cx="10515600" cy="4736470"/>
          </a:xfr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BEISIEGEL, Celso de Rui.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Paulo Freire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Recife, PE: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Massangana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2010.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FREIRE, Paulo.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Educação e mudança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Rio de Janeiro, RJ: Paz e Terra, 1979.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FREIRE, Paulo.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Escola pública e educação popular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In: _____.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Política e Educação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2.ed. São Paulo: Paz e Terra, 2015. 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FREIRE, Paulo.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Pedagogia da indignação: cartas pedagógicas e outros escritos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Freire, P. 1.ed. São Paulo: Editora UNESP, 2000.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348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B337FA-DC30-40BD-E302-AE27D2EF7D0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6555" r="40205"/>
          <a:stretch/>
        </p:blipFill>
        <p:spPr>
          <a:xfrm>
            <a:off x="20" y="1"/>
            <a:ext cx="4052522" cy="6858000"/>
          </a:xfrm>
          <a:custGeom>
            <a:avLst/>
            <a:gdLst/>
            <a:ahLst/>
            <a:cxnLst/>
            <a:rect l="l" t="t" r="r" b="b"/>
            <a:pathLst>
              <a:path w="4052542" h="6858000">
                <a:moveTo>
                  <a:pt x="0" y="0"/>
                </a:moveTo>
                <a:lnTo>
                  <a:pt x="4020923" y="0"/>
                </a:lnTo>
                <a:lnTo>
                  <a:pt x="4022656" y="14697"/>
                </a:lnTo>
                <a:cubicBezTo>
                  <a:pt x="4037606" y="98462"/>
                  <a:pt x="4035072" y="183369"/>
                  <a:pt x="4039126" y="267642"/>
                </a:cubicBezTo>
                <a:cubicBezTo>
                  <a:pt x="4043941" y="370699"/>
                  <a:pt x="4037860" y="474136"/>
                  <a:pt x="4035579" y="577446"/>
                </a:cubicBezTo>
                <a:cubicBezTo>
                  <a:pt x="4033805" y="665399"/>
                  <a:pt x="4025063" y="753226"/>
                  <a:pt x="4027724" y="841306"/>
                </a:cubicBezTo>
                <a:cubicBezTo>
                  <a:pt x="4027914" y="844352"/>
                  <a:pt x="4027914" y="847398"/>
                  <a:pt x="4027724" y="850444"/>
                </a:cubicBezTo>
                <a:cubicBezTo>
                  <a:pt x="4019615" y="947281"/>
                  <a:pt x="4019615" y="1044626"/>
                  <a:pt x="4027724" y="1141464"/>
                </a:cubicBezTo>
                <a:cubicBezTo>
                  <a:pt x="4030296" y="1181772"/>
                  <a:pt x="4029574" y="1222221"/>
                  <a:pt x="4025570" y="1262415"/>
                </a:cubicBezTo>
                <a:cubicBezTo>
                  <a:pt x="4021769" y="1313563"/>
                  <a:pt x="4009606" y="1365472"/>
                  <a:pt x="4018348" y="1416238"/>
                </a:cubicBezTo>
                <a:cubicBezTo>
                  <a:pt x="4024037" y="1458058"/>
                  <a:pt x="4027166" y="1500194"/>
                  <a:pt x="4027724" y="1542394"/>
                </a:cubicBezTo>
                <a:cubicBezTo>
                  <a:pt x="4032158" y="1636820"/>
                  <a:pt x="4027977" y="1731753"/>
                  <a:pt x="4026330" y="1826433"/>
                </a:cubicBezTo>
                <a:cubicBezTo>
                  <a:pt x="4024556" y="1936724"/>
                  <a:pt x="4027344" y="2047015"/>
                  <a:pt x="4018475" y="2157432"/>
                </a:cubicBezTo>
                <a:cubicBezTo>
                  <a:pt x="4013597" y="2246629"/>
                  <a:pt x="4013597" y="2336029"/>
                  <a:pt x="4018475" y="2425226"/>
                </a:cubicBezTo>
                <a:cubicBezTo>
                  <a:pt x="4020882" y="2506961"/>
                  <a:pt x="4033172" y="2587934"/>
                  <a:pt x="4031145" y="2670557"/>
                </a:cubicBezTo>
                <a:cubicBezTo>
                  <a:pt x="4028737" y="2766886"/>
                  <a:pt x="4017335" y="2862962"/>
                  <a:pt x="4020882" y="2959546"/>
                </a:cubicBezTo>
                <a:cubicBezTo>
                  <a:pt x="4022529" y="3005617"/>
                  <a:pt x="4022656" y="3051688"/>
                  <a:pt x="4023543" y="3097758"/>
                </a:cubicBezTo>
                <a:cubicBezTo>
                  <a:pt x="4024683" y="3153221"/>
                  <a:pt x="4034692" y="3208556"/>
                  <a:pt x="4029117" y="3263892"/>
                </a:cubicBezTo>
                <a:cubicBezTo>
                  <a:pt x="4019869" y="3356161"/>
                  <a:pt x="3995923" y="3446906"/>
                  <a:pt x="4010873" y="3541459"/>
                </a:cubicBezTo>
                <a:cubicBezTo>
                  <a:pt x="4019108" y="3593495"/>
                  <a:pt x="4028357" y="3645658"/>
                  <a:pt x="4033172" y="3698201"/>
                </a:cubicBezTo>
                <a:cubicBezTo>
                  <a:pt x="4037353" y="3745160"/>
                  <a:pt x="4047868" y="3792881"/>
                  <a:pt x="4039886" y="3839586"/>
                </a:cubicBezTo>
                <a:cubicBezTo>
                  <a:pt x="4033045" y="3879565"/>
                  <a:pt x="4036592" y="3919544"/>
                  <a:pt x="4031271" y="3959523"/>
                </a:cubicBezTo>
                <a:cubicBezTo>
                  <a:pt x="4024303" y="4011939"/>
                  <a:pt x="4020629" y="4065244"/>
                  <a:pt x="4015308" y="4118042"/>
                </a:cubicBezTo>
                <a:cubicBezTo>
                  <a:pt x="4010620" y="4165889"/>
                  <a:pt x="4006946" y="4213610"/>
                  <a:pt x="4019615" y="4258539"/>
                </a:cubicBezTo>
                <a:cubicBezTo>
                  <a:pt x="4050656" y="4371622"/>
                  <a:pt x="4033679" y="4484070"/>
                  <a:pt x="4022023" y="4596391"/>
                </a:cubicBezTo>
                <a:cubicBezTo>
                  <a:pt x="4016321" y="4650965"/>
                  <a:pt x="4007959" y="4708712"/>
                  <a:pt x="4020629" y="4758718"/>
                </a:cubicBezTo>
                <a:cubicBezTo>
                  <a:pt x="4043941" y="4847432"/>
                  <a:pt x="4025697" y="4931705"/>
                  <a:pt x="4015561" y="5016866"/>
                </a:cubicBezTo>
                <a:cubicBezTo>
                  <a:pt x="4003335" y="5100174"/>
                  <a:pt x="4005096" y="5184929"/>
                  <a:pt x="4020756" y="5267654"/>
                </a:cubicBezTo>
                <a:cubicBezTo>
                  <a:pt x="4033172" y="5326035"/>
                  <a:pt x="4033172" y="5385432"/>
                  <a:pt x="4034692" y="5444194"/>
                </a:cubicBezTo>
                <a:cubicBezTo>
                  <a:pt x="4035579" y="5481001"/>
                  <a:pt x="4022023" y="5518441"/>
                  <a:pt x="4013027" y="5555120"/>
                </a:cubicBezTo>
                <a:cubicBezTo>
                  <a:pt x="3996937" y="5621371"/>
                  <a:pt x="3991109" y="5688636"/>
                  <a:pt x="4013027" y="5753237"/>
                </a:cubicBezTo>
                <a:cubicBezTo>
                  <a:pt x="4043561" y="5842713"/>
                  <a:pt x="4061045" y="5932189"/>
                  <a:pt x="4048375" y="6026870"/>
                </a:cubicBezTo>
                <a:cubicBezTo>
                  <a:pt x="4041027" y="6085251"/>
                  <a:pt x="4039380" y="6144902"/>
                  <a:pt x="4028357" y="6202522"/>
                </a:cubicBezTo>
                <a:cubicBezTo>
                  <a:pt x="4010240" y="6298091"/>
                  <a:pt x="4016701" y="6393024"/>
                  <a:pt x="4031145" y="6487196"/>
                </a:cubicBezTo>
                <a:cubicBezTo>
                  <a:pt x="4041293" y="6565885"/>
                  <a:pt x="4042395" y="6645474"/>
                  <a:pt x="4034439" y="6724403"/>
                </a:cubicBezTo>
                <a:lnTo>
                  <a:pt x="402520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2" name="sketchy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FA7F4CD-0BEA-B6C6-E724-41F06E3BE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2543" y="0"/>
            <a:ext cx="8139458" cy="685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indent="0" algn="ctr">
              <a:buNone/>
            </a:pP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Escolhi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sombra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desta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árvore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para</a:t>
            </a:r>
          </a:p>
          <a:p>
            <a:pPr marL="0" indent="0" algn="ctr">
              <a:buNone/>
            </a:pP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repousar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muito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farei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enquanto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esperarei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Quem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espera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pura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espera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vive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tempo de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espera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vã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isto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enquanto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espero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trabalharei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campos e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conversarei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com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homens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Suarei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meu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corpo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que o sol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queimará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minhas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mãos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ficarão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calejadas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meus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pés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aprenderão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mistério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dos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caminhos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meus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ouvidos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ouvirão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mais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meus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olhos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verão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 que antes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não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viam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enquanto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esperarei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Não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esperarei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pura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espera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porque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 meu tempo de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espera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é um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 de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quefazer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039E1F63-A374-BE58-E0DE-A62AD57A2BB3}"/>
              </a:ext>
            </a:extLst>
          </p:cNvPr>
          <p:cNvSpPr/>
          <p:nvPr/>
        </p:nvSpPr>
        <p:spPr>
          <a:xfrm>
            <a:off x="183833" y="97172"/>
            <a:ext cx="3684895" cy="99000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CANÇÃO OBVIA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PAULO FREIRE</a:t>
            </a:r>
          </a:p>
        </p:txBody>
      </p:sp>
    </p:spTree>
    <p:extLst>
      <p:ext uri="{BB962C8B-B14F-4D97-AF65-F5344CB8AC3E}">
        <p14:creationId xmlns:p14="http://schemas.microsoft.com/office/powerpoint/2010/main" val="2204318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3ECD37-A218-7948-A0CF-FAA35CF32EA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754438" y="231775"/>
            <a:ext cx="8437562" cy="64484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pt-BR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Desconfiarei daqueles que virão dizer-me</a:t>
            </a:r>
            <a:b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 voz baixa e precavidos:</a:t>
            </a:r>
            <a:b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 perigoso agir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t-BR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 perigoso falar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t-BR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 perigoso andar</a:t>
            </a:r>
            <a:b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 perigoso esperar, na forma em que esperas,</a:t>
            </a:r>
            <a:b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porquê esses recusam a alegria de tua chegada.</a:t>
            </a:r>
            <a:b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Desconfiarei também daqueles que virão dizer-me,</a:t>
            </a:r>
            <a:b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 palavras fáceis, que já chegaste,</a:t>
            </a:r>
            <a:b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porque esses, ao anunciar-te ingenuamente,</a:t>
            </a:r>
            <a:b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antes te denunciam.</a:t>
            </a:r>
            <a:b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Estarei preparando a tua chegada</a:t>
            </a:r>
            <a:b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como o jardineiro prepara o jardim</a:t>
            </a:r>
            <a:b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 a rosa que se abrirá na primavera.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pt-BR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400" b="1" i="0" u="none" strike="noStrike" dirty="0">
                <a:solidFill>
                  <a:srgbClr val="46788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http://novacharges.files.wordpress.com/2008/10/paulo-freire.jpg?w</a:t>
            </a:r>
            <a:r>
              <a:rPr lang="pt-BR" sz="24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=450&amp;h611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AC67DE6-BA9B-F263-4F14-E90B257F5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78" y="546099"/>
            <a:ext cx="3493827" cy="581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904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51BA4DF-2BD4-4EC2-B1DB-B27C8AC71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5480622-9053-8B43-8347-8325D166A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022" y="57145"/>
            <a:ext cx="6798541" cy="734426"/>
          </a:xfr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>
            <a:normAutofit/>
          </a:bodyPr>
          <a:lstStyle/>
          <a:p>
            <a:pPr algn="ctr"/>
            <a:r>
              <a:rPr lang="pt-BR" sz="4000" b="1" dirty="0"/>
              <a:t>EMENTA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96551C-5337-59EB-B276-058F74F11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785" y="1105469"/>
            <a:ext cx="11382233" cy="5527343"/>
          </a:xfr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disciplina objetiva aproximar-se do pensamento e do legado teórico-prático de Paulo Freire mediante leituras e discussões de sua obra tanto numa perspectiva histórica quanto numa contextualização às propostas do Mestrado Profissional. A análise dos textos de Paulo Freire permitirá o entendimento e aprofundamento de conceitos bem como o debate de ações pedagógicas voltadas à prática de libertação e de humanização. Além disso, procurará possibilidades da utilização dos pressupostos freirianos na orientação para o trabalho de pesquisa e de elaboração e aplicação de Produtos Educacionais que abordem as práticas educativas a partir de um compromisso ético, democrático, crítico, inclusivo e conscientizador. </a:t>
            </a:r>
          </a:p>
        </p:txBody>
      </p:sp>
    </p:spTree>
    <p:extLst>
      <p:ext uri="{BB962C8B-B14F-4D97-AF65-F5344CB8AC3E}">
        <p14:creationId xmlns:p14="http://schemas.microsoft.com/office/powerpoint/2010/main" val="3974923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2D1867-1A2C-C45A-BE0A-0DCF935DF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212"/>
          </a:xfr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OBJETIVO GERAL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A8B7B5-E555-EC9E-7AB7-1C7AE7D1B2B3}"/>
              </a:ext>
            </a:extLst>
          </p:cNvPr>
          <p:cNvSpPr>
            <a:spLocks noGrp="1"/>
          </p:cNvSpPr>
          <p:nvPr>
            <p:ph idx="1"/>
          </p:nvPr>
        </p:nvSpPr>
        <p:spPr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Analisar e compreender o pensamento e do legado teórico-prático de Paulo Freire mediante leituras e discussões de sua obra tanto numa perspectiva histórica, buscando incorporar suas ideias  às propostas do Mestrado Profissional.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87209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B3FD08-9863-66E1-E160-110C57F88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426"/>
          </a:xfr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OBJETIVOS ESPECÍFICOS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560AA1-B6C9-BDAC-1EF9-F193B0602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29" y="1390388"/>
            <a:ext cx="11486367" cy="5267196"/>
          </a:xfr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Analisar os textos de Paulo Freire, buscando o entendimento e aprofundamento de conceitos bem como o debate de ações pedagógicas voltadas à prática de libertação e de humanização.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Conhecer dimensões sensíveis e contextuais da biografia de Paulo Freire que nos aproximam da compreensão de seu ideário humanizador.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Compreender os princípios que fundamentam a proposta político-pedagógica de Paulo Freire e os processos constitutivos da práxis educativa crítica.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Refletir sobre a Educação Popular como movimento que se articula no plano da transformação social. </a:t>
            </a:r>
          </a:p>
        </p:txBody>
      </p:sp>
    </p:spTree>
    <p:extLst>
      <p:ext uri="{BB962C8B-B14F-4D97-AF65-F5344CB8AC3E}">
        <p14:creationId xmlns:p14="http://schemas.microsoft.com/office/powerpoint/2010/main" val="2839992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D77806-D2A8-A8D3-5DC9-646F910F2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9691"/>
          </a:xfr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CONTEÚDOS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617D67-49C2-5CF4-8B21-C65E82ADA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041" y="1277655"/>
            <a:ext cx="11311003" cy="5386192"/>
          </a:xfr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Unidade I: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“Em tenra idade já pensava que o mundo teria de ser mudado”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	1.1 </a:t>
            </a:r>
            <a:r>
              <a:rPr lang="pt-BR" sz="32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Ideário de Paulo Freire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	1.2 A indissociabilidade entre o homem, a vida e a obra;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	1.3 Memórias, histórias e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andarilhagens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de Paulo Freire. </a:t>
            </a:r>
          </a:p>
          <a:p>
            <a:pPr>
              <a:lnSpc>
                <a:spcPct val="150000"/>
              </a:lnSpc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624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438006-8F73-DA60-B0C7-698E5F789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036" y="563670"/>
            <a:ext cx="11098060" cy="6050071"/>
          </a:xfr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Unidade II: “[...] não mais opressor; não mais oprimido, mas homem libertando-se” </a:t>
            </a:r>
          </a:p>
          <a:p>
            <a:pPr marL="0" indent="0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	2.1 O sujeito e sua humanização; </a:t>
            </a:r>
          </a:p>
          <a:p>
            <a:pPr marL="0" indent="0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	2.2 Educação como que fazer permanente; </a:t>
            </a:r>
          </a:p>
          <a:p>
            <a:pPr marL="0" indent="0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	2.3 O diálogo como princípio fundante da educação 	problematizadora; </a:t>
            </a:r>
          </a:p>
          <a:p>
            <a:pPr marL="0" indent="0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	2.4 A concepção bancária da educação x a concepção 	problematizadora da educação; </a:t>
            </a:r>
          </a:p>
          <a:p>
            <a:pPr marL="0" indent="0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	2.5 Significações conscientizadoras: leituras e imagens 	da opressão na atualidade;</a:t>
            </a:r>
          </a:p>
          <a:p>
            <a:pPr marL="0" indent="0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	2.6 Alfabetização política e conscientização. 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138773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7EEAE1-3A77-FF90-6476-0CEC89C3B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7030"/>
            <a:ext cx="10515600" cy="5199933"/>
          </a:xfr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Unidade III: “Organizar o saber, planejar a luta” </a:t>
            </a:r>
          </a:p>
          <a:p>
            <a:pPr marL="0" indent="0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	3.1 Teoria e prática da educação popular;</a:t>
            </a:r>
          </a:p>
          <a:p>
            <a:pPr marL="0" indent="0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	3.2 Escola pública e educação popular</a:t>
            </a:r>
          </a:p>
          <a:p>
            <a:pPr marL="0" indent="0">
              <a:buNone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Unidade IV: “Ensinar não é transferir conhecimento” </a:t>
            </a:r>
          </a:p>
          <a:p>
            <a:pPr marL="0" indent="0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	4.1 Leituras críticas da práxis educativa. 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6014549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1955</TotalTime>
  <Words>977</Words>
  <Application>Microsoft Office PowerPoint</Application>
  <PresentationFormat>Widescreen</PresentationFormat>
  <Paragraphs>66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Aptos</vt:lpstr>
      <vt:lpstr>Aptos Display</vt:lpstr>
      <vt:lpstr>Arial</vt:lpstr>
      <vt:lpstr>Wingdings</vt:lpstr>
      <vt:lpstr>Tema do Office</vt:lpstr>
      <vt:lpstr>Leituras de Paulo Freire</vt:lpstr>
      <vt:lpstr>Apresentação do PowerPoint</vt:lpstr>
      <vt:lpstr>Apresentação do PowerPoint</vt:lpstr>
      <vt:lpstr>EMENTA</vt:lpstr>
      <vt:lpstr>OBJETIVO GERAL</vt:lpstr>
      <vt:lpstr>OBJETIVOS ESPECÍFICOS</vt:lpstr>
      <vt:lpstr>CONTEÚDOS</vt:lpstr>
      <vt:lpstr>Apresentação do PowerPoint</vt:lpstr>
      <vt:lpstr>Apresentação do PowerPoint</vt:lpstr>
      <vt:lpstr>METODOLOGIA</vt:lpstr>
      <vt:lpstr>AVALIAÇÃO</vt:lpstr>
      <vt:lpstr>BIBLIOGRAFIA BÁSICA</vt:lpstr>
      <vt:lpstr>BIBLIOGRAFIA COMPLEMENTAR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Carolina Fortes</dc:creator>
  <cp:lastModifiedBy>Maria Carolina Fortes</cp:lastModifiedBy>
  <cp:revision>3</cp:revision>
  <dcterms:created xsi:type="dcterms:W3CDTF">2025-02-20T15:11:08Z</dcterms:created>
  <dcterms:modified xsi:type="dcterms:W3CDTF">2025-03-05T19:30:24Z</dcterms:modified>
</cp:coreProperties>
</file>