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281" r:id="rId12"/>
    <p:sldId id="282" r:id="rId13"/>
    <p:sldId id="311" r:id="rId14"/>
    <p:sldId id="283" r:id="rId15"/>
    <p:sldId id="284" r:id="rId16"/>
    <p:sldId id="285" r:id="rId17"/>
    <p:sldId id="286" r:id="rId18"/>
    <p:sldId id="287" r:id="rId19"/>
    <p:sldId id="297" r:id="rId20"/>
    <p:sldId id="298" r:id="rId21"/>
    <p:sldId id="299" r:id="rId22"/>
    <p:sldId id="300" r:id="rId23"/>
    <p:sldId id="295" r:id="rId24"/>
    <p:sldId id="302" r:id="rId25"/>
    <p:sldId id="301" r:id="rId26"/>
    <p:sldId id="303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671" autoAdjust="0"/>
  </p:normalViewPr>
  <p:slideViewPr>
    <p:cSldViewPr>
      <p:cViewPr>
        <p:scale>
          <a:sx n="66" d="100"/>
          <a:sy n="66" d="100"/>
        </p:scale>
        <p:origin x="-159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9688DEF-D6A0-418E-8191-82A2A308250E}" type="datetimeFigureOut">
              <a:rPr lang="pt-BR" smtClean="0"/>
              <a:pPr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F9C3BB2-654A-458E-82E8-EAF6A05875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43490" y="12778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/>
              <a:t>DANO </a:t>
            </a:r>
            <a:r>
              <a:rPr lang="pt-BR" sz="3200" b="1" dirty="0" smtClean="0"/>
              <a:t>AMBIENTAL</a:t>
            </a:r>
            <a:br>
              <a:rPr lang="pt-BR" sz="3200" b="1" dirty="0" smtClean="0"/>
            </a:br>
            <a:r>
              <a:rPr lang="pt-BR" sz="3200" b="1" dirty="0"/>
              <a:t/>
            </a:r>
            <a:br>
              <a:rPr lang="pt-BR" sz="3200" b="1" dirty="0"/>
            </a:br>
            <a:r>
              <a:rPr lang="pt-BR" sz="2700" b="1" dirty="0" smtClean="0">
                <a:solidFill>
                  <a:schemeClr val="accent1">
                    <a:lumMod val="50000"/>
                  </a:schemeClr>
                </a:solidFill>
              </a:rPr>
              <a:t>O </a:t>
            </a:r>
            <a:r>
              <a:rPr lang="pt-BR" sz="2700" b="1" dirty="0" smtClean="0">
                <a:solidFill>
                  <a:schemeClr val="accent1">
                    <a:lumMod val="50000"/>
                  </a:schemeClr>
                </a:solidFill>
              </a:rPr>
              <a:t>dano como elemento necessário à responsabilização civil</a:t>
            </a:r>
            <a:endParaRPr lang="pt-B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43492" y="2609547"/>
            <a:ext cx="6777317" cy="3699773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Diferenciação de ilícito e dano:</a:t>
            </a:r>
          </a:p>
          <a:p>
            <a:pPr algn="just"/>
            <a:endParaRPr lang="pt-BR" dirty="0" smtClean="0"/>
          </a:p>
          <a:p>
            <a:pPr lvl="1" algn="just"/>
            <a:r>
              <a:rPr lang="pt-BR" sz="2400" b="1" dirty="0" smtClean="0">
                <a:solidFill>
                  <a:srgbClr val="FF0000"/>
                </a:solidFill>
              </a:rPr>
              <a:t>Ilícito: </a:t>
            </a:r>
          </a:p>
          <a:p>
            <a:pPr lvl="2" algn="just"/>
            <a:r>
              <a:rPr lang="pt-BR" sz="2400" dirty="0" smtClean="0"/>
              <a:t>ato de violação da norma. </a:t>
            </a:r>
          </a:p>
          <a:p>
            <a:pPr lvl="2" algn="just"/>
            <a:r>
              <a:rPr lang="pt-BR" sz="2400" dirty="0"/>
              <a:t>Não implica necessariamente o ocorrência de dano</a:t>
            </a:r>
            <a:r>
              <a:rPr lang="pt-BR" sz="2400" dirty="0" smtClean="0"/>
              <a:t>.</a:t>
            </a:r>
          </a:p>
          <a:p>
            <a:pPr lvl="2" algn="just"/>
            <a:r>
              <a:rPr lang="pt-BR" sz="2400" dirty="0" smtClean="0"/>
              <a:t>Dano como uma das consequências do ilícito</a:t>
            </a:r>
          </a:p>
          <a:p>
            <a:pPr lvl="2" algn="just"/>
            <a:endParaRPr lang="pt-BR" dirty="0" smtClean="0"/>
          </a:p>
          <a:p>
            <a:pPr lvl="1"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57068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43490" y="84584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 smtClean="0"/>
              <a:t>2 A RESPONSABILIDADE POR</a:t>
            </a:r>
            <a:br>
              <a:rPr lang="pt-BR" sz="2800" b="1" dirty="0" smtClean="0"/>
            </a:br>
            <a:r>
              <a:rPr lang="pt-BR" sz="2800" b="1" dirty="0" smtClean="0"/>
              <a:t>DANOS AMBIENTAIS</a:t>
            </a: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2.1 NOÇÕES GERAIS DE RESPONSABILIDADE</a:t>
            </a:r>
            <a:endParaRPr lang="pt-BR" sz="2400" b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43924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Responsabilidade Civil = obrigações decorrentes da conduta da pessoa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Conceito: </a:t>
            </a:r>
            <a:r>
              <a:rPr lang="pt-BR" dirty="0" smtClean="0"/>
              <a:t>a responsabilidade civil consiste na obrigação de reparar danos causados à pessoa, ao patrimônio, ou a interesses coletivos.</a:t>
            </a:r>
          </a:p>
          <a:p>
            <a:pPr algn="just"/>
            <a:endParaRPr lang="pt-BR" dirty="0"/>
          </a:p>
          <a:p>
            <a:pPr lvl="1" algn="just"/>
            <a:r>
              <a:rPr lang="pt-BR" dirty="0" smtClean="0"/>
              <a:t>Divide-se em:</a:t>
            </a:r>
          </a:p>
          <a:p>
            <a:pPr lvl="2" algn="just"/>
            <a:r>
              <a:rPr lang="pt-BR" dirty="0" smtClean="0">
                <a:solidFill>
                  <a:srgbClr val="FF0000"/>
                </a:solidFill>
              </a:rPr>
              <a:t>RESPONSABILIDADE NEGOCIAL:</a:t>
            </a:r>
            <a:r>
              <a:rPr lang="pt-BR" dirty="0" smtClean="0"/>
              <a:t> é aquela obrigação de reparar danos decorrentes do inadimplemento de obrigações negociais. (Regras especiais)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69666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052736"/>
            <a:ext cx="6777317" cy="4851901"/>
          </a:xfrm>
        </p:spPr>
        <p:txBody>
          <a:bodyPr>
            <a:normAutofit/>
          </a:bodyPr>
          <a:lstStyle/>
          <a:p>
            <a:pPr lvl="1" algn="just"/>
            <a:r>
              <a:rPr lang="pt-BR" dirty="0" smtClean="0">
                <a:solidFill>
                  <a:srgbClr val="FF0000"/>
                </a:solidFill>
              </a:rPr>
              <a:t>RESPONSABILIDADE CIVIL GERAL:</a:t>
            </a:r>
            <a:r>
              <a:rPr lang="pt-BR" dirty="0" smtClean="0"/>
              <a:t> refere-se à obrigação de reparar danos causados a pessoas que não estavam ligadas ao lesante por um negócio jurídico (reparar danos – mesmo sem culpa).</a:t>
            </a:r>
          </a:p>
          <a:p>
            <a:pPr lvl="1" algn="just"/>
            <a:endParaRPr lang="pt-BR" dirty="0" smtClean="0"/>
          </a:p>
          <a:p>
            <a:pPr lvl="2" algn="just"/>
            <a:r>
              <a:rPr lang="pt-BR" dirty="0" smtClean="0"/>
              <a:t>Dois </a:t>
            </a:r>
            <a:r>
              <a:rPr lang="pt-BR" dirty="0"/>
              <a:t>tipos:</a:t>
            </a:r>
          </a:p>
          <a:p>
            <a:pPr lvl="3" algn="just"/>
            <a:r>
              <a:rPr lang="pt-BR" dirty="0"/>
              <a:t>Responsabilidade Civil Subjetiva = elemento principal a CULPA</a:t>
            </a:r>
          </a:p>
          <a:p>
            <a:pPr lvl="3" algn="just"/>
            <a:r>
              <a:rPr lang="pt-BR" dirty="0"/>
              <a:t>Responsabilidade Objetiva =  desvinculada do pressuposto da conduta antijurídica, não se questionando a respeito de culpa. Obrigação de reparar o dano emerge da prática ou da ocorrência do fato (atividades de risco)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8263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2"/>
          <p:cNvSpPr txBox="1">
            <a:spLocks/>
          </p:cNvSpPr>
          <p:nvPr/>
        </p:nvSpPr>
        <p:spPr>
          <a:xfrm>
            <a:off x="1043608" y="485800"/>
            <a:ext cx="741682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2.1.1 PRESSUPOSTOS DA RESPONSABILIDADE SUBJETIVA E OBJETIVA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ço Reservado para Conteúdo 1"/>
          <p:cNvSpPr txBox="1">
            <a:spLocks/>
          </p:cNvSpPr>
          <p:nvPr/>
        </p:nvSpPr>
        <p:spPr>
          <a:xfrm>
            <a:off x="899592" y="1771675"/>
            <a:ext cx="7745505" cy="4609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SUBJETIVA:</a:t>
            </a:r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Ação ou omissão do agente, fere direito ou o patrimônio de outrem.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 a conduta ou omissão do agente seja culposa. E que se expanda pelo violação  de um dever jurídico de observar ou de não transgredir uma regra.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nexo causal.</a:t>
            </a:r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391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"/>
          <p:cNvSpPr>
            <a:spLocks noGrp="1"/>
          </p:cNvSpPr>
          <p:nvPr>
            <p:ph idx="1"/>
          </p:nvPr>
        </p:nvSpPr>
        <p:spPr>
          <a:xfrm>
            <a:off x="699247" y="908720"/>
            <a:ext cx="7745505" cy="5400600"/>
          </a:xfrm>
        </p:spPr>
        <p:txBody>
          <a:bodyPr>
            <a:normAutofit/>
          </a:bodyPr>
          <a:lstStyle/>
          <a:p>
            <a:pPr marL="342900" lvl="1" algn="just"/>
            <a:r>
              <a:rPr lang="pt-BR" dirty="0" smtClean="0"/>
              <a:t>O dano ou resultado negativo que atinge a pessoa ou seu patrimônio. (violar direito / causar dano a outrem). OBS: se, embora verificada a violação de um dever jurídico, e configurada a culpa ou dolo, não surgir qualquer prejuízo, nenhuma indenização é devida.</a:t>
            </a:r>
          </a:p>
          <a:p>
            <a:pPr algn="just"/>
            <a:endParaRPr lang="pt-BR" dirty="0" smtClean="0"/>
          </a:p>
          <a:p>
            <a:pPr algn="just"/>
            <a:r>
              <a:rPr lang="pt-BR" b="1" u="sng" dirty="0" smtClean="0"/>
              <a:t>OBJETIVA: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Quanto </a:t>
            </a:r>
            <a:r>
              <a:rPr lang="pt-BR" dirty="0"/>
              <a:t>à reponsabilidade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OBJETIVA</a:t>
            </a:r>
            <a:r>
              <a:rPr lang="pt-BR" dirty="0"/>
              <a:t>, retira-se o pressuposto da culpa (atividade ou o trabalho importa em indenizar se ocorrer dano – TEORIA DO RISCO</a:t>
            </a:r>
            <a:r>
              <a:rPr lang="pt-BR" dirty="0" smtClean="0"/>
              <a:t>).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/>
          <a:lstStyle/>
          <a:p>
            <a:pPr algn="just"/>
            <a:r>
              <a:rPr lang="pt-BR" dirty="0" smtClean="0"/>
              <a:t>Aquele que exerce profissionalmente uma atividade econômica, organizada para produção ou distribuição de bens e serviços, de arcar com todos os ônus resultantes de dano decorrente do processo produtivo ou distributivo.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Assim, o explorador de uma atividade </a:t>
            </a:r>
            <a:r>
              <a:rPr lang="pt-BR" dirty="0" smtClean="0">
                <a:solidFill>
                  <a:srgbClr val="FF0000"/>
                </a:solidFill>
              </a:rPr>
              <a:t>lícita</a:t>
            </a:r>
            <a:r>
              <a:rPr lang="pt-BR" dirty="0" smtClean="0"/>
              <a:t>, mas potencialmente perigosa, é responsável por eventuais consequências danosas.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40539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9685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/>
              <a:t>Decisão 3ª Turma do STJ. 26.06.2000, DJU 18.09.2000</a:t>
            </a:r>
          </a:p>
          <a:p>
            <a:pPr marL="411480" lvl="1" indent="0" algn="just">
              <a:buNone/>
            </a:pPr>
            <a:endParaRPr lang="pt-BR" dirty="0"/>
          </a:p>
          <a:p>
            <a:pPr marL="411480" lvl="1" indent="0" algn="just">
              <a:buNone/>
            </a:pPr>
            <a:r>
              <a:rPr lang="pt-BR" dirty="0"/>
              <a:t>“É responsável aquele que causa dano a terceiro no exercício da atividade perigosa, sem culpa da vítima. Ultimamente vem  conquistando espaço o princípio que se assenta na teoria do risco, ou do exercício da atividade perigosa, daí há de se entender que aquele que desenvolve tal atividade responderá pelo dano causado. </a:t>
            </a:r>
            <a:r>
              <a:rPr lang="pt-BR" dirty="0" smtClean="0"/>
              <a:t>[...]”</a:t>
            </a:r>
          </a:p>
          <a:p>
            <a:pPr marL="411480" lvl="1" indent="0" algn="just">
              <a:buNone/>
            </a:pPr>
            <a:r>
              <a:rPr lang="pt-BR" dirty="0" smtClean="0"/>
              <a:t>---</a:t>
            </a:r>
          </a:p>
          <a:p>
            <a:pPr marL="411480" lvl="1" indent="0" algn="just">
              <a:buNone/>
            </a:pPr>
            <a:r>
              <a:rPr lang="pt-BR" sz="2400" dirty="0" smtClean="0"/>
              <a:t>CC Art. 927 §Ú: “Haverá obrigação de reparar o dano, independentemente de culpa, nos casos especificados em lei, ou quando a  atividade normalmente desenvolvida pelo autor do dano implicar, por sua natureza, riscos para o direitos de outrem.”</a:t>
            </a:r>
          </a:p>
          <a:p>
            <a:pPr marL="411480" lvl="1" indent="0" algn="just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46991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/>
              <a:t>2.2 </a:t>
            </a:r>
            <a:r>
              <a:rPr lang="pt-BR" sz="3200" b="1" dirty="0" smtClean="0"/>
              <a:t>RESPONSABILIDADE CIVIL </a:t>
            </a:r>
            <a:r>
              <a:rPr lang="pt-BR" sz="3200" b="1" dirty="0"/>
              <a:t>POR DANOS AO MEIOAMBIENTE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pt-BR" dirty="0" smtClean="0"/>
              <a:t>A responsabilização dos causadores de danos ambientais é do tipo objetiva = dispensa culpa (exceção jurídica)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 smtClean="0"/>
              <a:t>Objetivou-se pela Lei da Política Nacional do Meio Ambiente:</a:t>
            </a:r>
          </a:p>
          <a:p>
            <a:pPr lvl="2" algn="just"/>
            <a:r>
              <a:rPr lang="pt-BR" dirty="0" err="1" smtClean="0"/>
              <a:t>Art</a:t>
            </a:r>
            <a:r>
              <a:rPr lang="pt-BR" dirty="0" smtClean="0"/>
              <a:t> 14 §1º : “Sem obstar a aplicação das penalidades previstas neste artigo, é o poluidor obrigado, independentemente da existência de culpa, a indenizar ou reparar os danos causados ao meio ambiente e a terceiros, afetados por sua atividade (...)”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47545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518457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CF/88 art. 225 §3º também mantem a responsabilização objetiva do causador do dano ambiental:</a:t>
            </a:r>
          </a:p>
          <a:p>
            <a:pPr algn="just"/>
            <a:endParaRPr lang="pt-BR" dirty="0"/>
          </a:p>
          <a:p>
            <a:pPr lvl="1" algn="just"/>
            <a:r>
              <a:rPr lang="pt-BR" dirty="0" smtClean="0"/>
              <a:t>“As condutas e atividades consideradas lesivas ao meio ambiente sujeitarão os infratores pessoas físicas ou jurídicas, a sanções penais e administrativas, independentemente da obrigação de reparar os danos causados”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85753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472608"/>
          </a:xfrm>
        </p:spPr>
        <p:txBody>
          <a:bodyPr/>
          <a:lstStyle/>
          <a:p>
            <a:pPr lvl="1" algn="just"/>
            <a:endParaRPr lang="pt-BR" sz="1800" dirty="0" smtClean="0"/>
          </a:p>
          <a:p>
            <a:pPr algn="just"/>
            <a:r>
              <a:rPr lang="pt-BR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</a:t>
            </a:r>
            <a:endParaRPr lang="pt-BR" sz="28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dirty="0" smtClean="0"/>
              <a:t>Atividade é a conduta causadora de dano ambiental. Essa conduta pode ser ação ou omissão. Pode ser, ainda ilícita ou lícita.</a:t>
            </a:r>
          </a:p>
          <a:p>
            <a:pPr algn="just"/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LEMBRE-SE:</a:t>
            </a:r>
            <a:r>
              <a:rPr lang="pt-BR" dirty="0" smtClean="0"/>
              <a:t> a reponsabilidade objetiva não exige a ilicitude da conduta danosa.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54601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/>
          <a:lstStyle/>
          <a:p>
            <a:pPr algn="just"/>
            <a:r>
              <a:rPr lang="pt-BR" dirty="0" smtClean="0"/>
              <a:t>Quanto à </a:t>
            </a:r>
            <a:r>
              <a:rPr lang="pt-BR" dirty="0" err="1" smtClean="0"/>
              <a:t>reparabilidade</a:t>
            </a:r>
            <a:r>
              <a:rPr lang="pt-BR" dirty="0" smtClean="0"/>
              <a:t>:</a:t>
            </a:r>
          </a:p>
          <a:p>
            <a:pPr algn="just"/>
            <a:endParaRPr lang="pt-BR" dirty="0"/>
          </a:p>
          <a:p>
            <a:pPr lvl="1" algn="just"/>
            <a:r>
              <a:rPr lang="pt-BR" dirty="0" err="1" smtClean="0"/>
              <a:t>Reparabilidade</a:t>
            </a:r>
            <a:r>
              <a:rPr lang="pt-BR" dirty="0" smtClean="0"/>
              <a:t> direta: diz respeito a interesses individuais com reflexos no meio ambiente (quem sofre a lesão será indenizado)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 err="1" smtClean="0"/>
              <a:t>Reparabilidade</a:t>
            </a:r>
            <a:r>
              <a:rPr lang="pt-BR" dirty="0" smtClean="0"/>
              <a:t> indireta: interesses difusos e coletivos, em que a proteção recai sobre o </a:t>
            </a:r>
            <a:r>
              <a:rPr lang="pt-BR" dirty="0" err="1" smtClean="0"/>
              <a:t>macrobem</a:t>
            </a:r>
            <a:r>
              <a:rPr lang="pt-BR" dirty="0" smtClean="0"/>
              <a:t> ambiental e a reparação é feita ao bem ambiental de interesse coletivo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0849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5256584"/>
          </a:xfrm>
        </p:spPr>
        <p:txBody>
          <a:bodyPr>
            <a:normAutofit/>
          </a:bodyPr>
          <a:lstStyle/>
          <a:p>
            <a:pPr lvl="1" algn="just"/>
            <a:r>
              <a:rPr lang="pt-B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Dano:</a:t>
            </a:r>
          </a:p>
          <a:p>
            <a:pPr lvl="1" algn="just"/>
            <a:endParaRPr lang="pt-BR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/>
            <a:r>
              <a:rPr lang="pt-BR" dirty="0" smtClean="0"/>
              <a:t>Prejuízo causado a um bem juridicamente tutelado (busca  reparação)</a:t>
            </a:r>
          </a:p>
          <a:p>
            <a:pPr lvl="2" algn="just"/>
            <a:endParaRPr lang="pt-BR" dirty="0" smtClean="0"/>
          </a:p>
          <a:p>
            <a:pPr lvl="2" algn="just"/>
            <a:r>
              <a:rPr lang="pt-BR" dirty="0" smtClean="0"/>
              <a:t>Pode ter natureza individual ou coletiva, econômica ou não.</a:t>
            </a:r>
          </a:p>
          <a:p>
            <a:pPr lvl="2" algn="just"/>
            <a:endParaRPr lang="pt-BR" dirty="0" smtClean="0"/>
          </a:p>
          <a:p>
            <a:pPr lvl="2" algn="just"/>
            <a:r>
              <a:rPr lang="pt-BR" dirty="0" smtClean="0"/>
              <a:t>Atinge ser humano ou coisa tutelada</a:t>
            </a:r>
          </a:p>
          <a:p>
            <a:pPr lvl="2" algn="just"/>
            <a:endParaRPr lang="pt-BR" dirty="0" smtClean="0"/>
          </a:p>
          <a:p>
            <a:pPr lvl="2" algn="just"/>
            <a:r>
              <a:rPr lang="pt-BR" dirty="0" smtClean="0"/>
              <a:t>Contrário ao ordenamento jurídico ou não. </a:t>
            </a:r>
            <a:r>
              <a:rPr lang="pt-BR" dirty="0" err="1" smtClean="0"/>
              <a:t>Ex</a:t>
            </a:r>
            <a:r>
              <a:rPr lang="pt-BR" dirty="0" smtClean="0"/>
              <a:t>: prática de atividade licenciada, mas que resulta em poluição ou degradação (extração de minérios)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64065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Quanto à sua extensão:</a:t>
            </a:r>
          </a:p>
          <a:p>
            <a:pPr algn="just"/>
            <a:endParaRPr lang="pt-BR" dirty="0"/>
          </a:p>
          <a:p>
            <a:pPr lvl="1" algn="just"/>
            <a:r>
              <a:rPr lang="pt-BR" dirty="0" smtClean="0">
                <a:solidFill>
                  <a:srgbClr val="FF0000"/>
                </a:solidFill>
              </a:rPr>
              <a:t>Patrimonial:</a:t>
            </a:r>
            <a:r>
              <a:rPr lang="pt-BR" dirty="0" smtClean="0"/>
              <a:t> se refere à perda material sofrida pela coletividade (restituição, recuperação ou indenização do bem ambiental lesado)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 smtClean="0">
                <a:solidFill>
                  <a:srgbClr val="FF0000"/>
                </a:solidFill>
              </a:rPr>
              <a:t>Extrapatrimonial:</a:t>
            </a:r>
            <a:r>
              <a:rPr lang="pt-BR" dirty="0" smtClean="0"/>
              <a:t> ligado à sensação de dor experimentada pelo lesado. É a ofensa a um bem não conversível em pecúnia, pois se relaciona com valores de ordem espiritual ou moral.</a:t>
            </a:r>
          </a:p>
          <a:p>
            <a:pPr lvl="2" algn="just"/>
            <a:r>
              <a:rPr lang="pt-BR" dirty="0" smtClean="0">
                <a:solidFill>
                  <a:srgbClr val="FF0000"/>
                </a:solidFill>
              </a:rPr>
              <a:t>Coletivo:</a:t>
            </a:r>
            <a:r>
              <a:rPr lang="pt-BR" dirty="0" smtClean="0"/>
              <a:t> viola o </a:t>
            </a:r>
            <a:r>
              <a:rPr lang="pt-BR" dirty="0" err="1" smtClean="0"/>
              <a:t>macrobem</a:t>
            </a:r>
            <a:r>
              <a:rPr lang="pt-BR" dirty="0" smtClean="0"/>
              <a:t> ambiental e em reflexo o </a:t>
            </a:r>
            <a:r>
              <a:rPr lang="pt-BR" dirty="0" err="1" smtClean="0"/>
              <a:t>microbem</a:t>
            </a:r>
            <a:r>
              <a:rPr lang="pt-BR" dirty="0" smtClean="0"/>
              <a:t> individual (interesse individual)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17211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836712"/>
            <a:ext cx="6777317" cy="55446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Quanto aos interesses atingidos: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 smtClean="0">
                <a:solidFill>
                  <a:srgbClr val="FF0000"/>
                </a:solidFill>
              </a:rPr>
              <a:t>Individual:</a:t>
            </a:r>
            <a:r>
              <a:rPr lang="pt-BR" dirty="0" smtClean="0"/>
              <a:t> reparação buscada em juízo, individualmente por aquele que teve prejuízo particular em função de uma agressão ao meio ambiente.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>
                <a:solidFill>
                  <a:srgbClr val="FF0000"/>
                </a:solidFill>
              </a:rPr>
              <a:t>Individual homogêneo: </a:t>
            </a:r>
            <a:r>
              <a:rPr lang="pt-BR" dirty="0" smtClean="0"/>
              <a:t>fato comum que causa prejuízo a vários particulares, que podem ou não pleitear a reparação. (ação coletiva)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>
                <a:solidFill>
                  <a:srgbClr val="FF0000"/>
                </a:solidFill>
              </a:rPr>
              <a:t>Coletivo: </a:t>
            </a:r>
            <a:r>
              <a:rPr lang="pt-BR" dirty="0" smtClean="0"/>
              <a:t>sempre titular uma coletividade identificável ligada a uma relação jurídica base. </a:t>
            </a:r>
            <a:r>
              <a:rPr lang="pt-BR" dirty="0" err="1" smtClean="0"/>
              <a:t>Ex</a:t>
            </a:r>
            <a:r>
              <a:rPr lang="pt-BR" dirty="0" smtClean="0"/>
              <a:t>: empregados de uma fábrica ou moradores de um condomínio(pode pleitear em conjunto)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>
                <a:solidFill>
                  <a:srgbClr val="FF0000"/>
                </a:solidFill>
              </a:rPr>
              <a:t>Difuso:</a:t>
            </a:r>
            <a:r>
              <a:rPr lang="pt-BR" dirty="0" smtClean="0"/>
              <a:t> os </a:t>
            </a:r>
            <a:r>
              <a:rPr lang="pt-BR" dirty="0"/>
              <a:t>titulares são pessoas indetermináveis e ligadas por um fato. (</a:t>
            </a:r>
            <a:r>
              <a:rPr lang="pt-BR" dirty="0" err="1"/>
              <a:t>ex</a:t>
            </a:r>
            <a:r>
              <a:rPr lang="pt-BR" dirty="0"/>
              <a:t>: poluição do ar, chuvas </a:t>
            </a:r>
            <a:r>
              <a:rPr lang="pt-BR" dirty="0" smtClean="0"/>
              <a:t>ácidas que atingem uma coletividade não identificável)</a:t>
            </a:r>
            <a:endParaRPr lang="pt-BR" dirty="0"/>
          </a:p>
          <a:p>
            <a:pPr lvl="1" algn="just"/>
            <a:endParaRPr lang="pt-BR" dirty="0" smtClean="0"/>
          </a:p>
          <a:p>
            <a:pPr marL="365760" lvl="1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7324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430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FORMAS </a:t>
            </a:r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DE REPARAÇÃO </a:t>
            </a:r>
            <a:b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DO DANO AMBIENTAL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608512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/>
            <a:r>
              <a:rPr lang="pt-BR" dirty="0" smtClean="0"/>
              <a:t>QUADRO HIERÁRQUICO DAS FORMAS DE REPARAÇÃO DO DANO AMBIENTAL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1º Restauração natural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2º Compensação ecológica</a:t>
            </a:r>
            <a:endParaRPr lang="pt-BR" sz="1600" dirty="0" smtClean="0"/>
          </a:p>
          <a:p>
            <a:pPr lvl="1" algn="just"/>
            <a:r>
              <a:rPr lang="pt-BR" dirty="0" smtClean="0"/>
              <a:t>Substituição por equivalente no local</a:t>
            </a:r>
          </a:p>
          <a:p>
            <a:pPr lvl="1" algn="just"/>
            <a:r>
              <a:rPr lang="pt-BR" dirty="0" smtClean="0"/>
              <a:t>Substituição por equivalente em outro local</a:t>
            </a:r>
          </a:p>
          <a:p>
            <a:pPr lvl="1" algn="just"/>
            <a:r>
              <a:rPr lang="pt-BR" dirty="0" smtClean="0"/>
              <a:t>Indenização pecuniária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LEMBRE-SE:</a:t>
            </a:r>
            <a:r>
              <a:rPr lang="pt-BR" dirty="0" smtClean="0"/>
              <a:t> pode haver cumulação da restauração natural com a compensação ecológica.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32704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97768"/>
            <a:ext cx="7024744" cy="1143000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/>
              <a:t>RESTAURAÇÃO NATURAL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24482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Busca recuperação dos bens naturais afetados (local ou outro)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Atinge o seu fim quando oportunize o restabelecimento do equilíbrio ecológico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err="1" smtClean="0"/>
              <a:t>Art</a:t>
            </a:r>
            <a:r>
              <a:rPr lang="pt-BR" dirty="0" smtClean="0"/>
              <a:t> 2º lei 6938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043608" y="315009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pt-BR" sz="2800" dirty="0" smtClean="0"/>
              <a:t>COMPENSAÇÃO ECOLÓGICA</a:t>
            </a:r>
            <a:endParaRPr lang="pt-BR" sz="28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043610" y="4221088"/>
            <a:ext cx="6777317" cy="2448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Substituição por equivalente  ou pecuniária</a:t>
            </a:r>
          </a:p>
          <a:p>
            <a:pPr algn="just"/>
            <a:r>
              <a:rPr lang="pt-BR" dirty="0" smtClean="0"/>
              <a:t>Pode-se entrar com uma ação civil pública para que haja uma condenação em dinheiro ou o cumprimento de fazer ou  não-fazer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33217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5256584"/>
          </a:xfrm>
        </p:spPr>
        <p:txBody>
          <a:bodyPr>
            <a:normAutofit/>
          </a:bodyPr>
          <a:lstStyle/>
          <a:p>
            <a:pPr algn="just"/>
            <a:r>
              <a:rPr lang="pt-BR" sz="2000" b="1" dirty="0" smtClean="0"/>
              <a:t>Substituição por equivalente </a:t>
            </a:r>
            <a:r>
              <a:rPr lang="pt-BR" sz="2000" b="1" i="1" dirty="0" smtClean="0"/>
              <a:t>in situ</a:t>
            </a:r>
          </a:p>
          <a:p>
            <a:pPr lvl="1" algn="just"/>
            <a:r>
              <a:rPr lang="pt-BR" dirty="0" smtClean="0"/>
              <a:t>Não sendo possível o reflorestamento pelo plantio de espécies naturais, passa-se para o plantio de outra espécie que se adapta à região e cumpre função ecológica semelhante</a:t>
            </a:r>
          </a:p>
          <a:p>
            <a:pPr lvl="1" algn="just"/>
            <a:r>
              <a:rPr lang="pt-BR" dirty="0" smtClean="0"/>
              <a:t>Pode ser parcial</a:t>
            </a:r>
          </a:p>
          <a:p>
            <a:pPr lvl="1" algn="just"/>
            <a:endParaRPr lang="pt-BR" dirty="0"/>
          </a:p>
          <a:p>
            <a:pPr algn="just"/>
            <a:r>
              <a:rPr lang="pt-BR" sz="2000" b="1" dirty="0" smtClean="0"/>
              <a:t>Substituição por equivalente em outro local</a:t>
            </a:r>
            <a:endParaRPr lang="pt-BR" sz="2000" b="1" i="1" dirty="0"/>
          </a:p>
          <a:p>
            <a:pPr lvl="1" algn="just"/>
            <a:r>
              <a:rPr lang="pt-BR" dirty="0" smtClean="0"/>
              <a:t>Só quando demonstrada impossibilidade técnica, por meio de perícias e demais provas lícitas</a:t>
            </a:r>
          </a:p>
          <a:p>
            <a:pPr lvl="1" algn="just"/>
            <a:r>
              <a:rPr lang="pt-BR" dirty="0" smtClean="0"/>
              <a:t>EX</a:t>
            </a:r>
            <a:r>
              <a:rPr lang="pt-BR" smtClean="0"/>
              <a:t>: </a:t>
            </a:r>
            <a:r>
              <a:rPr lang="pt-BR" smtClean="0"/>
              <a:t>condomínio</a:t>
            </a:r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73351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124744"/>
            <a:ext cx="6777317" cy="345638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Indenização pecuniária</a:t>
            </a:r>
          </a:p>
          <a:p>
            <a:pPr lvl="1"/>
            <a:r>
              <a:rPr lang="pt-BR" dirty="0" smtClean="0"/>
              <a:t>Quando inviável a reparação natural ou complementação da reparação.</a:t>
            </a:r>
          </a:p>
          <a:p>
            <a:pPr lvl="1"/>
            <a:r>
              <a:rPr lang="pt-BR" dirty="0" smtClean="0"/>
              <a:t>O valor deve ser investido no local afetado pelo dano (diminuição de impactos)</a:t>
            </a:r>
          </a:p>
          <a:p>
            <a:pPr lvl="1"/>
            <a:r>
              <a:rPr lang="pt-BR" dirty="0" smtClean="0"/>
              <a:t>Dificuldade em auferir o valor pecuniário. Não existem parâmetros legais.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Valor econômico do meio ambiente: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59632" y="516996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Valor			Valor		Valor	  Valor</a:t>
            </a:r>
          </a:p>
          <a:p>
            <a:r>
              <a:rPr lang="pt-BR" dirty="0" smtClean="0"/>
              <a:t>Econômico	=	de	       +      de      +    de</a:t>
            </a:r>
          </a:p>
          <a:p>
            <a:r>
              <a:rPr lang="pt-BR" dirty="0" smtClean="0"/>
              <a:t>Total			existência	uso	   opção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11831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5256584"/>
          </a:xfrm>
        </p:spPr>
        <p:txBody>
          <a:bodyPr>
            <a:normAutofit fontScale="92500" lnSpcReduction="10000"/>
          </a:bodyPr>
          <a:lstStyle/>
          <a:p>
            <a:r>
              <a:rPr lang="pt-BR" sz="2000" b="1" dirty="0" smtClean="0"/>
              <a:t>VALOR DE USO: </a:t>
            </a:r>
            <a:r>
              <a:rPr lang="pt-BR" sz="2000" dirty="0" smtClean="0"/>
              <a:t>atribuído ao meio ambiente pelas pessoas que fazem uso dos recursos naturais.</a:t>
            </a:r>
          </a:p>
          <a:p>
            <a:pPr lvl="1"/>
            <a:r>
              <a:rPr lang="pt-BR" sz="1800" dirty="0" smtClean="0"/>
              <a:t>USO PRODUTO: valor dos recursos naturais negociados no mercado</a:t>
            </a:r>
          </a:p>
          <a:p>
            <a:pPr lvl="1"/>
            <a:r>
              <a:rPr lang="pt-BR" sz="1800" dirty="0" smtClean="0"/>
              <a:t>USO COMUM: valor dos bens consumidos sem passar pelo mercado</a:t>
            </a:r>
          </a:p>
          <a:p>
            <a:endParaRPr lang="pt-BR" sz="2000" dirty="0"/>
          </a:p>
          <a:p>
            <a:r>
              <a:rPr lang="pt-BR" sz="2000" b="1" dirty="0" smtClean="0"/>
              <a:t>VALOR DE OPÇÃO: </a:t>
            </a:r>
            <a:r>
              <a:rPr lang="pt-BR" sz="2000" dirty="0" smtClean="0"/>
              <a:t>relação com o risco da perda dos benefícios.</a:t>
            </a:r>
          </a:p>
          <a:p>
            <a:endParaRPr lang="pt-BR" sz="2000" dirty="0"/>
          </a:p>
          <a:p>
            <a:r>
              <a:rPr lang="pt-BR" sz="2000" b="1" dirty="0" smtClean="0"/>
              <a:t>VALOR DE EXISTÊNCIA:  </a:t>
            </a:r>
            <a:r>
              <a:rPr lang="pt-BR" sz="2000" dirty="0" smtClean="0"/>
              <a:t>reporta-se a uma dimensão ética (pela qualidade do meio ambiente, mesmo não possuir valor de uso)</a:t>
            </a:r>
          </a:p>
          <a:p>
            <a:endParaRPr lang="pt-BR" sz="2000" dirty="0"/>
          </a:p>
          <a:p>
            <a:r>
              <a:rPr lang="pt-BR" sz="2000" b="1" dirty="0" smtClean="0">
                <a:solidFill>
                  <a:srgbClr val="FF0000"/>
                </a:solidFill>
              </a:rPr>
              <a:t>A indenização deve ser fixada em quantia capaz de desestimular outras condutas danosas, de modo que o poluidor não obtenha lucro, mas prejuízo com a atividade.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3796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/>
          <a:lstStyle/>
          <a:p>
            <a:pPr algn="just"/>
            <a:r>
              <a:rPr lang="pt-BR" dirty="0"/>
              <a:t>A ocorrência ou não do dano determina a tutela </a:t>
            </a:r>
            <a:r>
              <a:rPr lang="pt-BR" dirty="0" smtClean="0"/>
              <a:t>processual:</a:t>
            </a:r>
          </a:p>
          <a:p>
            <a:pPr algn="just"/>
            <a:endParaRPr lang="pt-BR" dirty="0"/>
          </a:p>
          <a:p>
            <a:pPr lvl="1" algn="just"/>
            <a:r>
              <a:rPr lang="pt-BR" b="1" dirty="0" smtClean="0">
                <a:solidFill>
                  <a:srgbClr val="FF0000"/>
                </a:solidFill>
              </a:rPr>
              <a:t>Inibitória: </a:t>
            </a:r>
            <a:r>
              <a:rPr lang="pt-BR" dirty="0" smtClean="0"/>
              <a:t>aplicável às situações de configuração de ilícito, em que o dano não foi verificado. Tem como finalidade impedir o dano. (Aplicação de multa) </a:t>
            </a:r>
          </a:p>
          <a:p>
            <a:pPr lvl="1" algn="just"/>
            <a:endParaRPr lang="pt-BR" dirty="0"/>
          </a:p>
          <a:p>
            <a:pPr lvl="1" algn="just"/>
            <a:r>
              <a:rPr lang="pt-BR" b="1" dirty="0" smtClean="0">
                <a:solidFill>
                  <a:srgbClr val="FF0000"/>
                </a:solidFill>
              </a:rPr>
              <a:t>Reparatória: </a:t>
            </a:r>
            <a:r>
              <a:rPr lang="pt-BR" dirty="0" smtClean="0"/>
              <a:t>destinada à reparação de um dano ocorrido.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08125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Conceito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de Dano Ambiental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/>
          <a:lstStyle/>
          <a:p>
            <a:r>
              <a:rPr lang="pt-BR" dirty="0" smtClean="0"/>
              <a:t>O dano ambiental é classificado como um dano complexo, pois da dificuldade de recomposição do seu estado anterior, o dano ao ambiente representa particularidades:</a:t>
            </a:r>
          </a:p>
          <a:p>
            <a:pPr lvl="1"/>
            <a:r>
              <a:rPr lang="pt-BR" b="1" dirty="0" smtClean="0">
                <a:solidFill>
                  <a:srgbClr val="FF0000"/>
                </a:solidFill>
              </a:rPr>
              <a:t>Temporais: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intervalo entre a causa e a manifestação do dano</a:t>
            </a:r>
          </a:p>
          <a:p>
            <a:pPr lvl="1"/>
            <a:r>
              <a:rPr lang="pt-BR" b="1" dirty="0" smtClean="0">
                <a:solidFill>
                  <a:srgbClr val="FF0000"/>
                </a:solidFill>
              </a:rPr>
              <a:t>Espaciais:</a:t>
            </a:r>
            <a:r>
              <a:rPr lang="pt-BR" dirty="0" smtClean="0"/>
              <a:t> efeitos </a:t>
            </a:r>
            <a:r>
              <a:rPr lang="pt-BR" dirty="0" err="1" smtClean="0"/>
              <a:t>transfronteiriços</a:t>
            </a:r>
            <a:endParaRPr lang="pt-BR" dirty="0" smtClean="0"/>
          </a:p>
          <a:p>
            <a:pPr lvl="1"/>
            <a:r>
              <a:rPr lang="pt-BR" b="1" dirty="0" smtClean="0">
                <a:solidFill>
                  <a:srgbClr val="FF0000"/>
                </a:solidFill>
              </a:rPr>
              <a:t>Causais:</a:t>
            </a:r>
            <a:r>
              <a:rPr lang="pt-BR" dirty="0" smtClean="0"/>
              <a:t> multiplicidade de causadores e cumulatividade de efeitos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1914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Não há conceito legal de dano, mas sim de: </a:t>
            </a:r>
          </a:p>
          <a:p>
            <a:pPr lvl="1" algn="just"/>
            <a:r>
              <a:rPr lang="pt-BR" b="1" dirty="0" smtClean="0">
                <a:solidFill>
                  <a:srgbClr val="FF0000"/>
                </a:solidFill>
              </a:rPr>
              <a:t>Degradação: </a:t>
            </a:r>
            <a:r>
              <a:rPr lang="pt-BR" dirty="0" smtClean="0"/>
              <a:t>“alteração adversa das características do meio ambiente”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b="1" dirty="0" smtClean="0">
                <a:solidFill>
                  <a:srgbClr val="FF0000"/>
                </a:solidFill>
              </a:rPr>
              <a:t>Poluição: </a:t>
            </a:r>
            <a:r>
              <a:rPr lang="pt-BR" dirty="0" smtClean="0"/>
              <a:t>“degradação da qualidade ambiental resultante de atividades que direta ou indiretamente:</a:t>
            </a:r>
          </a:p>
          <a:p>
            <a:pPr lvl="3" algn="just"/>
            <a:r>
              <a:rPr lang="pt-BR" dirty="0" smtClean="0"/>
              <a:t>Prejudiquem a saúde, a segurança e o bem-estar da população;</a:t>
            </a:r>
          </a:p>
          <a:p>
            <a:pPr lvl="3" algn="just"/>
            <a:r>
              <a:rPr lang="pt-BR" dirty="0" smtClean="0"/>
              <a:t>Criem condições adversas às atividades sociais e econômicas;</a:t>
            </a:r>
          </a:p>
          <a:p>
            <a:pPr lvl="3" algn="just"/>
            <a:r>
              <a:rPr lang="pt-BR" dirty="0" smtClean="0"/>
              <a:t>Afetem desfavoravelmente a biota;</a:t>
            </a:r>
          </a:p>
          <a:p>
            <a:pPr lvl="3" algn="just"/>
            <a:r>
              <a:rPr lang="pt-BR" dirty="0" smtClean="0"/>
              <a:t>Afetem as condições estéticas ou sanitárias do meio ambiente;</a:t>
            </a:r>
          </a:p>
          <a:p>
            <a:pPr lvl="3" algn="just"/>
            <a:r>
              <a:rPr lang="pt-BR" dirty="0" smtClean="0"/>
              <a:t>Lancem matéria ou energia em desacordo com os padrões ambientais estabelecidos”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8970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Conceito conforme doutrina:</a:t>
            </a:r>
          </a:p>
          <a:p>
            <a:pPr algn="just"/>
            <a:endParaRPr lang="pt-BR" dirty="0"/>
          </a:p>
          <a:p>
            <a:pPr lvl="1" algn="just"/>
            <a:r>
              <a:rPr lang="pt-BR" dirty="0" smtClean="0"/>
              <a:t>“Dano ambiental é a alteração indesejável de quaisquer dos recursos naturais, afetando a natureza e o próprio homem, à medida que viola o direito fundamental de todos ao ambiente equilibrado.”</a:t>
            </a:r>
          </a:p>
          <a:p>
            <a:pPr lvl="1" algn="just"/>
            <a:endParaRPr lang="pt-BR" dirty="0"/>
          </a:p>
          <a:p>
            <a:pPr marL="365760" lvl="1" indent="0" algn="just">
              <a:buNone/>
            </a:pPr>
            <a:endParaRPr lang="pt-BR" dirty="0" smtClean="0"/>
          </a:p>
          <a:p>
            <a:pPr marL="68580" indent="0" algn="just">
              <a:buNone/>
            </a:pPr>
            <a:endParaRPr lang="pt-BR" dirty="0" smtClean="0"/>
          </a:p>
          <a:p>
            <a:pPr marL="68580" indent="0" algn="just">
              <a:buNone/>
            </a:pPr>
            <a:r>
              <a:rPr lang="pt-B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74467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Há </a:t>
            </a:r>
            <a:r>
              <a:rPr lang="pt-BR" b="1" u="sng" dirty="0" smtClean="0"/>
              <a:t>diferença</a:t>
            </a:r>
            <a:r>
              <a:rPr lang="pt-BR" dirty="0" smtClean="0"/>
              <a:t> ente o </a:t>
            </a:r>
            <a:r>
              <a:rPr lang="pt-BR" dirty="0" smtClean="0">
                <a:solidFill>
                  <a:srgbClr val="FF0000"/>
                </a:solidFill>
              </a:rPr>
              <a:t>dano</a:t>
            </a:r>
            <a:r>
              <a:rPr lang="pt-BR" dirty="0" smtClean="0"/>
              <a:t> causado </a:t>
            </a:r>
            <a:r>
              <a:rPr lang="pt-BR" dirty="0" smtClean="0">
                <a:solidFill>
                  <a:schemeClr val="tx1"/>
                </a:solidFill>
              </a:rPr>
              <a:t>contra um recurso natural </a:t>
            </a:r>
            <a:r>
              <a:rPr lang="pt-BR" dirty="0" smtClean="0">
                <a:solidFill>
                  <a:srgbClr val="FF0000"/>
                </a:solidFill>
              </a:rPr>
              <a:t>suscetível de apropriação</a:t>
            </a:r>
            <a:r>
              <a:rPr lang="pt-BR" baseline="30000" dirty="0" smtClean="0">
                <a:solidFill>
                  <a:srgbClr val="FF0000"/>
                </a:solidFill>
              </a:rPr>
              <a:t>1º</a:t>
            </a:r>
            <a:r>
              <a:rPr lang="pt-BR" dirty="0" smtClean="0"/>
              <a:t> (vítima: proprietário do bem) do dano ao </a:t>
            </a:r>
            <a:r>
              <a:rPr lang="pt-BR" dirty="0" smtClean="0">
                <a:solidFill>
                  <a:srgbClr val="FF0000"/>
                </a:solidFill>
              </a:rPr>
              <a:t>bem ambiental </a:t>
            </a:r>
            <a:r>
              <a:rPr lang="pt-BR" dirty="0" smtClean="0"/>
              <a:t>como interesse </a:t>
            </a:r>
            <a:r>
              <a:rPr lang="pt-BR" dirty="0" smtClean="0">
                <a:solidFill>
                  <a:srgbClr val="FF0000"/>
                </a:solidFill>
              </a:rPr>
              <a:t>supraindividual</a:t>
            </a:r>
            <a:r>
              <a:rPr lang="pt-BR" baseline="30000" dirty="0" smtClean="0">
                <a:solidFill>
                  <a:srgbClr val="FF0000"/>
                </a:solidFill>
              </a:rPr>
              <a:t>2º</a:t>
            </a:r>
            <a:r>
              <a:rPr lang="pt-BR" dirty="0" smtClean="0"/>
              <a:t> (vítima: coletividade).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1º caso: </a:t>
            </a:r>
            <a:r>
              <a:rPr lang="pt-BR" dirty="0" smtClean="0">
                <a:solidFill>
                  <a:schemeClr val="tx1"/>
                </a:solidFill>
              </a:rPr>
              <a:t>bem ambiental como </a:t>
            </a:r>
            <a:r>
              <a:rPr lang="pt-BR" i="1" dirty="0" err="1" smtClean="0">
                <a:solidFill>
                  <a:schemeClr val="tx1"/>
                </a:solidFill>
              </a:rPr>
              <a:t>microbem</a:t>
            </a:r>
            <a:r>
              <a:rPr lang="pt-BR" dirty="0" smtClean="0">
                <a:solidFill>
                  <a:schemeClr val="tx1"/>
                </a:solidFill>
              </a:rPr>
              <a:t>; dano individual e de </a:t>
            </a:r>
            <a:r>
              <a:rPr lang="pt-BR" dirty="0" err="1" smtClean="0">
                <a:solidFill>
                  <a:schemeClr val="tx1"/>
                </a:solidFill>
              </a:rPr>
              <a:t>reparabilidade</a:t>
            </a:r>
            <a:r>
              <a:rPr lang="pt-BR" dirty="0" smtClean="0">
                <a:solidFill>
                  <a:schemeClr val="tx1"/>
                </a:solidFill>
              </a:rPr>
              <a:t> direta.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2º caso</a:t>
            </a:r>
            <a:r>
              <a:rPr lang="pt-BR" dirty="0" smtClean="0">
                <a:solidFill>
                  <a:schemeClr val="tx1"/>
                </a:solidFill>
              </a:rPr>
              <a:t>: bem ambiental como </a:t>
            </a:r>
            <a:r>
              <a:rPr lang="pt-BR" i="1" dirty="0" err="1" smtClean="0">
                <a:solidFill>
                  <a:schemeClr val="tx1"/>
                </a:solidFill>
              </a:rPr>
              <a:t>macrobem</a:t>
            </a:r>
            <a:r>
              <a:rPr lang="pt-BR" dirty="0" smtClean="0">
                <a:solidFill>
                  <a:schemeClr val="tx1"/>
                </a:solidFill>
              </a:rPr>
              <a:t>; também chamados de danos ambientais coletivos. Podem atingir um número indeterminado de pessoas ligadas ao fato e/ou fere interesse pertencente a um grupo de pessoas determináveis ao fato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3490" y="44624"/>
            <a:ext cx="7024744" cy="1143000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Classificação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de dano ambiental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913968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/>
          <a:lstStyle/>
          <a:p>
            <a:pPr algn="just"/>
            <a:r>
              <a:rPr lang="pt-BR" dirty="0" err="1" smtClean="0"/>
              <a:t>Ex</a:t>
            </a:r>
            <a:r>
              <a:rPr lang="pt-BR" dirty="0" smtClean="0"/>
              <a:t>: Construção de uma hidrelétrica, em que se faça necessária a inundação de áreas de plantio. </a:t>
            </a:r>
          </a:p>
          <a:p>
            <a:pPr algn="just"/>
            <a:endParaRPr lang="pt-BR" dirty="0"/>
          </a:p>
          <a:p>
            <a:pPr lvl="1" algn="just"/>
            <a:r>
              <a:rPr lang="pt-BR" dirty="0" smtClean="0">
                <a:solidFill>
                  <a:srgbClr val="FF0000"/>
                </a:solidFill>
              </a:rPr>
              <a:t>Dano coletivo</a:t>
            </a:r>
            <a:r>
              <a:rPr lang="pt-BR" dirty="0" smtClean="0"/>
              <a:t>, representado pelo desaparecimento da paisagem e de várias espécies da fauna e da flora e o </a:t>
            </a:r>
            <a:r>
              <a:rPr lang="pt-BR" dirty="0" smtClean="0">
                <a:solidFill>
                  <a:srgbClr val="FF0000"/>
                </a:solidFill>
              </a:rPr>
              <a:t>dano individual</a:t>
            </a:r>
            <a:r>
              <a:rPr lang="pt-BR" dirty="0" smtClean="0"/>
              <a:t> de cada um dos agricultores da região, cuja reparação há de ser feita diretamente.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7832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/>
          <a:lstStyle/>
          <a:p>
            <a:pPr algn="just">
              <a:buNone/>
            </a:pPr>
            <a:r>
              <a:rPr lang="pt-BR" b="1" dirty="0" smtClean="0">
                <a:solidFill>
                  <a:srgbClr val="FF0000"/>
                </a:solidFill>
              </a:rPr>
              <a:t>Outras classificações do dano ambiental: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Ecologicamente puro: afeta apenas componentes naturais do ecossistema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“</a:t>
            </a:r>
            <a:r>
              <a:rPr lang="pt-BR" i="1" dirty="0" smtClean="0"/>
              <a:t>lato sensu</a:t>
            </a:r>
            <a:r>
              <a:rPr lang="pt-BR" dirty="0" smtClean="0"/>
              <a:t>”: todos os componentes do meio ambiente, inclusive o patrimônio cultural</a:t>
            </a:r>
          </a:p>
        </p:txBody>
      </p:sp>
    </p:spTree>
    <p:extLst>
      <p:ext uri="{BB962C8B-B14F-4D97-AF65-F5344CB8AC3E}">
        <p14:creationId xmlns:p14="http://schemas.microsoft.com/office/powerpoint/2010/main" xmlns="" val="2684386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812</TotalTime>
  <Words>1651</Words>
  <Application>Microsoft Office PowerPoint</Application>
  <PresentationFormat>Apresentação na tela (4:3)</PresentationFormat>
  <Paragraphs>168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Austin</vt:lpstr>
      <vt:lpstr>DANO AMBIENTAL  O dano como elemento necessário à responsabilização civil</vt:lpstr>
      <vt:lpstr>Slide 2</vt:lpstr>
      <vt:lpstr>Slide 3</vt:lpstr>
      <vt:lpstr>Conceito de Dano Ambiental</vt:lpstr>
      <vt:lpstr>Slide 5</vt:lpstr>
      <vt:lpstr>Slide 6</vt:lpstr>
      <vt:lpstr>Classificação de dano ambiental</vt:lpstr>
      <vt:lpstr>Slide 8</vt:lpstr>
      <vt:lpstr>Slide 9</vt:lpstr>
      <vt:lpstr>2 A RESPONSABILIDADE POR DANOS AMBIENTAIS 2.1 NOÇÕES GERAIS DE RESPONSABILIDADE</vt:lpstr>
      <vt:lpstr>Slide 11</vt:lpstr>
      <vt:lpstr>Slide 12</vt:lpstr>
      <vt:lpstr>Slide 13</vt:lpstr>
      <vt:lpstr>Slide 14</vt:lpstr>
      <vt:lpstr>Slide 15</vt:lpstr>
      <vt:lpstr>2.2 RESPONSABILIDADE CIVIL POR DANOS AO MEIOAMBIENTE</vt:lpstr>
      <vt:lpstr>Slide 17</vt:lpstr>
      <vt:lpstr>Slide 18</vt:lpstr>
      <vt:lpstr>Slide 19</vt:lpstr>
      <vt:lpstr>Slide 20</vt:lpstr>
      <vt:lpstr>Slide 21</vt:lpstr>
      <vt:lpstr>FORMAS DE REPARAÇÃO  DO DANO AMBIENTAL</vt:lpstr>
      <vt:lpstr>RESTAURAÇÃO NATURAL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EMPRESA E  MEIO AMBIENTE</dc:title>
  <dc:creator>BAZINGA</dc:creator>
  <cp:lastModifiedBy>Carlisa</cp:lastModifiedBy>
  <cp:revision>174</cp:revision>
  <dcterms:created xsi:type="dcterms:W3CDTF">2012-04-12T00:33:42Z</dcterms:created>
  <dcterms:modified xsi:type="dcterms:W3CDTF">2023-05-12T00:00:07Z</dcterms:modified>
</cp:coreProperties>
</file>