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67" r:id="rId4"/>
    <p:sldId id="272" r:id="rId5"/>
    <p:sldId id="273" r:id="rId6"/>
    <p:sldId id="269" r:id="rId7"/>
    <p:sldId id="270" r:id="rId8"/>
    <p:sldId id="271" r:id="rId9"/>
    <p:sldId id="268" r:id="rId10"/>
    <p:sldId id="274" r:id="rId11"/>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CCFF99"/>
    <a:srgbClr val="99FF66"/>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Estilo Claro 3 - Ênfas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A107856-5554-42FB-B03E-39F5DBC370BA}" styleName="Estilo Médio 4 - Ênfas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5" autoAdjust="0"/>
    <p:restoredTop sz="93662" autoAdjust="0"/>
  </p:normalViewPr>
  <p:slideViewPr>
    <p:cSldViewPr>
      <p:cViewPr varScale="1">
        <p:scale>
          <a:sx n="67" d="100"/>
          <a:sy n="67" d="100"/>
        </p:scale>
        <p:origin x="161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514319B-E0F2-479C-94ED-71DD8A9BB565}" type="datetimeFigureOut">
              <a:rPr lang="pt-BR"/>
              <a:pPr>
                <a:defRPr/>
              </a:pPr>
              <a:t>03/04/2024</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00D0A5F1-4A7A-4BFB-8D69-2497BE365BE1}" type="slidenum">
              <a:rPr lang="pt-BR"/>
              <a:pPr>
                <a:defRPr/>
              </a:pPr>
              <a:t>‹nº›</a:t>
            </a:fld>
            <a:endParaRPr lang="pt-BR" dirty="0"/>
          </a:p>
        </p:txBody>
      </p:sp>
    </p:spTree>
    <p:extLst>
      <p:ext uri="{BB962C8B-B14F-4D97-AF65-F5344CB8AC3E}">
        <p14:creationId xmlns:p14="http://schemas.microsoft.com/office/powerpoint/2010/main" val="12852307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F3D4B7A7-D1C2-4090-B300-1D82ACC7DB92}" type="datetime1">
              <a:rPr lang="pt-BR"/>
              <a:pPr>
                <a:defRPr/>
              </a:pPr>
              <a:t>03/04/2024</a:t>
            </a:fld>
            <a:endParaRPr lang="pt-BR" dirty="0"/>
          </a:p>
        </p:txBody>
      </p:sp>
      <p:sp>
        <p:nvSpPr>
          <p:cNvPr id="5"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6"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F78207A8-F0B8-49FA-8612-B037D34250BB}"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DD518210-70AA-4BEF-8C4B-43B646CCF011}" type="datetime1">
              <a:rPr lang="pt-BR"/>
              <a:pPr>
                <a:defRPr/>
              </a:pPr>
              <a:t>03/04/2024</a:t>
            </a:fld>
            <a:endParaRPr lang="pt-BR" dirty="0"/>
          </a:p>
        </p:txBody>
      </p:sp>
      <p:sp>
        <p:nvSpPr>
          <p:cNvPr id="5"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6"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7036C134-E5D5-422C-A232-905167C226EE}"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2D76753F-6862-4CC9-B56F-FDB2D4DE106F}" type="datetime1">
              <a:rPr lang="pt-BR"/>
              <a:pPr>
                <a:defRPr/>
              </a:pPr>
              <a:t>03/04/2024</a:t>
            </a:fld>
            <a:endParaRPr lang="pt-BR" dirty="0"/>
          </a:p>
        </p:txBody>
      </p:sp>
      <p:sp>
        <p:nvSpPr>
          <p:cNvPr id="5"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6"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EC1B485C-3189-42F0-AD88-DB8B2B52C254}"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B71B656A-38FE-4C2B-B86D-E8A0E4DDCA15}" type="datetime1">
              <a:rPr lang="pt-BR"/>
              <a:pPr>
                <a:defRPr/>
              </a:pPr>
              <a:t>03/04/2024</a:t>
            </a:fld>
            <a:endParaRPr lang="pt-BR" dirty="0"/>
          </a:p>
        </p:txBody>
      </p:sp>
      <p:sp>
        <p:nvSpPr>
          <p:cNvPr id="5"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6"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19B00C26-CB89-487E-A9C7-BEC7B0DCB4B9}"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C3937D49-EC1D-4868-B15D-E613CCAF170F}" type="datetime1">
              <a:rPr lang="pt-BR"/>
              <a:pPr>
                <a:defRPr/>
              </a:pPr>
              <a:t>03/04/2024</a:t>
            </a:fld>
            <a:endParaRPr lang="pt-BR" dirty="0"/>
          </a:p>
        </p:txBody>
      </p:sp>
      <p:sp>
        <p:nvSpPr>
          <p:cNvPr id="5"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6"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6DE20223-A8AC-4FDC-ACD6-BAF20B856949}"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7"/>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6053F7F7-C280-4AA1-929F-8EE492DBFFDF}" type="datetime1">
              <a:rPr lang="pt-BR"/>
              <a:pPr>
                <a:defRPr/>
              </a:pPr>
              <a:t>03/04/2024</a:t>
            </a:fld>
            <a:endParaRPr lang="pt-BR" dirty="0"/>
          </a:p>
        </p:txBody>
      </p:sp>
      <p:sp>
        <p:nvSpPr>
          <p:cNvPr id="6" name="Rectangle 8"/>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7" name="Rectangle 9"/>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E64A1EB3-C6CC-423F-8B35-9E2204CE94FC}"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CE16BEF0-3538-43C9-B29D-07F72DAACEFD}" type="datetime1">
              <a:rPr lang="pt-BR"/>
              <a:pPr>
                <a:defRPr/>
              </a:pPr>
              <a:t>03/04/2024</a:t>
            </a:fld>
            <a:endParaRPr lang="pt-BR" dirty="0"/>
          </a:p>
        </p:txBody>
      </p:sp>
      <p:sp>
        <p:nvSpPr>
          <p:cNvPr id="8"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9"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4F2B3598-5DBC-44E6-94C2-BC64B6ED1C7A}"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DF5B8B6D-1744-4B48-8C52-89693AE06A6A}" type="datetime1">
              <a:rPr lang="pt-BR"/>
              <a:pPr>
                <a:defRPr/>
              </a:pPr>
              <a:t>03/04/2024</a:t>
            </a:fld>
            <a:endParaRPr lang="pt-BR" dirty="0"/>
          </a:p>
        </p:txBody>
      </p:sp>
      <p:sp>
        <p:nvSpPr>
          <p:cNvPr id="4"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5"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8E8CB931-2AD9-4FBD-A51D-BAA892AF415A}"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B7B31253-460D-4A6A-88CE-E58EA0B02254}" type="datetime1">
              <a:rPr lang="pt-BR"/>
              <a:pPr>
                <a:defRPr/>
              </a:pPr>
              <a:t>03/04/2024</a:t>
            </a:fld>
            <a:endParaRPr lang="pt-BR" dirty="0"/>
          </a:p>
        </p:txBody>
      </p:sp>
      <p:sp>
        <p:nvSpPr>
          <p:cNvPr id="3" name="Rectangle 5"/>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4" name="Rectangle 6"/>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0C566451-C0F3-4110-9816-7A8F3DA7CE97}"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7"/>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D7293B4A-F317-4384-9637-03E749DD2B89}" type="datetime1">
              <a:rPr lang="pt-BR"/>
              <a:pPr>
                <a:defRPr/>
              </a:pPr>
              <a:t>03/04/2024</a:t>
            </a:fld>
            <a:endParaRPr lang="pt-BR" dirty="0"/>
          </a:p>
        </p:txBody>
      </p:sp>
      <p:sp>
        <p:nvSpPr>
          <p:cNvPr id="6" name="Rectangle 8"/>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7" name="Rectangle 9"/>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BB1EACFD-1551-47C9-9FCC-8D5BCF87308C}"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7"/>
          <p:cNvSpPr>
            <a:spLocks noGrp="1" noChangeArrowheads="1"/>
          </p:cNvSpPr>
          <p:nvPr>
            <p:ph type="dt" sz="half" idx="10"/>
          </p:nvPr>
        </p:nvSpPr>
        <p:spPr>
          <a:xfrm>
            <a:off x="457200" y="6446838"/>
            <a:ext cx="2133600" cy="268287"/>
          </a:xfrm>
          <a:prstGeom prst="rect">
            <a:avLst/>
          </a:prstGeom>
        </p:spPr>
        <p:txBody>
          <a:bodyPr/>
          <a:lstStyle>
            <a:lvl1pPr>
              <a:defRPr sz="1600">
                <a:latin typeface="Arial" charset="0"/>
              </a:defRPr>
            </a:lvl1pPr>
          </a:lstStyle>
          <a:p>
            <a:pPr>
              <a:defRPr/>
            </a:pPr>
            <a:fld id="{339C17A4-ED30-4AA7-8E67-F06B06F6B9B6}" type="datetime1">
              <a:rPr lang="pt-BR"/>
              <a:pPr>
                <a:defRPr/>
              </a:pPr>
              <a:t>03/04/2024</a:t>
            </a:fld>
            <a:endParaRPr lang="pt-BR" dirty="0"/>
          </a:p>
        </p:txBody>
      </p:sp>
      <p:sp>
        <p:nvSpPr>
          <p:cNvPr id="6" name="Rectangle 8"/>
          <p:cNvSpPr>
            <a:spLocks noGrp="1" noChangeArrowheads="1"/>
          </p:cNvSpPr>
          <p:nvPr>
            <p:ph type="ftr" sz="quarter" idx="11"/>
          </p:nvPr>
        </p:nvSpPr>
        <p:spPr>
          <a:xfrm>
            <a:off x="1928813" y="6446838"/>
            <a:ext cx="5214937" cy="411162"/>
          </a:xfrm>
          <a:prstGeom prst="rect">
            <a:avLst/>
          </a:prstGeom>
        </p:spPr>
        <p:txBody>
          <a:bodyPr/>
          <a:lstStyle>
            <a:lvl1pPr algn="ctr">
              <a:defRPr sz="1600">
                <a:latin typeface="Arial" charset="0"/>
              </a:defRPr>
            </a:lvl1pPr>
          </a:lstStyle>
          <a:p>
            <a:pPr>
              <a:defRPr/>
            </a:pPr>
            <a:r>
              <a:rPr lang="pt-BR" dirty="0"/>
              <a:t>IFSul – Passo Fundo</a:t>
            </a:r>
          </a:p>
        </p:txBody>
      </p:sp>
      <p:sp>
        <p:nvSpPr>
          <p:cNvPr id="7" name="Rectangle 9"/>
          <p:cNvSpPr>
            <a:spLocks noGrp="1" noChangeArrowheads="1"/>
          </p:cNvSpPr>
          <p:nvPr>
            <p:ph type="sldNum" sz="quarter" idx="12"/>
          </p:nvPr>
        </p:nvSpPr>
        <p:spPr>
          <a:xfrm>
            <a:off x="7929563" y="6446838"/>
            <a:ext cx="757237" cy="411162"/>
          </a:xfrm>
          <a:prstGeom prst="rect">
            <a:avLst/>
          </a:prstGeom>
        </p:spPr>
        <p:txBody>
          <a:bodyPr/>
          <a:lstStyle>
            <a:lvl1pPr algn="r">
              <a:defRPr sz="1600">
                <a:latin typeface="Arial" charset="0"/>
              </a:defRPr>
            </a:lvl1pPr>
          </a:lstStyle>
          <a:p>
            <a:pPr>
              <a:defRPr/>
            </a:pPr>
            <a:fld id="{C3CBC657-6A01-490E-808F-0A566B518DDD}"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43250" y="274638"/>
            <a:ext cx="55435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pic>
        <p:nvPicPr>
          <p:cNvPr id="1028" name="Picture 7" descr="logoIfet"/>
          <p:cNvPicPr>
            <a:picLocks noChangeAspect="1" noChangeArrowheads="1"/>
          </p:cNvPicPr>
          <p:nvPr userDrawn="1"/>
        </p:nvPicPr>
        <p:blipFill>
          <a:blip r:embed="rId13"/>
          <a:srcRect/>
          <a:stretch>
            <a:fillRect/>
          </a:stretch>
        </p:blipFill>
        <p:spPr bwMode="auto">
          <a:xfrm>
            <a:off x="323850" y="260350"/>
            <a:ext cx="2770188" cy="1096963"/>
          </a:xfrm>
          <a:prstGeom prst="rect">
            <a:avLst/>
          </a:prstGeom>
          <a:noFill/>
          <a:ln w="9525">
            <a:noFill/>
            <a:miter lim="800000"/>
            <a:headEnd/>
            <a:tailEnd/>
          </a:ln>
        </p:spPr>
      </p:pic>
      <p:sp>
        <p:nvSpPr>
          <p:cNvPr id="1032" name="Rectangle 8"/>
          <p:cNvSpPr>
            <a:spLocks noChangeArrowheads="1"/>
          </p:cNvSpPr>
          <p:nvPr userDrawn="1"/>
        </p:nvSpPr>
        <p:spPr bwMode="auto">
          <a:xfrm>
            <a:off x="179388" y="188913"/>
            <a:ext cx="8785225" cy="6553200"/>
          </a:xfrm>
          <a:prstGeom prst="rect">
            <a:avLst/>
          </a:prstGeom>
          <a:noFill/>
          <a:ln w="57150">
            <a:solidFill>
              <a:srgbClr val="000080"/>
            </a:solidFill>
            <a:miter lim="800000"/>
            <a:headEnd/>
            <a:tailEnd/>
          </a:ln>
          <a:effectLst/>
        </p:spPr>
        <p:txBody>
          <a:bodyPr wrap="none" anchor="ctr"/>
          <a:lstStyle/>
          <a:p>
            <a:pPr>
              <a:defRPr/>
            </a:pPr>
            <a:endParaRPr lang="pt-BR" dirty="0">
              <a:latin typeface="Arial" charset="0"/>
            </a:endParaRPr>
          </a:p>
        </p:txBody>
      </p:sp>
      <p:sp>
        <p:nvSpPr>
          <p:cNvPr id="1033" name="Line 9"/>
          <p:cNvSpPr>
            <a:spLocks noChangeShapeType="1"/>
          </p:cNvSpPr>
          <p:nvPr userDrawn="1"/>
        </p:nvSpPr>
        <p:spPr bwMode="auto">
          <a:xfrm flipH="1">
            <a:off x="323850" y="1484313"/>
            <a:ext cx="8496300" cy="0"/>
          </a:xfrm>
          <a:prstGeom prst="line">
            <a:avLst/>
          </a:prstGeom>
          <a:noFill/>
          <a:ln w="28575">
            <a:solidFill>
              <a:srgbClr val="000080"/>
            </a:solidFill>
            <a:round/>
            <a:headEnd/>
            <a:tailEnd/>
          </a:ln>
          <a:effectLst/>
        </p:spPr>
        <p:txBody>
          <a:bodyPr/>
          <a:lstStyle/>
          <a:p>
            <a:pPr>
              <a:defRPr/>
            </a:pPr>
            <a:endParaRPr lang="pt-BR" dirty="0">
              <a:latin typeface="Arial" charset="0"/>
            </a:endParaRPr>
          </a:p>
        </p:txBody>
      </p:sp>
      <p:sp>
        <p:nvSpPr>
          <p:cNvPr id="1034" name="Line 10"/>
          <p:cNvSpPr>
            <a:spLocks noChangeShapeType="1"/>
          </p:cNvSpPr>
          <p:nvPr userDrawn="1"/>
        </p:nvSpPr>
        <p:spPr bwMode="auto">
          <a:xfrm flipH="1">
            <a:off x="323850" y="6429375"/>
            <a:ext cx="8496300" cy="0"/>
          </a:xfrm>
          <a:prstGeom prst="line">
            <a:avLst/>
          </a:prstGeom>
          <a:noFill/>
          <a:ln w="28575">
            <a:solidFill>
              <a:srgbClr val="000080"/>
            </a:solidFill>
            <a:round/>
            <a:headEnd/>
            <a:tailEnd/>
          </a:ln>
          <a:effectLst/>
        </p:spPr>
        <p:txBody>
          <a:bodyPr/>
          <a:lstStyle/>
          <a:p>
            <a:pPr>
              <a:defRPr/>
            </a:pPr>
            <a:endParaRPr lang="pt-BR" dirty="0">
              <a:latin typeface="Arial" charset="0"/>
            </a:endParaRPr>
          </a:p>
        </p:txBody>
      </p:sp>
    </p:spTree>
  </p:cSld>
  <p:clrMap bg1="lt1" tx1="dk1" bg2="lt2" tx2="dk2" accent1="accent1" accent2="accent2" accent3="accent3" accent4="accent4" accent5="accent5" accent6="accent6" hlink="hlink" folHlink="folHlink"/>
  <p:sldLayoutIdLst>
    <p:sldLayoutId id="2147484463" r:id="rId1"/>
    <p:sldLayoutId id="2147484464" r:id="rId2"/>
    <p:sldLayoutId id="2147484465" r:id="rId3"/>
    <p:sldLayoutId id="2147484466" r:id="rId4"/>
    <p:sldLayoutId id="2147484467" r:id="rId5"/>
    <p:sldLayoutId id="2147484468" r:id="rId6"/>
    <p:sldLayoutId id="2147484469" r:id="rId7"/>
    <p:sldLayoutId id="2147484470" r:id="rId8"/>
    <p:sldLayoutId id="2147484471" r:id="rId9"/>
    <p:sldLayoutId id="2147484472" r:id="rId10"/>
    <p:sldLayoutId id="2147484473" r:id="rId11"/>
  </p:sldLayoutIdLst>
  <p:hf hdr="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Times New Roman" pitchFamily="18" charset="0"/>
        </a:defRPr>
      </a:lvl2pPr>
      <a:lvl3pPr algn="ctr" rtl="0" eaLnBrk="0" fontAlgn="base" hangingPunct="0">
        <a:spcBef>
          <a:spcPct val="0"/>
        </a:spcBef>
        <a:spcAft>
          <a:spcPct val="0"/>
        </a:spcAft>
        <a:defRPr sz="2400">
          <a:solidFill>
            <a:schemeClr val="tx2"/>
          </a:solidFill>
          <a:latin typeface="Times New Roman" pitchFamily="18" charset="0"/>
        </a:defRPr>
      </a:lvl3pPr>
      <a:lvl4pPr algn="ctr" rtl="0" eaLnBrk="0" fontAlgn="base" hangingPunct="0">
        <a:spcBef>
          <a:spcPct val="0"/>
        </a:spcBef>
        <a:spcAft>
          <a:spcPct val="0"/>
        </a:spcAft>
        <a:defRPr sz="2400">
          <a:solidFill>
            <a:schemeClr val="tx2"/>
          </a:solidFill>
          <a:latin typeface="Times New Roman" pitchFamily="18" charset="0"/>
        </a:defRPr>
      </a:lvl4pPr>
      <a:lvl5pPr algn="ctr" rtl="0" eaLnBrk="0" fontAlgn="base" hangingPunct="0">
        <a:spcBef>
          <a:spcPct val="0"/>
        </a:spcBef>
        <a:spcAft>
          <a:spcPct val="0"/>
        </a:spcAft>
        <a:defRPr sz="2400">
          <a:solidFill>
            <a:schemeClr val="tx2"/>
          </a:solidFill>
          <a:latin typeface="Times New Roman" pitchFamily="18" charset="0"/>
        </a:defRPr>
      </a:lvl5pPr>
      <a:lvl6pPr marL="457200" algn="ctr" rtl="0" fontAlgn="base">
        <a:spcBef>
          <a:spcPct val="0"/>
        </a:spcBef>
        <a:spcAft>
          <a:spcPct val="0"/>
        </a:spcAft>
        <a:defRPr sz="2400">
          <a:solidFill>
            <a:schemeClr val="tx2"/>
          </a:solidFill>
          <a:latin typeface="Times New Roman" pitchFamily="18" charset="0"/>
        </a:defRPr>
      </a:lvl6pPr>
      <a:lvl7pPr marL="914400" algn="ctr" rtl="0" fontAlgn="base">
        <a:spcBef>
          <a:spcPct val="0"/>
        </a:spcBef>
        <a:spcAft>
          <a:spcPct val="0"/>
        </a:spcAft>
        <a:defRPr sz="2400">
          <a:solidFill>
            <a:schemeClr val="tx2"/>
          </a:solidFill>
          <a:latin typeface="Times New Roman" pitchFamily="18" charset="0"/>
        </a:defRPr>
      </a:lvl7pPr>
      <a:lvl8pPr marL="1371600" algn="ctr" rtl="0" fontAlgn="base">
        <a:spcBef>
          <a:spcPct val="0"/>
        </a:spcBef>
        <a:spcAft>
          <a:spcPct val="0"/>
        </a:spcAft>
        <a:defRPr sz="2400">
          <a:solidFill>
            <a:schemeClr val="tx2"/>
          </a:solidFill>
          <a:latin typeface="Times New Roman" pitchFamily="18" charset="0"/>
        </a:defRPr>
      </a:lvl8pPr>
      <a:lvl9pPr marL="1828800" algn="ctr" rtl="0" fontAlgn="base">
        <a:spcBef>
          <a:spcPct val="0"/>
        </a:spcBef>
        <a:spcAft>
          <a:spcPct val="0"/>
        </a:spcAft>
        <a:defRPr sz="2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xame.abril.com.br/revista-exame-pme/edicoes/0063/noticias/as-queixas-dos-empreendedo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173288"/>
            <a:ext cx="7772400" cy="1470025"/>
          </a:xfrm>
        </p:spPr>
        <p:txBody>
          <a:bodyPr/>
          <a:lstStyle/>
          <a:p>
            <a:pPr eaLnBrk="1" hangingPunct="1"/>
            <a:r>
              <a:rPr lang="pt-BR" sz="2800" b="1" dirty="0"/>
              <a:t>Curso Técnico em Edificações</a:t>
            </a:r>
            <a:br>
              <a:rPr lang="pt-BR" sz="2800" b="1" dirty="0"/>
            </a:br>
            <a:br>
              <a:rPr lang="pt-BR" sz="2800" b="1" dirty="0"/>
            </a:br>
            <a:r>
              <a:rPr lang="pt-BR" sz="2800" b="1" dirty="0"/>
              <a:t>GESTÃO E EMPREENDEDORISMO </a:t>
            </a:r>
            <a:br>
              <a:rPr lang="pt-BR" sz="2800" b="1" dirty="0"/>
            </a:br>
            <a:br>
              <a:rPr lang="pt-BR" sz="2800" b="1" dirty="0"/>
            </a:br>
            <a:r>
              <a:rPr lang="pt-BR" sz="2800" dirty="0" err="1"/>
              <a:t>Empreendedorismo</a:t>
            </a:r>
            <a:br>
              <a:rPr lang="pt-BR" sz="2800" b="1" dirty="0"/>
            </a:br>
            <a:endParaRPr lang="pt-BR" sz="2800" b="1" dirty="0"/>
          </a:p>
        </p:txBody>
      </p:sp>
      <p:sp>
        <p:nvSpPr>
          <p:cNvPr id="13315" name="Rectangle 3"/>
          <p:cNvSpPr>
            <a:spLocks noGrp="1" noChangeArrowheads="1"/>
          </p:cNvSpPr>
          <p:nvPr>
            <p:ph type="subTitle" idx="1"/>
          </p:nvPr>
        </p:nvSpPr>
        <p:spPr>
          <a:xfrm>
            <a:off x="1371600" y="4533900"/>
            <a:ext cx="6400800" cy="1752600"/>
          </a:xfrm>
        </p:spPr>
        <p:txBody>
          <a:bodyPr/>
          <a:lstStyle/>
          <a:p>
            <a:pPr eaLnBrk="1" hangingPunct="1"/>
            <a:r>
              <a:rPr lang="pt-BR" sz="2400" dirty="0"/>
              <a:t>Professora:</a:t>
            </a:r>
          </a:p>
          <a:p>
            <a:pPr eaLnBrk="1" hangingPunct="1"/>
            <a:r>
              <a:rPr lang="pt-BR" sz="2400" dirty="0"/>
              <a:t>Márcia Helena Beck</a:t>
            </a:r>
          </a:p>
        </p:txBody>
      </p:sp>
      <p:sp>
        <p:nvSpPr>
          <p:cNvPr id="13316" name="Espaço Reservado para Data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8E0CBE44-77C0-4D24-987D-CA7118EA8F9A}" type="datetime1">
              <a:rPr lang="pt-BR" smtClean="0">
                <a:latin typeface="Arial" pitchFamily="34" charset="0"/>
              </a:rPr>
              <a:pPr/>
              <a:t>03/04/2024</a:t>
            </a:fld>
            <a:endParaRPr lang="pt-BR" dirty="0">
              <a:latin typeface="Arial" pitchFamily="34" charset="0"/>
            </a:endParaRPr>
          </a:p>
        </p:txBody>
      </p:sp>
      <p:sp>
        <p:nvSpPr>
          <p:cNvPr id="13317" name="Espaço Reservado para Número de Slide 4"/>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58D6C4D8-7681-49DC-8394-4EF11A21E65F}" type="slidenum">
              <a:rPr lang="pt-BR" smtClean="0">
                <a:latin typeface="Arial" pitchFamily="34" charset="0"/>
              </a:rPr>
              <a:pPr/>
              <a:t>1</a:t>
            </a:fld>
            <a:endParaRPr lang="pt-BR" dirty="0">
              <a:latin typeface="Arial" pitchFamily="34" charset="0"/>
            </a:endParaRPr>
          </a:p>
        </p:txBody>
      </p:sp>
      <p:sp>
        <p:nvSpPr>
          <p:cNvPr id="13318" name="Espaço Reservado para Rodapé 5"/>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pt-BR"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54BFD-48FF-9FD8-C1DE-A377425E7B99}"/>
              </a:ext>
            </a:extLst>
          </p:cNvPr>
          <p:cNvSpPr>
            <a:spLocks noGrp="1"/>
          </p:cNvSpPr>
          <p:nvPr>
            <p:ph type="title"/>
          </p:nvPr>
        </p:nvSpPr>
        <p:spPr/>
        <p:txBody>
          <a:bodyPr/>
          <a:lstStyle/>
          <a:p>
            <a:r>
              <a:rPr lang="pt-BR" dirty="0" err="1"/>
              <a:t>Video</a:t>
            </a:r>
            <a:endParaRPr lang="pt-BR" dirty="0"/>
          </a:p>
        </p:txBody>
      </p:sp>
      <p:sp>
        <p:nvSpPr>
          <p:cNvPr id="3" name="Espaço Reservado para Conteúdo 2">
            <a:extLst>
              <a:ext uri="{FF2B5EF4-FFF2-40B4-BE49-F238E27FC236}">
                <a16:creationId xmlns:a16="http://schemas.microsoft.com/office/drawing/2014/main" id="{FF895DB8-8402-34B5-1EB1-06733551D727}"/>
              </a:ext>
            </a:extLst>
          </p:cNvPr>
          <p:cNvSpPr>
            <a:spLocks noGrp="1"/>
          </p:cNvSpPr>
          <p:nvPr>
            <p:ph idx="1"/>
          </p:nvPr>
        </p:nvSpPr>
        <p:spPr/>
        <p:txBody>
          <a:bodyPr/>
          <a:lstStyle/>
          <a:p>
            <a:r>
              <a:rPr lang="pt-BR" dirty="0"/>
              <a:t>https://www.bing.com/videos/riverview/relatedvideo?q=Shelley%20Prevost%20em%20portugues%20empreendedorismo&amp;mid=98A9A2284675C694B9BB98A9A2284675C694B9BB&amp;ajaxhist=0</a:t>
            </a:r>
          </a:p>
        </p:txBody>
      </p:sp>
      <p:sp>
        <p:nvSpPr>
          <p:cNvPr id="4" name="Espaço Reservado para Data 3">
            <a:extLst>
              <a:ext uri="{FF2B5EF4-FFF2-40B4-BE49-F238E27FC236}">
                <a16:creationId xmlns:a16="http://schemas.microsoft.com/office/drawing/2014/main" id="{FEF4E116-5C87-05D8-56A5-6D03676F2E65}"/>
              </a:ext>
            </a:extLst>
          </p:cNvPr>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a:extLst>
              <a:ext uri="{FF2B5EF4-FFF2-40B4-BE49-F238E27FC236}">
                <a16:creationId xmlns:a16="http://schemas.microsoft.com/office/drawing/2014/main" id="{3926788B-CB2A-5A8F-EBD4-921BA1F184A0}"/>
              </a:ext>
            </a:extLst>
          </p:cNvPr>
          <p:cNvSpPr>
            <a:spLocks noGrp="1"/>
          </p:cNvSpPr>
          <p:nvPr>
            <p:ph type="ftr" sz="quarter" idx="11"/>
          </p:nvPr>
        </p:nvSpPr>
        <p:spPr/>
        <p:txBody>
          <a:bodyPr/>
          <a:lstStyle/>
          <a:p>
            <a:pPr>
              <a:defRPr/>
            </a:pPr>
            <a:r>
              <a:rPr lang="pt-BR"/>
              <a:t>IFSul – Passo Fundo</a:t>
            </a:r>
            <a:endParaRPr lang="pt-BR" dirty="0"/>
          </a:p>
        </p:txBody>
      </p:sp>
      <p:sp>
        <p:nvSpPr>
          <p:cNvPr id="6" name="Espaço Reservado para Número de Slide 5">
            <a:extLst>
              <a:ext uri="{FF2B5EF4-FFF2-40B4-BE49-F238E27FC236}">
                <a16:creationId xmlns:a16="http://schemas.microsoft.com/office/drawing/2014/main" id="{1B8B6A94-0972-9EC2-51B8-6B35AA2A832C}"/>
              </a:ext>
            </a:extLst>
          </p:cNvPr>
          <p:cNvSpPr>
            <a:spLocks noGrp="1"/>
          </p:cNvSpPr>
          <p:nvPr>
            <p:ph type="sldNum" sz="quarter" idx="12"/>
          </p:nvPr>
        </p:nvSpPr>
        <p:spPr/>
        <p:txBody>
          <a:bodyPr/>
          <a:lstStyle/>
          <a:p>
            <a:pPr>
              <a:defRPr/>
            </a:pPr>
            <a:fld id="{19B00C26-CB89-487E-A9C7-BEC7B0DCB4B9}" type="slidenum">
              <a:rPr lang="pt-BR" smtClean="0"/>
              <a:pPr>
                <a:defRPr/>
              </a:pPr>
              <a:t>10</a:t>
            </a:fld>
            <a:endParaRPr lang="pt-BR" dirty="0"/>
          </a:p>
        </p:txBody>
      </p:sp>
    </p:spTree>
    <p:extLst>
      <p:ext uri="{BB962C8B-B14F-4D97-AF65-F5344CB8AC3E}">
        <p14:creationId xmlns:p14="http://schemas.microsoft.com/office/powerpoint/2010/main" val="2580351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1. Conceitos, importâncias e finalidades.</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sz="2800" dirty="0"/>
              <a:t>O que é </a:t>
            </a:r>
            <a:r>
              <a:rPr lang="pt-BR" sz="2800" b="1" dirty="0"/>
              <a:t>Empreendedorismo?</a:t>
            </a:r>
          </a:p>
          <a:p>
            <a:pPr lvl="1" algn="just"/>
            <a:r>
              <a:rPr lang="pt-BR" sz="2800" dirty="0"/>
              <a:t>Criar produtos;</a:t>
            </a:r>
          </a:p>
          <a:p>
            <a:pPr lvl="1" algn="just"/>
            <a:r>
              <a:rPr lang="pt-BR" sz="2800" dirty="0"/>
              <a:t>Criar empresas;</a:t>
            </a:r>
          </a:p>
          <a:p>
            <a:pPr lvl="1" algn="just"/>
            <a:r>
              <a:rPr lang="pt-BR" sz="2800" dirty="0"/>
              <a:t>Valorizar um item ou bem;</a:t>
            </a:r>
          </a:p>
          <a:p>
            <a:pPr lvl="1" algn="just"/>
            <a:r>
              <a:rPr lang="pt-BR" sz="2800" dirty="0"/>
              <a:t>Criar uma organização;</a:t>
            </a:r>
          </a:p>
          <a:p>
            <a:pPr lvl="1" algn="just"/>
            <a:r>
              <a:rPr lang="pt-BR" sz="2800" dirty="0"/>
              <a:t>Ver um nicho de serviço;</a:t>
            </a:r>
          </a:p>
          <a:p>
            <a:pPr lvl="1" algn="just"/>
            <a:r>
              <a:rPr lang="pt-BR" sz="2800" dirty="0"/>
              <a:t>Promover o crescimento econômico;</a:t>
            </a:r>
          </a:p>
          <a:p>
            <a:pPr lvl="1" algn="just"/>
            <a:r>
              <a:rPr lang="pt-BR" sz="2800" dirty="0"/>
              <a:t>Encontrar uma oportunidade;</a:t>
            </a:r>
          </a:p>
          <a:p>
            <a:pPr lvl="1" algn="just"/>
            <a:r>
              <a:rPr lang="pt-BR" sz="2800" dirty="0"/>
              <a:t>Buscar o aumento da produção.</a:t>
            </a:r>
          </a:p>
          <a:p>
            <a:pPr lvl="1" algn="just"/>
            <a:endParaRPr lang="pt-BR" sz="2800"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2</a:t>
            </a:fld>
            <a:endParaRPr lang="pt-BR" dirty="0"/>
          </a:p>
        </p:txBody>
      </p:sp>
    </p:spTree>
    <p:extLst>
      <p:ext uri="{BB962C8B-B14F-4D97-AF65-F5344CB8AC3E}">
        <p14:creationId xmlns:p14="http://schemas.microsoft.com/office/powerpoint/2010/main" val="3526918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1. Conceitos, importâncias e finalidades.</a:t>
            </a:r>
          </a:p>
        </p:txBody>
      </p:sp>
      <p:sp>
        <p:nvSpPr>
          <p:cNvPr id="3" name="Espaço Reservado para Conteúdo 2"/>
          <p:cNvSpPr>
            <a:spLocks noGrp="1"/>
          </p:cNvSpPr>
          <p:nvPr>
            <p:ph idx="1"/>
          </p:nvPr>
        </p:nvSpPr>
        <p:spPr>
          <a:xfrm>
            <a:off x="251520" y="1556792"/>
            <a:ext cx="3456384" cy="4752528"/>
          </a:xfrm>
        </p:spPr>
        <p:txBody>
          <a:bodyPr/>
          <a:lstStyle/>
          <a:p>
            <a:pPr marL="0" indent="0" algn="just">
              <a:buNone/>
            </a:pPr>
            <a:r>
              <a:rPr lang="pt-BR" dirty="0"/>
              <a:t>IMPORTÂNCIA</a:t>
            </a:r>
          </a:p>
          <a:p>
            <a:pPr algn="just"/>
            <a:r>
              <a:rPr lang="pt-BR" dirty="0"/>
              <a:t>Para um pais é necessário ter EMPREENDEDORES;</a:t>
            </a:r>
          </a:p>
          <a:p>
            <a:pPr algn="just"/>
            <a:r>
              <a:rPr lang="pt-BR" dirty="0"/>
              <a:t>Alavanca o crescimento do pais;</a:t>
            </a:r>
          </a:p>
          <a:p>
            <a:pPr algn="just"/>
            <a:r>
              <a:rPr lang="pt-BR" dirty="0"/>
              <a:t>Cria empregos diretos e indiretos;</a:t>
            </a:r>
          </a:p>
          <a:p>
            <a:pPr algn="just"/>
            <a:r>
              <a:rPr lang="pt-BR" dirty="0"/>
              <a:t>Cria laços entre países, estados e cidades;</a:t>
            </a:r>
          </a:p>
          <a:p>
            <a:pPr algn="just"/>
            <a:endParaRPr lang="pt-BR" dirty="0"/>
          </a:p>
          <a:p>
            <a:pPr algn="just"/>
            <a:endParaRPr lang="pt-BR"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3</a:t>
            </a:fld>
            <a:endParaRPr lang="pt-BR" dirty="0"/>
          </a:p>
        </p:txBody>
      </p:sp>
      <p:pic>
        <p:nvPicPr>
          <p:cNvPr id="2050" name="Picture 2" descr="http://www.euodeiotrabalhar.com.br/blog/wp-content/uploads/2013/04/430483_469007976512155_1366784840_n.png"/>
          <p:cNvPicPr>
            <a:picLocks noChangeAspect="1" noChangeArrowheads="1"/>
          </p:cNvPicPr>
          <p:nvPr/>
        </p:nvPicPr>
        <p:blipFill rotWithShape="1">
          <a:blip r:embed="rId2">
            <a:extLst>
              <a:ext uri="{28A0092B-C50C-407E-A947-70E740481C1C}">
                <a14:useLocalDpi xmlns:a14="http://schemas.microsoft.com/office/drawing/2010/main" val="0"/>
              </a:ext>
            </a:extLst>
          </a:blip>
          <a:srcRect b="10012"/>
          <a:stretch/>
        </p:blipFill>
        <p:spPr bwMode="auto">
          <a:xfrm>
            <a:off x="3707904" y="1489518"/>
            <a:ext cx="5436096" cy="4891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60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sz="2800" dirty="0"/>
              <a:t>Características de um </a:t>
            </a:r>
            <a:r>
              <a:rPr lang="pt-BR" sz="2800" b="1" dirty="0"/>
              <a:t>Empreendedor?</a:t>
            </a:r>
          </a:p>
          <a:p>
            <a:pPr marL="57150" indent="0" algn="just">
              <a:buNone/>
            </a:pPr>
            <a:r>
              <a:rPr lang="pt-BR" sz="2400" b="1" dirty="0"/>
              <a:t>Iniciativa, interesse em buscar novas informações, soluções e inovações para o seu negócio:</a:t>
            </a:r>
            <a:r>
              <a:rPr lang="pt-BR" sz="2400" dirty="0"/>
              <a:t> Estar sempre atento ao que acontece no mercado;</a:t>
            </a:r>
          </a:p>
          <a:p>
            <a:pPr marL="57150" indent="0" algn="just">
              <a:buNone/>
            </a:pPr>
            <a:r>
              <a:rPr lang="pt-BR" sz="2400" b="1" dirty="0"/>
              <a:t>Perseverança:</a:t>
            </a:r>
            <a:r>
              <a:rPr lang="pt-BR" sz="2400" dirty="0"/>
              <a:t> as dificuldades vão acontecer.</a:t>
            </a:r>
          </a:p>
          <a:p>
            <a:pPr marL="57150" indent="0" algn="just">
              <a:buNone/>
            </a:pPr>
            <a:r>
              <a:rPr lang="pt-BR" sz="2400" b="1" dirty="0"/>
              <a:t>Coragem para correr riscos:</a:t>
            </a:r>
            <a:r>
              <a:rPr lang="pt-BR" sz="2400" dirty="0"/>
              <a:t> arriscar-se faz parte do ato de empreender. </a:t>
            </a:r>
          </a:p>
          <a:p>
            <a:pPr marL="57150" indent="0" algn="just">
              <a:buNone/>
            </a:pPr>
            <a:r>
              <a:rPr lang="pt-BR" sz="2400" b="1" dirty="0"/>
              <a:t>Capacidade de organização e planejamento:</a:t>
            </a:r>
            <a:r>
              <a:rPr lang="pt-BR" sz="2400" dirty="0"/>
              <a:t> ter a visão de onde está, onde quer chegar e o que é preciso fazer.</a:t>
            </a:r>
          </a:p>
          <a:p>
            <a:pPr marL="57150" indent="0" algn="just">
              <a:buNone/>
            </a:pPr>
            <a:r>
              <a:rPr lang="pt-BR" sz="2400" b="1" dirty="0"/>
              <a:t>Decisão e responsabilidade</a:t>
            </a:r>
            <a:r>
              <a:rPr lang="pt-BR" sz="2400" dirty="0"/>
              <a:t>: O empreendedor não fica esperando que os outros decidam por ele. O empreendedor toma decisões e aceita as responsabilidades que acarretam.</a:t>
            </a:r>
            <a:endParaRPr lang="pt-BR" sz="3600"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4</a:t>
            </a:fld>
            <a:endParaRPr lang="pt-BR" dirty="0"/>
          </a:p>
        </p:txBody>
      </p:sp>
    </p:spTree>
    <p:extLst>
      <p:ext uri="{BB962C8B-B14F-4D97-AF65-F5344CB8AC3E}">
        <p14:creationId xmlns:p14="http://schemas.microsoft.com/office/powerpoint/2010/main" val="403896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sz="2800" dirty="0"/>
              <a:t>Características de um </a:t>
            </a:r>
            <a:r>
              <a:rPr lang="pt-BR" sz="2800" b="1" dirty="0"/>
              <a:t>Empreendedor?</a:t>
            </a:r>
          </a:p>
          <a:p>
            <a:pPr marL="57150" indent="0" algn="just">
              <a:buNone/>
            </a:pPr>
            <a:r>
              <a:rPr lang="pt-BR" sz="2400" b="1" dirty="0"/>
              <a:t>Eficiência e qualidade:</a:t>
            </a:r>
            <a:r>
              <a:rPr lang="pt-BR" sz="2400" dirty="0"/>
              <a:t> pequenas empresas tem rendimentos menores e em consequência, deve aproveita-los melhores;</a:t>
            </a:r>
          </a:p>
          <a:p>
            <a:pPr marL="57150" indent="0" algn="just">
              <a:buNone/>
            </a:pPr>
            <a:r>
              <a:rPr lang="pt-BR" sz="2400" b="1" dirty="0"/>
              <a:t>Rede de contatos:</a:t>
            </a:r>
            <a:r>
              <a:rPr lang="pt-BR" sz="2400" dirty="0"/>
              <a:t> é importante participar de eventos e feiras relacionados ao seu produto. </a:t>
            </a:r>
          </a:p>
          <a:p>
            <a:pPr marL="57150" indent="0" algn="just">
              <a:buNone/>
            </a:pPr>
            <a:r>
              <a:rPr lang="pt-BR" sz="2400" b="1" dirty="0"/>
              <a:t>Habilidade para trabalhar em equipe:</a:t>
            </a:r>
            <a:r>
              <a:rPr lang="pt-BR" sz="2400" dirty="0"/>
              <a:t> Deve ser o líder e não o chefe da empresa, deve ser um bom ouvinte e deve saber estimular a equipe a progredir, motivá-la e deixá-la comprometida e engajada com o crescimento e desenvolvimento da empresa, deve também ser um gestor de pessoas.</a:t>
            </a:r>
          </a:p>
          <a:p>
            <a:pPr marL="57150" indent="0" algn="just">
              <a:buNone/>
            </a:pPr>
            <a:r>
              <a:rPr lang="pt-BR" sz="2400" b="1" dirty="0"/>
              <a:t>Gosto pela área em que atua:</a:t>
            </a:r>
            <a:r>
              <a:rPr lang="pt-BR" sz="2400" dirty="0"/>
              <a:t> “Escolhe um trabalho de que gostes, e não terás que trabalhar nem um dia na tua vida.” Confúcio</a:t>
            </a:r>
            <a:endParaRPr lang="pt-BR" sz="3600"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5</a:t>
            </a:fld>
            <a:endParaRPr lang="pt-BR" dirty="0"/>
          </a:p>
        </p:txBody>
      </p:sp>
    </p:spTree>
    <p:extLst>
      <p:ext uri="{BB962C8B-B14F-4D97-AF65-F5344CB8AC3E}">
        <p14:creationId xmlns:p14="http://schemas.microsoft.com/office/powerpoint/2010/main" val="11575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dirty="0"/>
              <a:t>Shelley Prevost, cofundadora de uma incubadora nos Estados Unidos, listou, no site da Inc., seis maneiras de fazer uma </a:t>
            </a:r>
            <a:r>
              <a:rPr lang="pt-BR" b="1" dirty="0"/>
              <a:t>autopromoção</a:t>
            </a:r>
            <a:r>
              <a:rPr lang="pt-BR" dirty="0"/>
              <a:t>, mas sem exageros.</a:t>
            </a:r>
          </a:p>
          <a:p>
            <a:pPr marL="0" indent="0" algn="just">
              <a:buNone/>
            </a:pPr>
            <a:r>
              <a:rPr lang="pt-BR" b="1" dirty="0"/>
              <a:t>1. Deixe seus resultados falarem por você</a:t>
            </a:r>
          </a:p>
          <a:p>
            <a:pPr marL="0" indent="0" algn="just">
              <a:buNone/>
            </a:pPr>
            <a:r>
              <a:rPr lang="pt-BR" dirty="0"/>
              <a:t>As pessoas se importam mais com o que você já fez do que com o que você irá fazer. Não há nada como um currículo para chamar a atenção. Não precisa ser nada muito robusto e inatingível. Por exemplos, quais problemas você já resolveu na sua empresa? Quais foram as iniciativas que você tomou? Você foi capaz de ajudar alguém no seu trabalho? Ao conquistar coisas de valor, você tem a oportunidade de se promover.</a:t>
            </a:r>
          </a:p>
          <a:p>
            <a:pPr marL="0" indent="0" algn="just">
              <a:buNone/>
            </a:pPr>
            <a:r>
              <a:rPr lang="pt-BR" b="1" dirty="0"/>
              <a:t>2. Promova os outros</a:t>
            </a:r>
          </a:p>
          <a:p>
            <a:pPr marL="0" indent="0" algn="just">
              <a:buNone/>
            </a:pPr>
            <a:r>
              <a:rPr lang="pt-BR" dirty="0"/>
              <a:t>Alguém que sabe valorizar os colegas de trabalho raramente percebe o quão inspirador é para eles. Quanto mais você notar o sucesso em outras pessoas, mais confiança e aprovação você passará a elas. As pessoas podem esquecer o que você falou ou fez, mas dificilmente esquecerão como você as fez sentir. Se você as fizer sentir notadas, elas irão notá-lo.</a:t>
            </a:r>
          </a:p>
          <a:p>
            <a:pPr algn="just"/>
            <a:endParaRPr lang="pt-BR"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6</a:t>
            </a:fld>
            <a:endParaRPr lang="pt-BR" dirty="0"/>
          </a:p>
        </p:txBody>
      </p:sp>
    </p:spTree>
    <p:extLst>
      <p:ext uri="{BB962C8B-B14F-4D97-AF65-F5344CB8AC3E}">
        <p14:creationId xmlns:p14="http://schemas.microsoft.com/office/powerpoint/2010/main" val="168016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dirty="0"/>
              <a:t>Shelley Prevost, cofundadora de uma incubadora nos Estados Unidos, listou, no site da Inc., seis maneiras de fazer uma </a:t>
            </a:r>
            <a:r>
              <a:rPr lang="pt-BR" b="1" dirty="0"/>
              <a:t>autopromoção</a:t>
            </a:r>
            <a:r>
              <a:rPr lang="pt-BR" dirty="0"/>
              <a:t>, mas sem exageros.</a:t>
            </a:r>
          </a:p>
          <a:p>
            <a:pPr marL="0" indent="0" algn="just">
              <a:buNone/>
            </a:pPr>
            <a:r>
              <a:rPr lang="pt-BR" b="1" dirty="0"/>
              <a:t>3. Fale sobre aquilo em que você acredita</a:t>
            </a:r>
          </a:p>
          <a:p>
            <a:pPr marL="57150" indent="0" algn="just">
              <a:buNone/>
            </a:pPr>
            <a:r>
              <a:rPr lang="pt-BR" dirty="0"/>
              <a:t>“Eu acredito em criar empregos e fazer pessoas se sentirem importantes em seus cargos” é diferente de “Eu sou fundador de uma empresa de 200 funcionários”. A diferença é sutil, mas está lá. Apresentar aquilo em que você realmente crê é uma pista para os colegas terem uma noção de suas conquistas, sem que você precise ser explícito. Se estiverem de fato interessados em dados mais específicos, perguntarão.</a:t>
            </a:r>
          </a:p>
          <a:p>
            <a:pPr marL="0" indent="0" algn="just">
              <a:buNone/>
            </a:pPr>
            <a:r>
              <a:rPr lang="pt-BR" b="1" dirty="0"/>
              <a:t>4. Admita suas falhas</a:t>
            </a:r>
          </a:p>
          <a:p>
            <a:pPr marL="0" indent="0" algn="just">
              <a:buNone/>
            </a:pPr>
            <a:r>
              <a:rPr lang="pt-BR" dirty="0"/>
              <a:t>Assumir um erro é um sinal de vulnerabilidade, uma característica encontrada em líderes de negócios. As falhas humanizam o sucesso, assim como é importante que colegas de trabalho percebam o ser humano em você. Lógica e intelecto o conduzem até certo ponto. Autenticidade e humildade podem levá-lo além.</a:t>
            </a:r>
          </a:p>
          <a:p>
            <a:pPr algn="just"/>
            <a:endParaRPr lang="pt-BR"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7</a:t>
            </a:fld>
            <a:endParaRPr lang="pt-BR" dirty="0"/>
          </a:p>
        </p:txBody>
      </p:sp>
    </p:spTree>
    <p:extLst>
      <p:ext uri="{BB962C8B-B14F-4D97-AF65-F5344CB8AC3E}">
        <p14:creationId xmlns:p14="http://schemas.microsoft.com/office/powerpoint/2010/main" val="1490565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8640960" cy="4752528"/>
          </a:xfrm>
        </p:spPr>
        <p:txBody>
          <a:bodyPr/>
          <a:lstStyle/>
          <a:p>
            <a:pPr marL="0" indent="0" algn="just">
              <a:buNone/>
            </a:pPr>
            <a:r>
              <a:rPr lang="pt-BR" dirty="0"/>
              <a:t>Shelley Prevost, cofundadora de uma incubadora nos Estados Unidos, listou, no site da Inc., seis maneiras de fazer uma </a:t>
            </a:r>
            <a:r>
              <a:rPr lang="pt-BR" b="1" dirty="0"/>
              <a:t>autopromoção</a:t>
            </a:r>
            <a:r>
              <a:rPr lang="pt-BR" dirty="0"/>
              <a:t>, mas sem exageros.</a:t>
            </a:r>
          </a:p>
          <a:p>
            <a:pPr marL="0" indent="0" algn="just">
              <a:buNone/>
            </a:pPr>
            <a:r>
              <a:rPr lang="pt-BR" b="1" dirty="0"/>
              <a:t>5. Decida pelo que quer ser conhecido</a:t>
            </a:r>
          </a:p>
          <a:p>
            <a:pPr marL="0" indent="0" algn="just">
              <a:buNone/>
            </a:pPr>
            <a:r>
              <a:rPr lang="pt-BR" dirty="0"/>
              <a:t>Aprimore aquilo que lhe dê destaque, mas deixe para os outros a tarefa de falar sobre isso. Se você for muito superficial e amador, não entenderão seus atributos. Sua tarefa é descobrir seu superpoder, o que o diferencia, e fazer isso melhor do que todos. Se você for verdadeiramente muito bom em algo, receberá elogios.</a:t>
            </a:r>
          </a:p>
          <a:p>
            <a:pPr marL="0" indent="0" algn="just">
              <a:buNone/>
            </a:pPr>
            <a:r>
              <a:rPr lang="pt-BR" b="1" dirty="0"/>
              <a:t>6. Permita-se algumas exceções</a:t>
            </a:r>
          </a:p>
          <a:p>
            <a:pPr marL="0" indent="0" algn="just">
              <a:buNone/>
            </a:pPr>
            <a:r>
              <a:rPr lang="pt-BR" dirty="0"/>
              <a:t>Certas vezes é necessário falar um pouco sobre si mesmo. Se você realizou uma tarefa difícil, fale sobre ela. Tenha a garantia de que você está conversando com as pessoas certas e de que seu feito é diferenciado. Os colegas certos se empolgarão junto com você.</a:t>
            </a:r>
          </a:p>
          <a:p>
            <a:pPr algn="just"/>
            <a:endParaRPr lang="pt-BR"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8</a:t>
            </a:fld>
            <a:endParaRPr lang="pt-BR" dirty="0"/>
          </a:p>
        </p:txBody>
      </p:sp>
    </p:spTree>
    <p:extLst>
      <p:ext uri="{BB962C8B-B14F-4D97-AF65-F5344CB8AC3E}">
        <p14:creationId xmlns:p14="http://schemas.microsoft.com/office/powerpoint/2010/main" val="2308848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pt-BR" dirty="0"/>
              <a:t>UNIDADE V - Empreendedorismo </a:t>
            </a:r>
            <a:br>
              <a:rPr lang="pt-BR" dirty="0"/>
            </a:br>
            <a:r>
              <a:rPr lang="pt-BR" dirty="0"/>
              <a:t>2. Perfil do empreendedor.</a:t>
            </a:r>
          </a:p>
        </p:txBody>
      </p:sp>
      <p:sp>
        <p:nvSpPr>
          <p:cNvPr id="3" name="Espaço Reservado para Conteúdo 2"/>
          <p:cNvSpPr>
            <a:spLocks noGrp="1"/>
          </p:cNvSpPr>
          <p:nvPr>
            <p:ph idx="1"/>
          </p:nvPr>
        </p:nvSpPr>
        <p:spPr>
          <a:xfrm>
            <a:off x="251520" y="1556792"/>
            <a:ext cx="3888432" cy="4752528"/>
          </a:xfrm>
        </p:spPr>
        <p:txBody>
          <a:bodyPr/>
          <a:lstStyle/>
          <a:p>
            <a:pPr marL="0" indent="0" algn="just">
              <a:buNone/>
            </a:pPr>
            <a:r>
              <a:rPr lang="pt-BR" sz="2400" dirty="0"/>
              <a:t>QUEIXAS</a:t>
            </a:r>
          </a:p>
          <a:p>
            <a:pPr algn="just"/>
            <a:r>
              <a:rPr lang="pt-BR" sz="2400" dirty="0"/>
              <a:t>Segundo o site da revista Exame, as maiores reclamações dos empreendedores são os itens apresentados ao lado.</a:t>
            </a:r>
          </a:p>
          <a:p>
            <a:pPr algn="just"/>
            <a:endParaRPr lang="pt-BR" sz="2400" dirty="0"/>
          </a:p>
          <a:p>
            <a:pPr marL="0" indent="0" algn="just">
              <a:buNone/>
            </a:pPr>
            <a:r>
              <a:rPr lang="pt-BR" sz="1600" dirty="0">
                <a:hlinkClick r:id="rId2"/>
              </a:rPr>
              <a:t>http://exame.abril.com.br/revista-exame-pme/edicoes/0063/noticias/as-queixas-dos-empreendedores</a:t>
            </a:r>
            <a:endParaRPr lang="pt-BR" sz="1600" dirty="0"/>
          </a:p>
          <a:p>
            <a:pPr algn="just"/>
            <a:endParaRPr lang="pt-BR" sz="2400" dirty="0"/>
          </a:p>
        </p:txBody>
      </p:sp>
      <p:sp>
        <p:nvSpPr>
          <p:cNvPr id="4" name="Espaço Reservado para Data 3"/>
          <p:cNvSpPr>
            <a:spLocks noGrp="1"/>
          </p:cNvSpPr>
          <p:nvPr>
            <p:ph type="dt" sz="half" idx="10"/>
          </p:nvPr>
        </p:nvSpPr>
        <p:spPr/>
        <p:txBody>
          <a:bodyPr/>
          <a:lstStyle/>
          <a:p>
            <a:pPr>
              <a:defRPr/>
            </a:pPr>
            <a:fld id="{B71B656A-38FE-4C2B-B86D-E8A0E4DDCA15}" type="datetime1">
              <a:rPr lang="pt-BR" smtClean="0"/>
              <a:pPr>
                <a:defRPr/>
              </a:pPr>
              <a:t>03/04/2024</a:t>
            </a:fld>
            <a:endParaRPr lang="pt-BR" dirty="0"/>
          </a:p>
        </p:txBody>
      </p:sp>
      <p:sp>
        <p:nvSpPr>
          <p:cNvPr id="5" name="Espaço Reservado para Rodapé 4"/>
          <p:cNvSpPr>
            <a:spLocks noGrp="1"/>
          </p:cNvSpPr>
          <p:nvPr>
            <p:ph type="ftr" sz="quarter" idx="11"/>
          </p:nvPr>
        </p:nvSpPr>
        <p:spPr/>
        <p:txBody>
          <a:bodyPr/>
          <a:lstStyle/>
          <a:p>
            <a:pPr>
              <a:defRPr/>
            </a:pPr>
            <a:r>
              <a:rPr lang="pt-BR" dirty="0"/>
              <a:t>IFSul – Passo Fundo</a:t>
            </a:r>
          </a:p>
        </p:txBody>
      </p:sp>
      <p:sp>
        <p:nvSpPr>
          <p:cNvPr id="6" name="Espaço Reservado para Número de Slide 5"/>
          <p:cNvSpPr>
            <a:spLocks noGrp="1"/>
          </p:cNvSpPr>
          <p:nvPr>
            <p:ph type="sldNum" sz="quarter" idx="12"/>
          </p:nvPr>
        </p:nvSpPr>
        <p:spPr/>
        <p:txBody>
          <a:bodyPr/>
          <a:lstStyle/>
          <a:p>
            <a:pPr>
              <a:defRPr/>
            </a:pPr>
            <a:fld id="{19B00C26-CB89-487E-A9C7-BEC7B0DCB4B9}" type="slidenum">
              <a:rPr lang="pt-BR" smtClean="0"/>
              <a:pPr>
                <a:defRPr/>
              </a:pPr>
              <a:t>9</a:t>
            </a:fld>
            <a:endParaRPr lang="pt-BR" dirty="0"/>
          </a:p>
        </p:txBody>
      </p:sp>
      <p:graphicFrame>
        <p:nvGraphicFramePr>
          <p:cNvPr id="7" name="Tabela 6"/>
          <p:cNvGraphicFramePr>
            <a:graphicFrameLocks noGrp="1"/>
          </p:cNvGraphicFramePr>
          <p:nvPr>
            <p:extLst>
              <p:ext uri="{D42A27DB-BD31-4B8C-83A1-F6EECF244321}">
                <p14:modId xmlns:p14="http://schemas.microsoft.com/office/powerpoint/2010/main" val="3967044309"/>
              </p:ext>
            </p:extLst>
          </p:nvPr>
        </p:nvGraphicFramePr>
        <p:xfrm>
          <a:off x="4139952" y="1484787"/>
          <a:ext cx="4998003" cy="5256581"/>
        </p:xfrm>
        <a:graphic>
          <a:graphicData uri="http://schemas.openxmlformats.org/drawingml/2006/table">
            <a:tbl>
              <a:tblPr/>
              <a:tblGrid>
                <a:gridCol w="1666001">
                  <a:extLst>
                    <a:ext uri="{9D8B030D-6E8A-4147-A177-3AD203B41FA5}">
                      <a16:colId xmlns:a16="http://schemas.microsoft.com/office/drawing/2014/main" val="20000"/>
                    </a:ext>
                  </a:extLst>
                </a:gridCol>
                <a:gridCol w="1666001">
                  <a:extLst>
                    <a:ext uri="{9D8B030D-6E8A-4147-A177-3AD203B41FA5}">
                      <a16:colId xmlns:a16="http://schemas.microsoft.com/office/drawing/2014/main" val="20001"/>
                    </a:ext>
                  </a:extLst>
                </a:gridCol>
                <a:gridCol w="1666001">
                  <a:extLst>
                    <a:ext uri="{9D8B030D-6E8A-4147-A177-3AD203B41FA5}">
                      <a16:colId xmlns:a16="http://schemas.microsoft.com/office/drawing/2014/main" val="20002"/>
                    </a:ext>
                  </a:extLst>
                </a:gridCol>
              </a:tblGrid>
              <a:tr h="353387">
                <a:tc>
                  <a:txBody>
                    <a:bodyPr/>
                    <a:lstStyle/>
                    <a:p>
                      <a:pPr algn="ctr"/>
                      <a:r>
                        <a:rPr lang="pt-BR" sz="1400" b="1" dirty="0">
                          <a:solidFill>
                            <a:srgbClr val="FFFFFF"/>
                          </a:solidFill>
                          <a:effectLst/>
                        </a:rPr>
                        <a:t>Problema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5993A8"/>
                    </a:solidFill>
                  </a:tcPr>
                </a:tc>
                <a:tc>
                  <a:txBody>
                    <a:bodyPr/>
                    <a:lstStyle/>
                    <a:p>
                      <a:pPr algn="ctr"/>
                      <a:r>
                        <a:rPr lang="pt-BR" sz="1400" b="1" dirty="0">
                          <a:solidFill>
                            <a:srgbClr val="FFFFFF"/>
                          </a:solidFill>
                          <a:effectLst/>
                        </a:rPr>
                        <a:t>Pequenas</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5993A8"/>
                    </a:solidFill>
                  </a:tcPr>
                </a:tc>
                <a:tc>
                  <a:txBody>
                    <a:bodyPr/>
                    <a:lstStyle/>
                    <a:p>
                      <a:pPr algn="ctr"/>
                      <a:r>
                        <a:rPr lang="pt-BR" sz="1400" b="1" dirty="0">
                          <a:solidFill>
                            <a:srgbClr val="FFFFFF"/>
                          </a:solidFill>
                          <a:effectLst/>
                        </a:rPr>
                        <a:t>Grandes</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5993A8"/>
                    </a:solidFill>
                  </a:tcPr>
                </a:tc>
                <a:extLst>
                  <a:ext uri="{0D108BD9-81ED-4DB2-BD59-A6C34878D82A}">
                    <a16:rowId xmlns:a16="http://schemas.microsoft.com/office/drawing/2014/main" val="10000"/>
                  </a:ext>
                </a:extLst>
              </a:tr>
              <a:tr h="353387">
                <a:tc>
                  <a:txBody>
                    <a:bodyPr/>
                    <a:lstStyle/>
                    <a:p>
                      <a:pPr fontAlgn="t"/>
                      <a:r>
                        <a:rPr lang="pt-BR" sz="1400" dirty="0">
                          <a:effectLst/>
                        </a:rPr>
                        <a:t>Carga tributária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64%</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57%</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42239">
                <a:tc>
                  <a:txBody>
                    <a:bodyPr/>
                    <a:lstStyle/>
                    <a:p>
                      <a:pPr fontAlgn="t"/>
                      <a:r>
                        <a:rPr lang="pt-BR" sz="1400" dirty="0">
                          <a:effectLst/>
                        </a:rPr>
                        <a:t>Competição acirrada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43%</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46%</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53387">
                <a:tc>
                  <a:txBody>
                    <a:bodyPr/>
                    <a:lstStyle/>
                    <a:p>
                      <a:pPr fontAlgn="t"/>
                      <a:r>
                        <a:rPr lang="pt-BR" sz="1400" dirty="0">
                          <a:effectLst/>
                        </a:rPr>
                        <a:t>Falta de demanda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37%</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33%</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53387">
                <a:tc>
                  <a:txBody>
                    <a:bodyPr/>
                    <a:lstStyle/>
                    <a:p>
                      <a:pPr fontAlgn="t"/>
                      <a:r>
                        <a:rPr lang="pt-BR" sz="1400" dirty="0">
                          <a:effectLst/>
                        </a:rPr>
                        <a:t>Custo dos insumos</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28%</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27%</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29660">
                <a:tc>
                  <a:txBody>
                    <a:bodyPr/>
                    <a:lstStyle/>
                    <a:p>
                      <a:pPr fontAlgn="t"/>
                      <a:r>
                        <a:rPr lang="pt-BR" sz="1400" dirty="0">
                          <a:effectLst/>
                        </a:rPr>
                        <a:t>Pouco capital de giro</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25%</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23%</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53387">
                <a:tc>
                  <a:txBody>
                    <a:bodyPr/>
                    <a:lstStyle/>
                    <a:p>
                      <a:pPr fontAlgn="t"/>
                      <a:r>
                        <a:rPr lang="pt-BR" sz="1400" dirty="0">
                          <a:effectLst/>
                        </a:rPr>
                        <a:t>Inadimplência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23%</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13%</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45957">
                <a:tc>
                  <a:txBody>
                    <a:bodyPr/>
                    <a:lstStyle/>
                    <a:p>
                      <a:pPr fontAlgn="t"/>
                      <a:r>
                        <a:rPr lang="pt-BR" sz="1400" dirty="0">
                          <a:effectLst/>
                        </a:rPr>
                        <a:t>Falta de mão de obra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22%</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22%</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53387">
                <a:tc>
                  <a:txBody>
                    <a:bodyPr/>
                    <a:lstStyle/>
                    <a:p>
                      <a:pPr fontAlgn="t"/>
                      <a:r>
                        <a:rPr lang="pt-BR" sz="1400" dirty="0">
                          <a:effectLst/>
                        </a:rPr>
                        <a:t>Taxa de juro</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14%</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16%</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45957">
                <a:tc>
                  <a:txBody>
                    <a:bodyPr/>
                    <a:lstStyle/>
                    <a:p>
                      <a:pPr fontAlgn="t"/>
                      <a:r>
                        <a:rPr lang="pt-BR" sz="1400" dirty="0">
                          <a:effectLst/>
                        </a:rPr>
                        <a:t>Capacidade produtiva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8%</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14%</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49671">
                <a:tc>
                  <a:txBody>
                    <a:bodyPr/>
                    <a:lstStyle/>
                    <a:p>
                      <a:pPr fontAlgn="t"/>
                      <a:r>
                        <a:rPr lang="pt-BR" sz="1400" dirty="0">
                          <a:effectLst/>
                        </a:rPr>
                        <a:t>Crédito para expansão</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7%</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16%</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616001">
                <a:tc>
                  <a:txBody>
                    <a:bodyPr/>
                    <a:lstStyle/>
                    <a:p>
                      <a:pPr fontAlgn="t"/>
                      <a:r>
                        <a:rPr lang="pt-BR" sz="1400" dirty="0">
                          <a:effectLst/>
                        </a:rPr>
                        <a:t>Falta de matéria-prima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6%</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4%</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53387">
                <a:tc>
                  <a:txBody>
                    <a:bodyPr/>
                    <a:lstStyle/>
                    <a:p>
                      <a:pPr fontAlgn="t"/>
                      <a:r>
                        <a:rPr lang="pt-BR" sz="1400" dirty="0">
                          <a:effectLst/>
                        </a:rPr>
                        <a:t>Taxa de câmbio</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6%</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7%</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353387">
                <a:tc>
                  <a:txBody>
                    <a:bodyPr/>
                    <a:lstStyle/>
                    <a:p>
                      <a:pPr fontAlgn="t"/>
                      <a:r>
                        <a:rPr lang="pt-BR" sz="1400" dirty="0">
                          <a:effectLst/>
                        </a:rPr>
                        <a:t>Logística</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4%</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r>
                        <a:rPr lang="pt-BR" sz="1400" dirty="0">
                          <a:effectLst/>
                        </a:rPr>
                        <a:t>5%</a:t>
                      </a:r>
                    </a:p>
                  </a:txBody>
                  <a:tcPr marL="31606" marR="31606" marT="31606" marB="31606"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211330533"/>
      </p:ext>
    </p:extLst>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2068</TotalTime>
  <Words>1145</Words>
  <Application>Microsoft Office PowerPoint</Application>
  <PresentationFormat>Apresentação na tela (4:3)</PresentationFormat>
  <Paragraphs>128</Paragraphs>
  <Slides>10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Times New Roman</vt:lpstr>
      <vt:lpstr>Design padrão</vt:lpstr>
      <vt:lpstr>Curso Técnico em Edificações  GESTÃO E EMPREENDEDORISMO   Empreendedorismo </vt:lpstr>
      <vt:lpstr>UNIDADE V - Empreendedorismo  1. Conceitos, importâncias e finalidades.</vt:lpstr>
      <vt:lpstr>UNIDADE V - Empreendedorismo  1. Conceitos, importâncias e finalidades.</vt:lpstr>
      <vt:lpstr>UNIDADE V - Empreendedorismo  2. Perfil do empreendedor.</vt:lpstr>
      <vt:lpstr>UNIDADE V - Empreendedorismo  2. Perfil do empreendedor.</vt:lpstr>
      <vt:lpstr>UNIDADE V - Empreendedorismo  2. Perfil do empreendedor.</vt:lpstr>
      <vt:lpstr>UNIDADE V - Empreendedorismo  2. Perfil do empreendedor.</vt:lpstr>
      <vt:lpstr>UNIDADE V - Empreendedorismo  2. Perfil do empreendedor.</vt:lpstr>
      <vt:lpstr>UNIDADE V - Empreendedorismo  2. Perfil do empreendedor.</vt:lpstr>
      <vt:lpstr>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Ricardo L Deboni</dc:creator>
  <cp:lastModifiedBy>marcia.beck@ifpr.edu.br</cp:lastModifiedBy>
  <cp:revision>203</cp:revision>
  <dcterms:created xsi:type="dcterms:W3CDTF">2009-08-05T14:26:45Z</dcterms:created>
  <dcterms:modified xsi:type="dcterms:W3CDTF">2024-04-03T18:50:27Z</dcterms:modified>
</cp:coreProperties>
</file>