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62" r:id="rId4"/>
    <p:sldId id="264" r:id="rId5"/>
    <p:sldId id="259" r:id="rId6"/>
    <p:sldId id="266" r:id="rId7"/>
    <p:sldId id="267" r:id="rId8"/>
    <p:sldId id="273" r:id="rId9"/>
    <p:sldId id="274" r:id="rId10"/>
    <p:sldId id="275" r:id="rId11"/>
    <p:sldId id="272" r:id="rId12"/>
    <p:sldId id="280" r:id="rId13"/>
    <p:sldId id="281" r:id="rId14"/>
    <p:sldId id="268" r:id="rId15"/>
    <p:sldId id="271" r:id="rId16"/>
    <p:sldId id="276" r:id="rId17"/>
    <p:sldId id="277" r:id="rId18"/>
    <p:sldId id="279" r:id="rId19"/>
    <p:sldId id="28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841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012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59433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357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395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9922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3045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312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857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944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856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657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94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301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938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31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770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carolbf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680436" y="1841679"/>
            <a:ext cx="8001002" cy="921841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pt-BR" b="1" dirty="0"/>
              <a:t>Gestão de Pessoas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80436" y="4286463"/>
            <a:ext cx="8124937" cy="1098337"/>
          </a:xfr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Profª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 Dra. Maria Carolina Fortes</a:t>
            </a:r>
          </a:p>
          <a:p>
            <a:pPr algn="ctr"/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mcarolbf@gmail.com</a:t>
            </a: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8337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1612900" y="261220"/>
            <a:ext cx="10335260" cy="618630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pt-BR" sz="4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7200" algn="just"/>
            <a:r>
              <a:rPr lang="pt-BR" sz="4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 várias definições de cultura escolar estão devidamente documentadas, fora da Pedagogia, por três ciências tradicionais - Gestão, Antropologia e Sociologia - e o potencial de “aproximação integrativa“ está centrado no sujeito. </a:t>
            </a:r>
          </a:p>
          <a:p>
            <a:pPr marR="7200" algn="just"/>
            <a:endParaRPr 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669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0241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pt-BR" b="1" dirty="0"/>
              <a:t>A escola e sua cultura organizacional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493520" y="1326524"/>
            <a:ext cx="10495280" cy="536637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Uma organização social, tal como a escola, é constituída por uma variedade de forças que se influenciam reciprocamente, segundo as tendências assumidas – uma personalidade.</a:t>
            </a:r>
          </a:p>
          <a:p>
            <a:pPr algn="just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Os conceitos de clima e cultura organizacional oferece um referencial para compreender de forma articulada os movimentos e a dinâmica que ocorre no interior da escola.  </a:t>
            </a:r>
          </a:p>
        </p:txBody>
      </p:sp>
      <p:sp>
        <p:nvSpPr>
          <p:cNvPr id="5" name="Elipse 4"/>
          <p:cNvSpPr/>
          <p:nvPr/>
        </p:nvSpPr>
        <p:spPr>
          <a:xfrm>
            <a:off x="4899660" y="4965700"/>
            <a:ext cx="3009900" cy="9017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/>
              <a:t>Identidade</a:t>
            </a:r>
          </a:p>
        </p:txBody>
      </p:sp>
      <p:sp>
        <p:nvSpPr>
          <p:cNvPr id="6" name="Elipse 5"/>
          <p:cNvSpPr/>
          <p:nvPr/>
        </p:nvSpPr>
        <p:spPr>
          <a:xfrm>
            <a:off x="1575752" y="4673600"/>
            <a:ext cx="3417888" cy="15113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Clima Institucional</a:t>
            </a:r>
          </a:p>
        </p:txBody>
      </p:sp>
      <p:sp>
        <p:nvSpPr>
          <p:cNvPr id="7" name="Elipse 6"/>
          <p:cNvSpPr/>
          <p:nvPr/>
        </p:nvSpPr>
        <p:spPr>
          <a:xfrm>
            <a:off x="7741920" y="4673600"/>
            <a:ext cx="3617912" cy="14859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Cultura Organizacional</a:t>
            </a:r>
          </a:p>
        </p:txBody>
      </p:sp>
    </p:spTree>
    <p:extLst>
      <p:ext uri="{BB962C8B-B14F-4D97-AF65-F5344CB8AC3E}">
        <p14:creationId xmlns:p14="http://schemas.microsoft.com/office/powerpoint/2010/main" val="3985870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237738"/>
            <a:ext cx="8911687" cy="1011507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>
              <a:spcBef>
                <a:spcPct val="50000"/>
              </a:spcBef>
            </a:pPr>
            <a:r>
              <a:rPr kumimoji="1" lang="pt-BR" b="1" i="1" dirty="0">
                <a:latin typeface="Verdana" panose="020B0604030504040204" pitchFamily="34" charset="0"/>
                <a:cs typeface="Times New Roman" panose="02020603050405020304" pitchFamily="18" charset="0"/>
              </a:rPr>
              <a:t>Características organizacionais e </a:t>
            </a:r>
            <a:br>
              <a:rPr kumimoji="1" lang="pt-BR" b="1" i="1" dirty="0">
                <a:latin typeface="Verdana" panose="020B0604030504040204" pitchFamily="34" charset="0"/>
                <a:cs typeface="Times New Roman" panose="02020603050405020304" pitchFamily="18" charset="0"/>
              </a:rPr>
            </a:br>
            <a:r>
              <a:rPr kumimoji="1" lang="pt-BR" b="1" i="1" dirty="0">
                <a:latin typeface="Verdana" panose="020B0604030504040204" pitchFamily="34" charset="0"/>
                <a:cs typeface="Times New Roman" panose="02020603050405020304" pitchFamily="18" charset="0"/>
              </a:rPr>
              <a:t>cultura de escola</a:t>
            </a:r>
            <a:br>
              <a:rPr kumimoji="1" lang="pt-BR" b="1" i="1" dirty="0">
                <a:latin typeface="Verdana" panose="020B0604030504040204" pitchFamily="34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87132" y="1378040"/>
            <a:ext cx="10174310" cy="51129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spcBef>
                <a:spcPct val="50000"/>
              </a:spcBef>
            </a:pPr>
            <a:r>
              <a:rPr kumimoji="1"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O funcionamento de uma organização escolar é fruto de um compromisso entre a estrutura formal e as interações entre grupos com interesses distintos. Abrange três grandes áreas:</a:t>
            </a:r>
          </a:p>
          <a:p>
            <a:pPr marL="0" indent="0" algn="just">
              <a:spcBef>
                <a:spcPct val="50000"/>
              </a:spcBef>
              <a:buNone/>
            </a:pPr>
            <a:endParaRPr kumimoji="1" lang="pt-B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kumimoji="1"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kumimoji="1" lang="pt-BR" sz="2800" i="1" dirty="0">
                <a:latin typeface="Arial" panose="020B0604020202020204" pitchFamily="34" charset="0"/>
                <a:cs typeface="Arial" panose="020B0604020202020204" pitchFamily="34" charset="0"/>
              </a:rPr>
              <a:t>a estrutura física da escola</a:t>
            </a:r>
          </a:p>
          <a:p>
            <a:pPr algn="just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kumimoji="1" lang="pt-BR" sz="2800" i="1" dirty="0">
                <a:latin typeface="Arial" panose="020B0604020202020204" pitchFamily="34" charset="0"/>
                <a:cs typeface="Arial" panose="020B0604020202020204" pitchFamily="34" charset="0"/>
              </a:rPr>
              <a:t> a estrutura administrativa da escola</a:t>
            </a:r>
          </a:p>
          <a:p>
            <a:pPr algn="just">
              <a:spcBef>
                <a:spcPct val="50000"/>
              </a:spcBef>
              <a:buFont typeface="Wingdings" panose="05000000000000000000" pitchFamily="2" charset="2"/>
              <a:buChar char="q"/>
            </a:pPr>
            <a:r>
              <a:rPr kumimoji="1" lang="pt-BR" sz="2800" i="1" dirty="0">
                <a:latin typeface="Arial" panose="020B0604020202020204" pitchFamily="34" charset="0"/>
                <a:cs typeface="Arial" panose="020B0604020202020204" pitchFamily="34" charset="0"/>
              </a:rPr>
              <a:t> a estrutura social da escola</a:t>
            </a:r>
          </a:p>
          <a:p>
            <a:pPr marL="0" indent="0">
              <a:buNone/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892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4710" y="289259"/>
            <a:ext cx="9556189" cy="111453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kumimoji="1" lang="pt-BR" b="1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As </a:t>
            </a:r>
            <a:r>
              <a:rPr kumimoji="1" lang="pt-BR" b="1" i="1" dirty="0" err="1">
                <a:latin typeface="Bookman Old Style" panose="02050604050505020204" pitchFamily="18" charset="0"/>
                <a:cs typeface="Times New Roman" panose="02020603050405020304" pitchFamily="18" charset="0"/>
              </a:rPr>
              <a:t>interrelações</a:t>
            </a:r>
            <a:r>
              <a:rPr kumimoji="1" lang="pt-BR" b="1" i="1" dirty="0">
                <a:latin typeface="Bookman Old Style" panose="02050604050505020204" pitchFamily="18" charset="0"/>
                <a:cs typeface="Times New Roman" panose="02020603050405020304" pitchFamily="18" charset="0"/>
              </a:rPr>
              <a:t> entre essas áreas repercutem:</a:t>
            </a:r>
            <a:br>
              <a:rPr kumimoji="1" lang="pt-BR" b="1" i="1" dirty="0">
                <a:latin typeface="Bookman Old Style" panose="02050604050505020204" pitchFamily="18" charset="0"/>
                <a:cs typeface="Times New Roman" panose="02020603050405020304" pitchFamily="18" charset="0"/>
              </a:rPr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65161" y="1571223"/>
            <a:ext cx="10139451" cy="494548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ct val="50000"/>
              </a:spcBef>
            </a:pPr>
            <a:r>
              <a:rPr kumimoji="1"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na autonomia da escola</a:t>
            </a:r>
          </a:p>
          <a:p>
            <a:pPr>
              <a:spcBef>
                <a:spcPct val="50000"/>
              </a:spcBef>
            </a:pPr>
            <a:r>
              <a:rPr kumimoji="1"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na liderança organizacional</a:t>
            </a:r>
          </a:p>
          <a:p>
            <a:pPr>
              <a:spcBef>
                <a:spcPct val="50000"/>
              </a:spcBef>
            </a:pPr>
            <a:r>
              <a:rPr kumimoji="1"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articulação curricular</a:t>
            </a:r>
          </a:p>
          <a:p>
            <a:pPr>
              <a:spcBef>
                <a:spcPct val="50000"/>
              </a:spcBef>
            </a:pPr>
            <a:r>
              <a:rPr kumimoji="1"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otimização do tempo</a:t>
            </a:r>
          </a:p>
          <a:p>
            <a:pPr>
              <a:spcBef>
                <a:spcPct val="50000"/>
              </a:spcBef>
            </a:pPr>
            <a:r>
              <a:rPr kumimoji="1"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estabilidade profissional</a:t>
            </a:r>
          </a:p>
          <a:p>
            <a:pPr>
              <a:spcBef>
                <a:spcPct val="50000"/>
              </a:spcBef>
            </a:pPr>
            <a:r>
              <a:rPr kumimoji="1"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formação do pessoal</a:t>
            </a:r>
          </a:p>
          <a:p>
            <a:pPr>
              <a:spcBef>
                <a:spcPct val="50000"/>
              </a:spcBef>
            </a:pPr>
            <a:r>
              <a:rPr kumimoji="1"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participação dos pais</a:t>
            </a:r>
          </a:p>
          <a:p>
            <a:pPr>
              <a:spcBef>
                <a:spcPct val="50000"/>
              </a:spcBef>
            </a:pPr>
            <a:r>
              <a:rPr kumimoji="1"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reconhecimento público</a:t>
            </a:r>
          </a:p>
          <a:p>
            <a:pPr>
              <a:spcBef>
                <a:spcPct val="50000"/>
              </a:spcBef>
            </a:pPr>
            <a:r>
              <a:rPr kumimoji="1" lang="pt-BR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apoio das autoridades</a:t>
            </a: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631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27760" y="101600"/>
            <a:ext cx="10993120" cy="662432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A importância desse conceito é evidenciado pelo fato de que a natureza do processo educacional  e a vida da escola são definidas pelo modo como as pessoas coletivamente organizam o trabalho em seu interior, distribuem e assumem responsabilidades, tomam decisões, implementam-nas, percebem seu trabalho e constroem significados a partir da experiência interativa em muitos elementos pessoais, sociais, contextuais e funcionais entram em jogo.</a:t>
            </a:r>
          </a:p>
        </p:txBody>
      </p:sp>
    </p:spTree>
    <p:extLst>
      <p:ext uri="{BB962C8B-B14F-4D97-AF65-F5344CB8AC3E}">
        <p14:creationId xmlns:p14="http://schemas.microsoft.com/office/powerpoint/2010/main" val="22092339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17040" y="375920"/>
            <a:ext cx="10251440" cy="617728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Cada escola tem uma personalidade própria, construída coletiva e historicamente por seus atores, no enfrentamento dos desafios;</a:t>
            </a:r>
          </a:p>
          <a:p>
            <a:pPr marL="0" indent="0" algn="just">
              <a:buNone/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Conhecer essas personalidades e alinhá-las a objetivos educacionais de elevado valor social é condição para sua atuação mais efetiva.</a:t>
            </a:r>
          </a:p>
        </p:txBody>
      </p:sp>
    </p:spTree>
    <p:extLst>
      <p:ext uri="{BB962C8B-B14F-4D97-AF65-F5344CB8AC3E}">
        <p14:creationId xmlns:p14="http://schemas.microsoft.com/office/powerpoint/2010/main" val="1416879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203200"/>
            <a:ext cx="8911687" cy="12319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sz="3200" b="1" dirty="0"/>
              <a:t>O contexto dos estudos de clima e da cultura organizacional da escola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89212" y="1587500"/>
            <a:ext cx="8915400" cy="50927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Está associado a sociologia da escola – caracterizado pelos rituais próprios;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 aprofundamento do estudo da sociologia da escola permitiu observar e compreender, de maneira sistemática e consistente, variações, nuances e peculiaridades existentes em cada escola individualmente;</a:t>
            </a:r>
          </a:p>
          <a:p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Os estudos sociológicos da escola aliam-se a diferentes área: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Interacionismo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simbólico;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Etnografia educacional;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Representações sociais.</a:t>
            </a:r>
          </a:p>
          <a:p>
            <a:pPr>
              <a:buFont typeface="Wingdings" panose="05000000000000000000" pitchFamily="2" charset="2"/>
              <a:buChar char="v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8997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209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/>
              <a:t>A qualidade do ensino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58240" y="1498600"/>
            <a:ext cx="10346372" cy="4953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Para se ter um ensino de qualidade, efetivamente realizador dos objetivos sociais propostos pelos fundamentos da educação, o clima e a cultura organizacional da escola precisam ser conhecidos, compreendidos e organizados de maneira que compreenda à expressão de cidadania proposta, e que de sua observação analise e promova melhoria do processo, como também a correspondente aprendizagem e formação.</a:t>
            </a:r>
          </a:p>
        </p:txBody>
      </p:sp>
    </p:spTree>
    <p:extLst>
      <p:ext uri="{BB962C8B-B14F-4D97-AF65-F5344CB8AC3E}">
        <p14:creationId xmlns:p14="http://schemas.microsoft.com/office/powerpoint/2010/main" val="29352366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686560" y="760021"/>
            <a:ext cx="9770550" cy="527501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A compreensão da escola como espaço cultural implica, de um lado, sua contextualização externa social e política e, de outro, suas práticas internas, cotidianas, seus mecanismos de tomada de decisões e suas relações de poder que expressam dimensões pessoais, simbólicas e políticas da vida escolar (Paro, 2018, p. 56). </a:t>
            </a:r>
          </a:p>
        </p:txBody>
      </p:sp>
    </p:spTree>
    <p:extLst>
      <p:ext uri="{BB962C8B-B14F-4D97-AF65-F5344CB8AC3E}">
        <p14:creationId xmlns:p14="http://schemas.microsoft.com/office/powerpoint/2010/main" val="3442511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9CBD27-8687-6838-E870-AB1E54592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3121" y="624110"/>
            <a:ext cx="9401492" cy="1280890"/>
          </a:xfrm>
        </p:spPr>
        <p:txBody>
          <a:bodyPr/>
          <a:lstStyle/>
          <a:p>
            <a:r>
              <a:rPr lang="pt-BR" b="1" dirty="0"/>
              <a:t>Referências Bibliográficas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2C4620-4E1A-7B27-C49C-65F7925829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259840"/>
            <a:ext cx="10742612" cy="5384800"/>
          </a:xfrm>
        </p:spPr>
        <p:txBody>
          <a:bodyPr>
            <a:noAutofit/>
          </a:bodyPr>
          <a:lstStyle/>
          <a:p>
            <a:pPr algn="just">
              <a:spcAft>
                <a:spcPts val="800"/>
              </a:spcAft>
            </a:pPr>
            <a:r>
              <a:rPr lang="pt-B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LÜCK, Heloísa. </a:t>
            </a:r>
            <a:r>
              <a:rPr lang="pt-BR" sz="2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Gestão educacional</a:t>
            </a:r>
            <a:r>
              <a:rPr lang="pt-B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uma questão paradigmática. Petrópolis, RJ: Vozes, 2014.</a:t>
            </a:r>
            <a:endParaRPr lang="pt-BR" sz="24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pt-B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PARO, Vitor Henrique. </a:t>
            </a:r>
            <a:r>
              <a:rPr lang="pt-BR" sz="2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Administração escolar:</a:t>
            </a:r>
            <a:r>
              <a:rPr lang="pt-BR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introdução crítica. 17. ed. São Paulo: Cortez Editora, 2018.</a:t>
            </a:r>
          </a:p>
          <a:p>
            <a:pPr algn="just">
              <a:spcAft>
                <a:spcPts val="800"/>
              </a:spcAft>
            </a:pP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SANTIAGO, Anna Rosa; VEIGA, Ilma Passos Alencastro (Coord.). Projeto político-pedagógico da escola: uma construção possível.29ª ed. Campinas: Papirus, 2013.</a:t>
            </a:r>
          </a:p>
          <a:p>
            <a:pPr algn="just">
              <a:spcAft>
                <a:spcPts val="800"/>
              </a:spcAft>
            </a:pPr>
            <a:r>
              <a:rPr lang="pt-BR" sz="2400" dirty="0" err="1">
                <a:solidFill>
                  <a:schemeClr val="tx1"/>
                </a:solidFill>
              </a:rPr>
              <a:t>POl</a:t>
            </a:r>
            <a:r>
              <a:rPr lang="pt-BR" sz="2400" dirty="0">
                <a:solidFill>
                  <a:schemeClr val="tx1"/>
                </a:solidFill>
              </a:rPr>
              <a:t>, Milan; HLOUSKOVÁ, Lenka; NOVOTNÝ, Petr; ZOUNEK, </a:t>
            </a:r>
            <a:r>
              <a:rPr lang="pt-BR" sz="2400" dirty="0" err="1">
                <a:solidFill>
                  <a:schemeClr val="tx1"/>
                </a:solidFill>
              </a:rPr>
              <a:t>Jirí</a:t>
            </a:r>
            <a:r>
              <a:rPr lang="pt-BR" sz="2400" dirty="0">
                <a:solidFill>
                  <a:schemeClr val="tx1"/>
                </a:solidFill>
              </a:rPr>
              <a:t>. </a:t>
            </a:r>
            <a:r>
              <a:rPr lang="pt-BR" sz="2400" b="1" dirty="0">
                <a:solidFill>
                  <a:schemeClr val="tx1"/>
                </a:solidFill>
              </a:rPr>
              <a:t>Em busca do conceito de cultura escolar: Uma contribuição para as discussões </a:t>
            </a:r>
            <a:r>
              <a:rPr lang="pt-BR" sz="2400" b="1" dirty="0" err="1">
                <a:solidFill>
                  <a:schemeClr val="tx1"/>
                </a:solidFill>
              </a:rPr>
              <a:t>actuais</a:t>
            </a:r>
            <a:r>
              <a:rPr lang="pt-BR" sz="2400" dirty="0">
                <a:solidFill>
                  <a:schemeClr val="tx1"/>
                </a:solidFill>
              </a:rPr>
              <a:t> Revista Lusófona de Educação. Universidade Lusófona de Humanidades e Tecnologias Lisboa, Portugal. Nº10, 2007, pp. 63-79</a:t>
            </a:r>
            <a:endParaRPr lang="pt-BR" sz="24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268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554478" y="3429000"/>
            <a:ext cx="9950133" cy="24231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A escola: Uma organização social;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A escola e sua cultura organizacional;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t-BR" sz="3200" b="1" dirty="0">
                <a:effectLst/>
                <a:latin typeface="Arial" panose="020B0604020202020204" pitchFamily="34" charset="0"/>
                <a:ea typeface="Aptos" panose="020B0004020202020204" pitchFamily="34" charset="0"/>
              </a:rPr>
              <a:t>A Gestão de pessoas e o Plano de Gestão.</a:t>
            </a:r>
            <a:endParaRPr 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C24DF14A-F413-B6A8-0E72-B6634756D0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4480" y="599440"/>
            <a:ext cx="9950133" cy="19812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pt-BR" sz="3600" b="1" kern="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UNIDADE I - A gestão de pessoas em um ambiente dinâmico</a:t>
            </a:r>
            <a:br>
              <a:rPr lang="pt-BR" sz="3600" b="1" kern="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31094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TIRINH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9388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764" name="Picture 4" descr="tirinhas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9628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592924" y="177070"/>
            <a:ext cx="8911687" cy="869839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/>
              <a:t>ALGUNS CONCEITOS BÁSICOS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1"/>
          </p:nvPr>
        </p:nvSpPr>
        <p:spPr>
          <a:xfrm>
            <a:off x="873760" y="1275295"/>
            <a:ext cx="5466080" cy="506454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  <a:defRPr/>
            </a:pPr>
            <a:r>
              <a:rPr lang="pt-BR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CULTURA NACIONAL</a:t>
            </a:r>
          </a:p>
          <a:p>
            <a:pPr>
              <a:defRPr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Contexto sociocultural maior, onde as culturas organizacionais se estabelecem.</a:t>
            </a:r>
          </a:p>
          <a:p>
            <a:pPr>
              <a:defRPr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Exerce influência decisiva no modo como as pessoas concebem e criam as estruturas e os processos organizacionais.</a:t>
            </a:r>
          </a:p>
          <a:p>
            <a:pPr>
              <a:defRPr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Sofre influência das diferentes culturas organizacionais.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2"/>
          </p:nvPr>
        </p:nvSpPr>
        <p:spPr>
          <a:xfrm>
            <a:off x="6492240" y="1295615"/>
            <a:ext cx="5557520" cy="506454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lnSpc>
                <a:spcPct val="90000"/>
              </a:lnSpc>
              <a:buNone/>
              <a:defRPr/>
            </a:pPr>
            <a:r>
              <a:rPr lang="pt-BR" sz="2400" b="1" dirty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CULTURA ORGANIZACIONAL</a:t>
            </a:r>
          </a:p>
          <a:p>
            <a:pPr marL="0" indent="0">
              <a:lnSpc>
                <a:spcPct val="110000"/>
              </a:lnSpc>
              <a:defRPr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Conjunto de pressupostos criados, desenvolvidos ou descobertos, num processo de aprendizagem coletiva.</a:t>
            </a:r>
          </a:p>
          <a:p>
            <a:pPr marL="0" indent="0">
              <a:lnSpc>
                <a:spcPct val="110000"/>
              </a:lnSpc>
              <a:defRPr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 ´teia de significados tecida pelos próprios sujeitos´</a:t>
            </a:r>
          </a:p>
          <a:p>
            <a:pPr marL="0" indent="0">
              <a:lnSpc>
                <a:spcPct val="110000"/>
              </a:lnSpc>
              <a:defRPr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 Rede de concepções, normas e valores tidos como inquestionáveis.</a:t>
            </a:r>
          </a:p>
          <a:p>
            <a:pPr marL="0" indent="0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027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13840" y="274320"/>
            <a:ext cx="10373360" cy="6248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O conceito de cultura escolar tem sido alvo, recentemente, de uma crescente atenção. É um fascinante termo moderno, usado na discussão dos problemas correntes e em temáticas escolares. A cultura escolar é, também, mencionada nas relações entre reforma escolar, inovações pedagógicas, autonomia e desenvolvimento das escolas. </a:t>
            </a:r>
          </a:p>
        </p:txBody>
      </p:sp>
    </p:spTree>
    <p:extLst>
      <p:ext uri="{BB962C8B-B14F-4D97-AF65-F5344CB8AC3E}">
        <p14:creationId xmlns:p14="http://schemas.microsoft.com/office/powerpoint/2010/main" val="23749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13840" y="254000"/>
            <a:ext cx="10332720" cy="633984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A cultura escolar não é só um conceito teórico, mas tem também implicações práticas. Alguns autores enfatizam o facto de esta noção ter associações positivas que, muitas vezes, são portadoras de esperança em função das dificuldades enfrentadas diariamente na escola (</a:t>
            </a:r>
            <a:r>
              <a:rPr lang="pt-BR" sz="3600" dirty="0"/>
              <a:t>Pol, </a:t>
            </a:r>
            <a:r>
              <a:rPr lang="pt-BR" sz="3600" dirty="0" err="1"/>
              <a:t>et,al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, p.70). </a:t>
            </a:r>
          </a:p>
        </p:txBody>
      </p:sp>
    </p:spTree>
    <p:extLst>
      <p:ext uri="{BB962C8B-B14F-4D97-AF65-F5344CB8AC3E}">
        <p14:creationId xmlns:p14="http://schemas.microsoft.com/office/powerpoint/2010/main" val="692685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136430"/>
            <a:ext cx="8911687" cy="79829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b="1" dirty="0"/>
              <a:t>Conceito de Gestão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6400" y="1046480"/>
            <a:ext cx="11480800" cy="553212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Gestão é uma ciência interdisciplinar; a sua orientação particular deriva de quem a gere, mas também do que é gerido. A Gestão é baseada no trabalho dos gestores cujas atividades criam “uma base quantitativa para a tomada de decisão no que respeita às operações que recaiam sobre o âmbito da sua gestão” (</a:t>
            </a:r>
            <a:r>
              <a:rPr lang="pt-BR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Donnely</a:t>
            </a: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al</a:t>
            </a: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.1997:38). O trabalho dos gestores centra-se no processo através do qual são coordenadas as atividades de um grupo de trabalhadores. Aponta, afinal, para os resultados que não podem ser alcançados pelo trabalho individual. A Gestão é, também, um processo criativo de treino e transferência de confiança e motivação para outros empregados, cujo trabalho seja propositadamente dirigido para a formação tendo em vista um determinado fim (Pol, </a:t>
            </a:r>
            <a:r>
              <a:rPr lang="pt-BR" sz="2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al.</a:t>
            </a: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2007, p. 65-66).</a:t>
            </a:r>
          </a:p>
        </p:txBody>
      </p:sp>
    </p:spTree>
    <p:extLst>
      <p:ext uri="{BB962C8B-B14F-4D97-AF65-F5344CB8AC3E}">
        <p14:creationId xmlns:p14="http://schemas.microsoft.com/office/powerpoint/2010/main" val="14282818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7840" y="393700"/>
            <a:ext cx="11369040" cy="6146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Tendo em conta o significado do conceito de cultura escolar, podemos recolher alguns contributos da Gestão principalmente no que diz respeito ao conteúdo da expressão “ cultura de uma organização/companhia/firma”1. Como a gestão escolar transfere o conceito de cultura escolar de uma organização para uma área da pedagogia, a noção de cultura escolar tende a ser relacionada com a escola como uma organização (e menos, frequentemente, com a escola como uma instituição). Deste modo, o conceito de cultura escolar aproxima-se, não só, da noção de cultura de uma organização, mas, também, da cultura organizacional, sociedade cultural e cultura coletiva. </a:t>
            </a:r>
          </a:p>
        </p:txBody>
      </p:sp>
    </p:spTree>
    <p:extLst>
      <p:ext uri="{BB962C8B-B14F-4D97-AF65-F5344CB8AC3E}">
        <p14:creationId xmlns:p14="http://schemas.microsoft.com/office/powerpoint/2010/main" val="4132679540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1230</TotalTime>
  <Words>1154</Words>
  <Application>Microsoft Office PowerPoint</Application>
  <PresentationFormat>Widescreen</PresentationFormat>
  <Paragraphs>65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6" baseType="lpstr">
      <vt:lpstr>Arial</vt:lpstr>
      <vt:lpstr>Bookman Old Style</vt:lpstr>
      <vt:lpstr>Century Gothic</vt:lpstr>
      <vt:lpstr>Verdana</vt:lpstr>
      <vt:lpstr>Wingdings</vt:lpstr>
      <vt:lpstr>Wingdings 3</vt:lpstr>
      <vt:lpstr>Cacho</vt:lpstr>
      <vt:lpstr>Gestão de Pessoas</vt:lpstr>
      <vt:lpstr>UNIDADE I - A gestão de pessoas em um ambiente dinâmico </vt:lpstr>
      <vt:lpstr>Apresentação do PowerPoint</vt:lpstr>
      <vt:lpstr>Apresentação do PowerPoint</vt:lpstr>
      <vt:lpstr>ALGUNS CONCEITOS BÁSICOS</vt:lpstr>
      <vt:lpstr>Apresentação do PowerPoint</vt:lpstr>
      <vt:lpstr>Apresentação do PowerPoint</vt:lpstr>
      <vt:lpstr>Conceito de Gestão</vt:lpstr>
      <vt:lpstr>Apresentação do PowerPoint</vt:lpstr>
      <vt:lpstr>Apresentação do PowerPoint</vt:lpstr>
      <vt:lpstr>A escola e sua cultura organizacional</vt:lpstr>
      <vt:lpstr>Características organizacionais e  cultura de escola </vt:lpstr>
      <vt:lpstr>As interrelações entre essas áreas repercutem: </vt:lpstr>
      <vt:lpstr>Apresentação do PowerPoint</vt:lpstr>
      <vt:lpstr>Apresentação do PowerPoint</vt:lpstr>
      <vt:lpstr>O contexto dos estudos de clima e da cultura organizacional da escola</vt:lpstr>
      <vt:lpstr>A qualidade do ensino</vt:lpstr>
      <vt:lpstr>Apresentação do PowerPoint</vt:lpstr>
      <vt:lpstr>Referências Bibliográficas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Gestão e Planejamento do Trabalho Pedagógico</dc:title>
  <dc:creator>Sony</dc:creator>
  <cp:lastModifiedBy>Maria Carolina Fortes</cp:lastModifiedBy>
  <cp:revision>15</cp:revision>
  <dcterms:created xsi:type="dcterms:W3CDTF">2013-08-07T23:20:37Z</dcterms:created>
  <dcterms:modified xsi:type="dcterms:W3CDTF">2024-09-04T18:29:15Z</dcterms:modified>
</cp:coreProperties>
</file>