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f1c63ddc2f_0_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9" name="Google Shape;189;g1f1c63ddc2f_0_4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g1f1c63ddc2f_0_4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1" name="Google Shape;20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f1c63ddc2f_0_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g1f1c63ddc2f_0_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1f1c63ddc2f_0_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f1c63ddc2f_0_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g1f1c63ddc2f_0_1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g1f1c63ddc2f_0_1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f3ce4307aa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g1f3ce4307aa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1f3ce4307aa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f3ce4307aa_0_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g1f3ce4307aa_0_2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1f3ce4307aa_0_2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f3ce4307aa_0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1f3ce4307aa_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1f3ce4307aa_0_1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f3ce4307aa_0_3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g1f3ce4307aa_0_3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g1f3ce4307aa_0_3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f1c63ddc2f_0_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g1f1c63ddc2f_0_3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g1f1c63ddc2f_0_3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rebuchet MS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rebuchet MS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29599"/>
              </a:buClr>
              <a:buSzPts val="2400"/>
              <a:buNone/>
              <a:defRPr sz="2400">
                <a:solidFill>
                  <a:srgbClr val="92959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2000"/>
              <a:buNone/>
              <a:defRPr sz="2000">
                <a:solidFill>
                  <a:srgbClr val="929599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800"/>
              <a:buNone/>
              <a:defRPr sz="1800">
                <a:solidFill>
                  <a:srgbClr val="929599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  <a:defRPr b="0" i="0" sz="4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61524" y="1"/>
            <a:ext cx="1084332" cy="2508069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/>
          <p:nvPr/>
        </p:nvSpPr>
        <p:spPr>
          <a:xfrm>
            <a:off x="1263325" y="3116975"/>
            <a:ext cx="96855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lang="pt-BR" sz="4400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Artigo científico</a:t>
            </a:r>
            <a:endParaRPr b="1" sz="44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347C36"/>
                </a:solidFill>
                <a:latin typeface="Trebuchet MS"/>
                <a:ea typeface="Trebuchet MS"/>
                <a:cs typeface="Trebuchet MS"/>
                <a:sym typeface="Trebuchet MS"/>
              </a:rPr>
              <a:t>Professora Mariana Klafke</a:t>
            </a:r>
            <a:endParaRPr b="0" i="0" sz="22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1032750" y="5623125"/>
            <a:ext cx="10126500" cy="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Curso Técnico Subsequente em Mecânica - Redação Técnica e Expressão Oral II</a:t>
            </a:r>
            <a:endParaRPr b="1" i="0" sz="2000" u="none" cap="none" strike="noStrike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92" name="Google Shape;92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8842" y="573950"/>
            <a:ext cx="5752147" cy="13601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93" name="Google Shape;193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22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95" name="Google Shape;195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22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chemeClr val="lt1"/>
                </a:solidFill>
              </a:rPr>
              <a:t>Estrutura do artigo científico: corpo do texto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</p:txBody>
      </p:sp>
      <p:sp>
        <p:nvSpPr>
          <p:cNvPr id="197" name="Google Shape;197;p22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98" name="Google Shape;198;p22"/>
          <p:cNvSpPr txBox="1"/>
          <p:nvPr/>
        </p:nvSpPr>
        <p:spPr>
          <a:xfrm>
            <a:off x="741950" y="2257925"/>
            <a:ext cx="106896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accent3"/>
                </a:solidFill>
              </a:rPr>
              <a:t>No corpo do texto de um artigo científico, devemos encontrar:</a:t>
            </a:r>
            <a:endParaRPr b="1" sz="20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●"/>
            </a:pPr>
            <a:r>
              <a:rPr b="1" lang="pt-BR" sz="2000">
                <a:solidFill>
                  <a:srgbClr val="8DC641"/>
                </a:solidFill>
              </a:rPr>
              <a:t>Situação-problema:</a:t>
            </a:r>
            <a:r>
              <a:rPr b="1" lang="pt-BR" sz="2000">
                <a:solidFill>
                  <a:schemeClr val="accent3"/>
                </a:solidFill>
              </a:rPr>
              <a:t> no início do texto, devemos encontrar claramente o </a:t>
            </a:r>
            <a:r>
              <a:rPr b="1" lang="pt-BR" sz="2000">
                <a:solidFill>
                  <a:srgbClr val="347C36"/>
                </a:solidFill>
              </a:rPr>
              <a:t>problema</a:t>
            </a:r>
            <a:r>
              <a:rPr b="1" lang="pt-BR" sz="2000">
                <a:solidFill>
                  <a:schemeClr val="accent3"/>
                </a:solidFill>
              </a:rPr>
              <a:t> de estudo (o que foi investigado), bem como os </a:t>
            </a:r>
            <a:r>
              <a:rPr b="1" lang="pt-BR" sz="2000">
                <a:solidFill>
                  <a:srgbClr val="347C36"/>
                </a:solidFill>
              </a:rPr>
              <a:t>objetivos</a:t>
            </a:r>
            <a:r>
              <a:rPr b="1" lang="pt-BR" sz="2000">
                <a:solidFill>
                  <a:schemeClr val="accent3"/>
                </a:solidFill>
              </a:rPr>
              <a:t> (para que essa pesquisa foi realizada) e a </a:t>
            </a:r>
            <a:r>
              <a:rPr b="1" lang="pt-BR" sz="2000">
                <a:solidFill>
                  <a:srgbClr val="347C36"/>
                </a:solidFill>
              </a:rPr>
              <a:t>metodologia</a:t>
            </a:r>
            <a:r>
              <a:rPr b="1" lang="pt-BR" sz="2000">
                <a:solidFill>
                  <a:schemeClr val="accent3"/>
                </a:solidFill>
              </a:rPr>
              <a:t> (como o estudo foi feito) utilizada.</a:t>
            </a:r>
            <a:endParaRPr b="1" sz="2000">
              <a:solidFill>
                <a:schemeClr val="accent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●"/>
            </a:pPr>
            <a:r>
              <a:rPr b="1" lang="pt-BR" sz="2000">
                <a:solidFill>
                  <a:srgbClr val="8DC641"/>
                </a:solidFill>
              </a:rPr>
              <a:t>Discussão: </a:t>
            </a:r>
            <a:r>
              <a:rPr b="1" lang="pt-BR" sz="2000">
                <a:solidFill>
                  <a:schemeClr val="accent3"/>
                </a:solidFill>
              </a:rPr>
              <a:t>é o </a:t>
            </a:r>
            <a:r>
              <a:rPr b="1" lang="pt-BR" sz="2000">
                <a:solidFill>
                  <a:srgbClr val="347C36"/>
                </a:solidFill>
              </a:rPr>
              <a:t>desenvolvimento</a:t>
            </a:r>
            <a:r>
              <a:rPr b="1" lang="pt-BR" sz="2000">
                <a:solidFill>
                  <a:schemeClr val="accent3"/>
                </a:solidFill>
              </a:rPr>
              <a:t> do artigo, no qual se </a:t>
            </a:r>
            <a:r>
              <a:rPr b="1" lang="pt-BR" sz="2000">
                <a:solidFill>
                  <a:srgbClr val="347C36"/>
                </a:solidFill>
              </a:rPr>
              <a:t>expõe</a:t>
            </a:r>
            <a:r>
              <a:rPr b="1" lang="pt-BR" sz="2000">
                <a:solidFill>
                  <a:schemeClr val="accent3"/>
                </a:solidFill>
              </a:rPr>
              <a:t> e </a:t>
            </a:r>
            <a:r>
              <a:rPr b="1" lang="pt-BR" sz="2000">
                <a:solidFill>
                  <a:srgbClr val="347C36"/>
                </a:solidFill>
              </a:rPr>
              <a:t>discute</a:t>
            </a:r>
            <a:r>
              <a:rPr b="1" lang="pt-BR" sz="2000">
                <a:solidFill>
                  <a:schemeClr val="accent3"/>
                </a:solidFill>
              </a:rPr>
              <a:t> o problema colocado. É importante fazer </a:t>
            </a:r>
            <a:r>
              <a:rPr b="1" lang="pt-BR" sz="2000">
                <a:solidFill>
                  <a:srgbClr val="347C36"/>
                </a:solidFill>
              </a:rPr>
              <a:t>referência</a:t>
            </a:r>
            <a:r>
              <a:rPr b="1" lang="pt-BR" sz="2000">
                <a:solidFill>
                  <a:schemeClr val="accent3"/>
                </a:solidFill>
              </a:rPr>
              <a:t> a autores e obras consultados. </a:t>
            </a:r>
            <a:endParaRPr b="1" sz="2000">
              <a:solidFill>
                <a:schemeClr val="accent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●"/>
            </a:pPr>
            <a:r>
              <a:rPr b="1" lang="pt-BR" sz="2000">
                <a:solidFill>
                  <a:srgbClr val="8DC641"/>
                </a:solidFill>
              </a:rPr>
              <a:t>Solução-avaliação:</a:t>
            </a:r>
            <a:r>
              <a:rPr b="1" lang="pt-BR" sz="2000">
                <a:solidFill>
                  <a:schemeClr val="accent3"/>
                </a:solidFill>
              </a:rPr>
              <a:t> nos </a:t>
            </a:r>
            <a:r>
              <a:rPr b="1" lang="pt-BR" sz="2000">
                <a:solidFill>
                  <a:srgbClr val="347C36"/>
                </a:solidFill>
              </a:rPr>
              <a:t>comentários</a:t>
            </a:r>
            <a:r>
              <a:rPr b="1" lang="pt-BR" sz="2000">
                <a:solidFill>
                  <a:schemeClr val="accent3"/>
                </a:solidFill>
              </a:rPr>
              <a:t> </a:t>
            </a:r>
            <a:r>
              <a:rPr b="1" lang="pt-BR" sz="2000">
                <a:solidFill>
                  <a:srgbClr val="347C36"/>
                </a:solidFill>
              </a:rPr>
              <a:t>finais</a:t>
            </a:r>
            <a:r>
              <a:rPr b="1" lang="pt-BR" sz="2000">
                <a:solidFill>
                  <a:schemeClr val="accent3"/>
                </a:solidFill>
              </a:rPr>
              <a:t>, é necessário expor as </a:t>
            </a:r>
            <a:r>
              <a:rPr b="1" lang="pt-BR" sz="2000">
                <a:solidFill>
                  <a:srgbClr val="347C36"/>
                </a:solidFill>
              </a:rPr>
              <a:t>respostas</a:t>
            </a:r>
            <a:r>
              <a:rPr b="1" lang="pt-BR" sz="2000">
                <a:solidFill>
                  <a:schemeClr val="accent3"/>
                </a:solidFill>
              </a:rPr>
              <a:t> encontradas para o problema investigado, as </a:t>
            </a:r>
            <a:r>
              <a:rPr b="1" lang="pt-BR" sz="2000">
                <a:solidFill>
                  <a:srgbClr val="347C36"/>
                </a:solidFill>
              </a:rPr>
              <a:t>conclusões</a:t>
            </a:r>
            <a:r>
              <a:rPr b="1" lang="pt-BR" sz="2000">
                <a:solidFill>
                  <a:schemeClr val="accent3"/>
                </a:solidFill>
              </a:rPr>
              <a:t> alcançadas ou os </a:t>
            </a:r>
            <a:r>
              <a:rPr b="1" lang="pt-BR" sz="2000">
                <a:solidFill>
                  <a:srgbClr val="347C36"/>
                </a:solidFill>
              </a:rPr>
              <a:t>limites</a:t>
            </a:r>
            <a:r>
              <a:rPr b="1" lang="pt-BR" sz="2000">
                <a:solidFill>
                  <a:schemeClr val="accent3"/>
                </a:solidFill>
              </a:rPr>
              <a:t> do estudo desenvolvido. </a:t>
            </a:r>
            <a:endParaRPr b="1" sz="20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3"/>
          <p:cNvSpPr/>
          <p:nvPr/>
        </p:nvSpPr>
        <p:spPr>
          <a:xfrm>
            <a:off x="0" y="0"/>
            <a:ext cx="12192000" cy="460605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5" name="Google Shape;205;p23"/>
          <p:cNvSpPr txBox="1"/>
          <p:nvPr/>
        </p:nvSpPr>
        <p:spPr>
          <a:xfrm>
            <a:off x="2973630" y="3157551"/>
            <a:ext cx="6366658" cy="5829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rgbClr val="92D05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6" name="Google Shape;206;p23"/>
          <p:cNvSpPr/>
          <p:nvPr/>
        </p:nvSpPr>
        <p:spPr>
          <a:xfrm>
            <a:off x="3048000" y="5246250"/>
            <a:ext cx="60960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347C36"/>
                </a:solidFill>
                <a:latin typeface="Trebuchet MS"/>
                <a:ea typeface="Trebuchet MS"/>
                <a:cs typeface="Trebuchet MS"/>
                <a:sym typeface="Trebuchet MS"/>
              </a:rPr>
              <a:t>Contato: marianaklafke@gmail.com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7" name="Google Shape;207;p23"/>
          <p:cNvSpPr txBox="1"/>
          <p:nvPr>
            <p:ph type="title"/>
          </p:nvPr>
        </p:nvSpPr>
        <p:spPr>
          <a:xfrm>
            <a:off x="942475" y="1369225"/>
            <a:ext cx="10367100" cy="237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14450"/>
              <a:buFont typeface="Trebuchet MS"/>
              <a:buNone/>
            </a:pPr>
            <a:r>
              <a:rPr b="1" lang="pt-BR" sz="3844">
                <a:solidFill>
                  <a:srgbClr val="8DC641"/>
                </a:solidFill>
              </a:rPr>
              <a:t>Referência</a:t>
            </a:r>
            <a:endParaRPr b="1" sz="3844">
              <a:solidFill>
                <a:srgbClr val="8DC64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41935"/>
              <a:buFont typeface="Trebuchet MS"/>
              <a:buNone/>
            </a:pPr>
            <a:r>
              <a:rPr lang="pt-BR" sz="3100">
                <a:solidFill>
                  <a:schemeClr val="lt1"/>
                </a:solidFill>
              </a:rPr>
              <a:t>KÖCHE, Vanilda Salton; BOFF, Odete Maria Benetti; PAVANI, Cinara Ferreira. </a:t>
            </a:r>
            <a:r>
              <a:rPr b="1" lang="pt-BR" sz="3100">
                <a:solidFill>
                  <a:schemeClr val="lt1"/>
                </a:solidFill>
              </a:rPr>
              <a:t>Prática textual</a:t>
            </a:r>
            <a:r>
              <a:rPr lang="pt-BR" sz="3100">
                <a:solidFill>
                  <a:schemeClr val="lt1"/>
                </a:solidFill>
              </a:rPr>
              <a:t>: atividades de leitura e escrita. Petrópolis, RJ: Vozes, 2015. </a:t>
            </a:r>
            <a:endParaRPr sz="31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99" name="Google Shape;9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4">
            <a:off x="-50151" y="-363538"/>
            <a:ext cx="2787461" cy="3758848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01" name="Google Shape;10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4"/>
          <p:cNvSpPr/>
          <p:nvPr/>
        </p:nvSpPr>
        <p:spPr>
          <a:xfrm>
            <a:off x="539933" y="396372"/>
            <a:ext cx="7513524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O que é o artigo científico?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3" name="Google Shape;103;p14"/>
          <p:cNvSpPr txBox="1"/>
          <p:nvPr>
            <p:ph idx="11" type="ftr"/>
          </p:nvPr>
        </p:nvSpPr>
        <p:spPr>
          <a:xfrm>
            <a:off x="3917768" y="6346734"/>
            <a:ext cx="43564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741950" y="3019925"/>
            <a:ext cx="10248300" cy="23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chemeClr val="accent3"/>
                </a:solidFill>
              </a:rPr>
              <a:t>Trata-se de um </a:t>
            </a:r>
            <a:r>
              <a:rPr b="1" lang="pt-BR" sz="3600">
                <a:solidFill>
                  <a:srgbClr val="347C36"/>
                </a:solidFill>
              </a:rPr>
              <a:t>gênero textual</a:t>
            </a:r>
            <a:r>
              <a:rPr b="1" lang="pt-BR" sz="3600">
                <a:solidFill>
                  <a:schemeClr val="accent3"/>
                </a:solidFill>
              </a:rPr>
              <a:t> cuja função é a </a:t>
            </a:r>
            <a:r>
              <a:rPr b="1" lang="pt-BR" sz="3600">
                <a:solidFill>
                  <a:srgbClr val="347C36"/>
                </a:solidFill>
              </a:rPr>
              <a:t>socialização do conhecimento</a:t>
            </a:r>
            <a:r>
              <a:rPr b="1" lang="pt-BR" sz="3600">
                <a:solidFill>
                  <a:schemeClr val="accent3"/>
                </a:solidFill>
              </a:rPr>
              <a:t>. Apresenta resultados de investigações ou estudos sobre uma questão teórica ou prática específica.</a:t>
            </a:r>
            <a:endParaRPr sz="53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/>
        </p:nvSpPr>
        <p:spPr>
          <a:xfrm>
            <a:off x="741950" y="2791325"/>
            <a:ext cx="10689600" cy="23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>
                <a:solidFill>
                  <a:schemeClr val="accent3"/>
                </a:solidFill>
              </a:rPr>
              <a:t>O artigo científico pode tratar de questões historicamente polêmicas ou questões teóricas ou práticas novas. Nestes textos, o(s) autor(es) expõe(m) um </a:t>
            </a:r>
            <a:r>
              <a:rPr b="1" lang="pt-BR" sz="3000">
                <a:solidFill>
                  <a:srgbClr val="347C36"/>
                </a:solidFill>
              </a:rPr>
              <a:t>problema</a:t>
            </a:r>
            <a:r>
              <a:rPr b="1" lang="pt-BR" sz="3000">
                <a:solidFill>
                  <a:schemeClr val="accent3"/>
                </a:solidFill>
              </a:rPr>
              <a:t>, </a:t>
            </a:r>
            <a:r>
              <a:rPr b="1" lang="pt-BR" sz="3000">
                <a:solidFill>
                  <a:srgbClr val="347C36"/>
                </a:solidFill>
              </a:rPr>
              <a:t>discute</a:t>
            </a:r>
            <a:r>
              <a:rPr b="1" lang="pt-BR" sz="3000">
                <a:solidFill>
                  <a:schemeClr val="accent3"/>
                </a:solidFill>
              </a:rPr>
              <a:t> a respeito dele e apresenta suas </a:t>
            </a:r>
            <a:r>
              <a:rPr b="1" lang="pt-BR" sz="3000">
                <a:solidFill>
                  <a:srgbClr val="347C36"/>
                </a:solidFill>
              </a:rPr>
              <a:t>soluções</a:t>
            </a:r>
            <a:r>
              <a:rPr b="1" lang="pt-BR" sz="3000">
                <a:solidFill>
                  <a:schemeClr val="accent3"/>
                </a:solidFill>
              </a:rPr>
              <a:t> ou </a:t>
            </a:r>
            <a:r>
              <a:rPr b="1" lang="pt-BR" sz="3000">
                <a:solidFill>
                  <a:srgbClr val="347C36"/>
                </a:solidFill>
              </a:rPr>
              <a:t>conclusões</a:t>
            </a:r>
            <a:r>
              <a:rPr b="1" lang="pt-BR" sz="3000">
                <a:solidFill>
                  <a:schemeClr val="accent3"/>
                </a:solidFill>
              </a:rPr>
              <a:t>. </a:t>
            </a:r>
            <a:endParaRPr b="1" sz="3000">
              <a:solidFill>
                <a:schemeClr val="accent3"/>
              </a:solidFill>
            </a:endParaRPr>
          </a:p>
        </p:txBody>
      </p:sp>
      <p:sp>
        <p:nvSpPr>
          <p:cNvPr id="111" name="Google Shape;111;p1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12" name="Google Shape;11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5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14" name="Google Shape;114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5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chemeClr val="lt1"/>
                </a:solidFill>
              </a:rPr>
              <a:t>O que é o artigo científico?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</p:txBody>
      </p:sp>
      <p:sp>
        <p:nvSpPr>
          <p:cNvPr id="116" name="Google Shape;116;p15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23" name="Google Shape;123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6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25" name="Google Shape;125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6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O que define um bom artigo?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7" name="Google Shape;127;p16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28" name="Google Shape;128;p16"/>
          <p:cNvSpPr txBox="1"/>
          <p:nvPr/>
        </p:nvSpPr>
        <p:spPr>
          <a:xfrm>
            <a:off x="741950" y="2715125"/>
            <a:ext cx="106896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2545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100"/>
              <a:buChar char="●"/>
            </a:pPr>
            <a:r>
              <a:rPr b="1" lang="pt-BR" sz="3100">
                <a:solidFill>
                  <a:schemeClr val="accent3"/>
                </a:solidFill>
              </a:rPr>
              <a:t>Linguagem: concisa, formal e clara</a:t>
            </a:r>
            <a:endParaRPr b="1" sz="3100">
              <a:solidFill>
                <a:schemeClr val="accent3"/>
              </a:solidFill>
            </a:endParaRPr>
          </a:p>
          <a:p>
            <a:pPr indent="-42545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100"/>
              <a:buChar char="●"/>
            </a:pPr>
            <a:r>
              <a:rPr b="1" lang="pt-BR" sz="3100">
                <a:solidFill>
                  <a:schemeClr val="accent3"/>
                </a:solidFill>
              </a:rPr>
              <a:t>Coerência na exposição de ideias e na argumentação</a:t>
            </a:r>
            <a:endParaRPr b="1" sz="3100">
              <a:solidFill>
                <a:schemeClr val="accent3"/>
              </a:solidFill>
            </a:endParaRPr>
          </a:p>
          <a:p>
            <a:pPr indent="-42545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100"/>
              <a:buChar char="●"/>
            </a:pPr>
            <a:r>
              <a:rPr b="1" lang="pt-BR" sz="3100">
                <a:solidFill>
                  <a:schemeClr val="accent3"/>
                </a:solidFill>
              </a:rPr>
              <a:t>Coesão entre os elementos e parágrafos</a:t>
            </a:r>
            <a:endParaRPr b="1" sz="3100">
              <a:solidFill>
                <a:schemeClr val="accent3"/>
              </a:solidFill>
            </a:endParaRPr>
          </a:p>
          <a:p>
            <a:pPr indent="-42545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100"/>
              <a:buChar char="●"/>
            </a:pPr>
            <a:r>
              <a:rPr b="1" lang="pt-BR" sz="3100">
                <a:solidFill>
                  <a:schemeClr val="accent3"/>
                </a:solidFill>
              </a:rPr>
              <a:t>Fidelidade às fontes citadas</a:t>
            </a:r>
            <a:endParaRPr b="1" sz="31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/>
          <p:nvPr/>
        </p:nvSpPr>
        <p:spPr>
          <a:xfrm>
            <a:off x="741950" y="2410325"/>
            <a:ext cx="106896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500">
                <a:solidFill>
                  <a:schemeClr val="accent3"/>
                </a:solidFill>
              </a:rPr>
              <a:t>A </a:t>
            </a:r>
            <a:r>
              <a:rPr b="1" lang="pt-BR" sz="2500">
                <a:solidFill>
                  <a:srgbClr val="8DC641"/>
                </a:solidFill>
              </a:rPr>
              <a:t>coerência</a:t>
            </a:r>
            <a:r>
              <a:rPr b="1" lang="pt-BR" sz="2500">
                <a:solidFill>
                  <a:schemeClr val="accent3"/>
                </a:solidFill>
              </a:rPr>
              <a:t> é a possibilidade de estabelecer </a:t>
            </a:r>
            <a:r>
              <a:rPr b="1" lang="pt-BR" sz="2500">
                <a:solidFill>
                  <a:srgbClr val="8DC641"/>
                </a:solidFill>
              </a:rPr>
              <a:t>sentido</a:t>
            </a:r>
            <a:r>
              <a:rPr b="1" lang="pt-BR" sz="2500">
                <a:solidFill>
                  <a:schemeClr val="accent3"/>
                </a:solidFill>
              </a:rPr>
              <a:t> para o texto (princípio de interpretabilidade global) e sua base é a </a:t>
            </a:r>
            <a:r>
              <a:rPr b="1" lang="pt-BR" sz="2500">
                <a:solidFill>
                  <a:srgbClr val="8DC641"/>
                </a:solidFill>
              </a:rPr>
              <a:t>continuidade</a:t>
            </a:r>
            <a:r>
              <a:rPr b="1" lang="pt-BR" sz="2500">
                <a:solidFill>
                  <a:schemeClr val="accent3"/>
                </a:solidFill>
              </a:rPr>
              <a:t> de sentidos!</a:t>
            </a:r>
            <a:endParaRPr b="1" sz="25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500">
                <a:solidFill>
                  <a:schemeClr val="accent3"/>
                </a:solidFill>
              </a:rPr>
              <a:t>A coerência depende de uma multiplicidade de fatores: </a:t>
            </a:r>
            <a:r>
              <a:rPr b="1" lang="pt-BR" sz="2500">
                <a:solidFill>
                  <a:srgbClr val="347C36"/>
                </a:solidFill>
              </a:rPr>
              <a:t>conhecimento de mundo compartilhado, conhecimento do tipo de texto, contexto, informatividade, relevância, aceitabilidade, inferências, fatores linguísticos… </a:t>
            </a:r>
            <a:endParaRPr b="1" sz="2500">
              <a:solidFill>
                <a:srgbClr val="347C36"/>
              </a:solidFill>
            </a:endParaRPr>
          </a:p>
        </p:txBody>
      </p:sp>
      <p:sp>
        <p:nvSpPr>
          <p:cNvPr id="135" name="Google Shape;135;p1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36" name="Google Shape;13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7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38" name="Google Shape;138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7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Coerência 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0" name="Google Shape;140;p17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47" name="Google Shape;147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8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49" name="Google Shape;149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8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Coerência: esse texto faz sentido? 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1" name="Google Shape;151;p18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52" name="Google Shape;152;p18"/>
          <p:cNvSpPr txBox="1"/>
          <p:nvPr/>
        </p:nvSpPr>
        <p:spPr>
          <a:xfrm>
            <a:off x="741950" y="2715125"/>
            <a:ext cx="106896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accent3"/>
                </a:solidFill>
              </a:rPr>
              <a:t>Era meia-noite. O Sol brilhava. Pássaros cantavam pulando de galho em galho. O homem cego, sentado na mesa de roupão, esperava que lhe servissem o desjejum. Enquanto espera, passava a mão na faca sobre a mesa como se acariciasse tendo ideias, enquanto olhava fixamente a esposa sentada à sua frente. Esta, que lia o jornal, absorta em seus pensamentos. De repente começou a chorar, pois o telegrama lhe trazia a notícia de que o irmão se enforcara num pé de alface. O cego, pelado com a mão no bolso, buscava consolá-la e calado dizia: a Terra é uma bola quadrada que gira em torno do Sol. Ela se queixa de que ele ficou impassível, porque não é o irmão dele que vai receber as honrarias. Ele se agasta, olha-a com desdém, agarra a faca, passa manteiga na torrada e lhe oferece, num gesto de amor.</a:t>
            </a:r>
            <a:endParaRPr b="1" sz="1800">
              <a:solidFill>
                <a:srgbClr val="347C3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9"/>
          <p:cNvSpPr txBox="1"/>
          <p:nvPr/>
        </p:nvSpPr>
        <p:spPr>
          <a:xfrm>
            <a:off x="741950" y="2410325"/>
            <a:ext cx="106896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200">
                <a:solidFill>
                  <a:schemeClr val="accent3"/>
                </a:solidFill>
              </a:rPr>
              <a:t>A </a:t>
            </a:r>
            <a:r>
              <a:rPr b="1" lang="pt-BR" sz="2200">
                <a:solidFill>
                  <a:srgbClr val="8DC641"/>
                </a:solidFill>
              </a:rPr>
              <a:t>coesão</a:t>
            </a:r>
            <a:r>
              <a:rPr b="1" lang="pt-BR" sz="2200">
                <a:solidFill>
                  <a:schemeClr val="accent3"/>
                </a:solidFill>
              </a:rPr>
              <a:t> </a:t>
            </a:r>
            <a:r>
              <a:rPr b="1" lang="pt-BR" sz="2200">
                <a:solidFill>
                  <a:schemeClr val="accent3"/>
                </a:solidFill>
              </a:rPr>
              <a:t>se refere a todos os processos de sequencialização que asseguram ou tornam recuperável uma ligação linguística significativa entre os elementos da superfície textual.</a:t>
            </a:r>
            <a:endParaRPr b="1" sz="22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200">
                <a:solidFill>
                  <a:schemeClr val="accent3"/>
                </a:solidFill>
              </a:rPr>
              <a:t>A coesão se refere ao modo como os </a:t>
            </a:r>
            <a:r>
              <a:rPr b="1" lang="pt-BR" sz="2200">
                <a:solidFill>
                  <a:srgbClr val="8DC641"/>
                </a:solidFill>
              </a:rPr>
              <a:t>componentes da superfície</a:t>
            </a:r>
            <a:r>
              <a:rPr b="1" lang="pt-BR" sz="2200">
                <a:solidFill>
                  <a:schemeClr val="accent3"/>
                </a:solidFill>
              </a:rPr>
              <a:t> textual se encontram conectados em uma sequência linear.</a:t>
            </a:r>
            <a:endParaRPr b="1" sz="22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200">
                <a:solidFill>
                  <a:schemeClr val="accent3"/>
                </a:solidFill>
              </a:rPr>
              <a:t>Os fatores de coesão são </a:t>
            </a:r>
            <a:r>
              <a:rPr b="1" lang="pt-BR" sz="2200">
                <a:solidFill>
                  <a:srgbClr val="8DC641"/>
                </a:solidFill>
              </a:rPr>
              <a:t>mecanismos formais</a:t>
            </a:r>
            <a:r>
              <a:rPr b="1" lang="pt-BR" sz="2200">
                <a:solidFill>
                  <a:schemeClr val="accent3"/>
                </a:solidFill>
              </a:rPr>
              <a:t> que permitem estabelecer relações de sentido entre elementos do texto.</a:t>
            </a:r>
            <a:endParaRPr b="1" sz="2200">
              <a:solidFill>
                <a:schemeClr val="accent3"/>
              </a:solidFill>
            </a:endParaRPr>
          </a:p>
        </p:txBody>
      </p:sp>
      <p:sp>
        <p:nvSpPr>
          <p:cNvPr id="159" name="Google Shape;159;p1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60" name="Google Shape;160;p19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61" name="Google Shape;161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19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Coesão 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3" name="Google Shape;163;p19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70" name="Google Shape;170;p20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71" name="Google Shape;17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20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Coesão: exemplo de uso de elementos coesivos 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3" name="Google Shape;173;p20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74" name="Google Shape;174;p20"/>
          <p:cNvSpPr txBox="1"/>
          <p:nvPr/>
        </p:nvSpPr>
        <p:spPr>
          <a:xfrm>
            <a:off x="741950" y="2791325"/>
            <a:ext cx="106896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100">
                <a:solidFill>
                  <a:schemeClr val="accent3"/>
                </a:solidFill>
              </a:rPr>
              <a:t>Vilson estudou muito para a prova, </a:t>
            </a:r>
            <a:r>
              <a:rPr b="1" lang="pt-BR" sz="3100">
                <a:solidFill>
                  <a:srgbClr val="92D050"/>
                </a:solidFill>
              </a:rPr>
              <a:t>mas</a:t>
            </a:r>
            <a:r>
              <a:rPr b="1" lang="pt-BR" sz="3100">
                <a:solidFill>
                  <a:schemeClr val="accent3"/>
                </a:solidFill>
              </a:rPr>
              <a:t> não passou. </a:t>
            </a:r>
            <a:r>
              <a:rPr b="1" lang="pt-BR" sz="3100">
                <a:solidFill>
                  <a:srgbClr val="FF9900"/>
                </a:solidFill>
              </a:rPr>
              <a:t>Ele</a:t>
            </a:r>
            <a:r>
              <a:rPr b="1" lang="pt-BR" sz="3100">
                <a:solidFill>
                  <a:schemeClr val="accent3"/>
                </a:solidFill>
              </a:rPr>
              <a:t> ficou muito triste com </a:t>
            </a:r>
            <a:r>
              <a:rPr b="1" lang="pt-BR" sz="3100">
                <a:solidFill>
                  <a:srgbClr val="FF9900"/>
                </a:solidFill>
              </a:rPr>
              <a:t>isso</a:t>
            </a:r>
            <a:r>
              <a:rPr b="1" lang="pt-BR" sz="3100">
                <a:solidFill>
                  <a:schemeClr val="accent3"/>
                </a:solidFill>
              </a:rPr>
              <a:t>. </a:t>
            </a:r>
            <a:r>
              <a:rPr b="1" lang="pt-BR" sz="3100">
                <a:solidFill>
                  <a:srgbClr val="92D050"/>
                </a:solidFill>
              </a:rPr>
              <a:t>Porém</a:t>
            </a:r>
            <a:r>
              <a:rPr b="1" lang="pt-BR" sz="3100">
                <a:solidFill>
                  <a:schemeClr val="accent3"/>
                </a:solidFill>
              </a:rPr>
              <a:t>, depois de um tempo se conformou. </a:t>
            </a:r>
            <a:r>
              <a:rPr b="1" lang="pt-BR" sz="3100">
                <a:solidFill>
                  <a:srgbClr val="92D050"/>
                </a:solidFill>
              </a:rPr>
              <a:t>Afinal</a:t>
            </a:r>
            <a:r>
              <a:rPr b="1" lang="pt-BR" sz="3100">
                <a:solidFill>
                  <a:schemeClr val="accent3"/>
                </a:solidFill>
              </a:rPr>
              <a:t>, </a:t>
            </a:r>
            <a:r>
              <a:rPr b="1" lang="pt-BR" sz="3100">
                <a:solidFill>
                  <a:srgbClr val="FF9900"/>
                </a:solidFill>
              </a:rPr>
              <a:t>o estudante</a:t>
            </a:r>
            <a:r>
              <a:rPr b="1" lang="pt-BR" sz="3100">
                <a:solidFill>
                  <a:schemeClr val="accent3"/>
                </a:solidFill>
              </a:rPr>
              <a:t> ainda teria oportunidade de recuperação.</a:t>
            </a:r>
            <a:endParaRPr b="1" sz="31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81" name="Google Shape;181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21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83" name="Google Shape;183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1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Estrutura do artigo científico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5" name="Google Shape;185;p21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86" name="Google Shape;186;p21"/>
          <p:cNvSpPr txBox="1"/>
          <p:nvPr/>
        </p:nvSpPr>
        <p:spPr>
          <a:xfrm>
            <a:off x="741950" y="2638925"/>
            <a:ext cx="106896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Char char="●"/>
            </a:pPr>
            <a:r>
              <a:rPr b="1" lang="pt-BR" sz="2400">
                <a:solidFill>
                  <a:schemeClr val="accent3"/>
                </a:solidFill>
              </a:rPr>
              <a:t>Título do trabalho</a:t>
            </a:r>
            <a:endParaRPr b="1" sz="2400">
              <a:solidFill>
                <a:schemeClr val="accent3"/>
              </a:solidFill>
            </a:endParaRPr>
          </a:p>
          <a:p>
            <a:pPr indent="-381000" lvl="0" marL="45720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Char char="●"/>
            </a:pPr>
            <a:r>
              <a:rPr b="1" lang="pt-BR" sz="2400">
                <a:solidFill>
                  <a:schemeClr val="accent3"/>
                </a:solidFill>
              </a:rPr>
              <a:t>Autor(a)</a:t>
            </a:r>
            <a:endParaRPr b="1" sz="2400">
              <a:solidFill>
                <a:schemeClr val="accent3"/>
              </a:solidFill>
            </a:endParaRPr>
          </a:p>
          <a:p>
            <a:pPr indent="-381000" lvl="0" marL="45720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Char char="●"/>
            </a:pPr>
            <a:r>
              <a:rPr b="1" lang="pt-BR" sz="2400">
                <a:solidFill>
                  <a:schemeClr val="accent3"/>
                </a:solidFill>
              </a:rPr>
              <a:t>Credenciais do(a) autor(a)</a:t>
            </a:r>
            <a:endParaRPr b="1" sz="2400">
              <a:solidFill>
                <a:schemeClr val="accent3"/>
              </a:solidFill>
            </a:endParaRPr>
          </a:p>
          <a:p>
            <a:pPr indent="-381000" lvl="0" marL="45720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Char char="●"/>
            </a:pPr>
            <a:r>
              <a:rPr b="1" lang="pt-BR" sz="2400">
                <a:solidFill>
                  <a:schemeClr val="accent3"/>
                </a:solidFill>
              </a:rPr>
              <a:t>Resumo</a:t>
            </a:r>
            <a:endParaRPr b="1" sz="2400">
              <a:solidFill>
                <a:schemeClr val="accent3"/>
              </a:solidFill>
            </a:endParaRPr>
          </a:p>
          <a:p>
            <a:pPr indent="-381000" lvl="0" marL="45720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Char char="●"/>
            </a:pPr>
            <a:r>
              <a:rPr b="1" lang="pt-BR" sz="2400">
                <a:solidFill>
                  <a:schemeClr val="accent3"/>
                </a:solidFill>
              </a:rPr>
              <a:t>Palavras-chave</a:t>
            </a:r>
            <a:endParaRPr b="1" sz="2400">
              <a:solidFill>
                <a:schemeClr val="accent3"/>
              </a:solidFill>
            </a:endParaRPr>
          </a:p>
          <a:p>
            <a:pPr indent="-381000" lvl="0" marL="45720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Char char="●"/>
            </a:pPr>
            <a:r>
              <a:rPr b="1" lang="pt-BR" sz="2400">
                <a:solidFill>
                  <a:schemeClr val="accent3"/>
                </a:solidFill>
              </a:rPr>
              <a:t>Corpo do artigo </a:t>
            </a:r>
            <a:endParaRPr b="1" sz="2400">
              <a:solidFill>
                <a:schemeClr val="accent3"/>
              </a:solidFill>
            </a:endParaRPr>
          </a:p>
          <a:p>
            <a:pPr indent="-381000" lvl="0" marL="45720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Char char="●"/>
            </a:pPr>
            <a:r>
              <a:rPr b="1" lang="pt-BR" sz="2400">
                <a:solidFill>
                  <a:schemeClr val="accent3"/>
                </a:solidFill>
              </a:rPr>
              <a:t>Referências</a:t>
            </a:r>
            <a:endParaRPr b="1" sz="2400">
              <a:solidFill>
                <a:schemeClr val="accent3"/>
              </a:solidFill>
            </a:endParaRPr>
          </a:p>
          <a:p>
            <a:pPr indent="-381000" lvl="0" marL="45720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Char char="●"/>
            </a:pPr>
            <a:r>
              <a:rPr b="1" lang="pt-BR" sz="2400">
                <a:solidFill>
                  <a:schemeClr val="accent3"/>
                </a:solidFill>
              </a:rPr>
              <a:t>Anexos ou apêndices (opcional)</a:t>
            </a:r>
            <a:endParaRPr b="1" sz="24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Personalizada 2">
      <a:dk1>
        <a:srgbClr val="454F59"/>
      </a:dk1>
      <a:lt1>
        <a:srgbClr val="FFFFFF"/>
      </a:lt1>
      <a:dk2>
        <a:srgbClr val="6A7887"/>
      </a:dk2>
      <a:lt2>
        <a:srgbClr val="E7E6E6"/>
      </a:lt2>
      <a:accent1>
        <a:srgbClr val="1D9A78"/>
      </a:accent1>
      <a:accent2>
        <a:srgbClr val="7BC68E"/>
      </a:accent2>
      <a:accent3>
        <a:srgbClr val="3F3F3F"/>
      </a:accent3>
      <a:accent4>
        <a:srgbClr val="3F3F3F"/>
      </a:accent4>
      <a:accent5>
        <a:srgbClr val="595959"/>
      </a:accent5>
      <a:accent6>
        <a:srgbClr val="595959"/>
      </a:accent6>
      <a:hlink>
        <a:srgbClr val="595959"/>
      </a:hlink>
      <a:folHlink>
        <a:srgbClr val="5959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