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02" r:id="rId3"/>
    <p:sldId id="293" r:id="rId4"/>
    <p:sldId id="354" r:id="rId5"/>
    <p:sldId id="294" r:id="rId6"/>
    <p:sldId id="295" r:id="rId7"/>
    <p:sldId id="356" r:id="rId8"/>
    <p:sldId id="362" r:id="rId9"/>
    <p:sldId id="357" r:id="rId10"/>
    <p:sldId id="355" r:id="rId11"/>
    <p:sldId id="303" r:id="rId12"/>
    <p:sldId id="350" r:id="rId13"/>
    <p:sldId id="304" r:id="rId14"/>
    <p:sldId id="305" r:id="rId15"/>
    <p:sldId id="358" r:id="rId16"/>
    <p:sldId id="359" r:id="rId17"/>
    <p:sldId id="360" r:id="rId18"/>
    <p:sldId id="361" r:id="rId19"/>
    <p:sldId id="306" r:id="rId20"/>
    <p:sldId id="307" r:id="rId21"/>
    <p:sldId id="308" r:id="rId22"/>
    <p:sldId id="309" r:id="rId23"/>
    <p:sldId id="353" r:id="rId24"/>
    <p:sldId id="351" r:id="rId25"/>
    <p:sldId id="352" r:id="rId26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133643F-0CEF-4EF2-AA65-B30954F6885B}">
          <p14:sldIdLst>
            <p14:sldId id="257"/>
            <p14:sldId id="302"/>
            <p14:sldId id="293"/>
            <p14:sldId id="354"/>
            <p14:sldId id="294"/>
            <p14:sldId id="295"/>
            <p14:sldId id="356"/>
            <p14:sldId id="362"/>
            <p14:sldId id="357"/>
            <p14:sldId id="355"/>
            <p14:sldId id="303"/>
            <p14:sldId id="350"/>
            <p14:sldId id="304"/>
            <p14:sldId id="305"/>
            <p14:sldId id="358"/>
            <p14:sldId id="359"/>
            <p14:sldId id="360"/>
            <p14:sldId id="361"/>
            <p14:sldId id="306"/>
            <p14:sldId id="307"/>
            <p14:sldId id="308"/>
            <p14:sldId id="309"/>
            <p14:sldId id="353"/>
            <p14:sldId id="351"/>
            <p14:sldId id="352"/>
          </p14:sldIdLst>
        </p14:section>
        <p14:section name="Seção sem Título" id="{59153699-22AB-4D8B-B15D-AACE0EE127C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DFD"/>
    <a:srgbClr val="34E4F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7" autoAdjust="0"/>
    <p:restoredTop sz="94660"/>
  </p:normalViewPr>
  <p:slideViewPr>
    <p:cSldViewPr>
      <p:cViewPr varScale="1">
        <p:scale>
          <a:sx n="74" d="100"/>
          <a:sy n="74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D25AB-8517-4B07-A5C8-BC29563E1881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9A81C-BDB2-4391-9EA9-4F3A3BA9F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086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12061-ABE7-4A31-9503-61BF8FA703C2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3EFEB-6732-457C-89E2-D5E77CF111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98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84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1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3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088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21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0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13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4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913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0920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683568" y="1556792"/>
            <a:ext cx="8101012" cy="3384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8052" tIns="86614" rIns="128052" bIns="64026"/>
          <a:lstStyle>
            <a:lvl1pPr defTabSz="639763" eaLnBrk="0" hangingPunct="0">
              <a:tabLst>
                <a:tab pos="1030288" algn="l"/>
                <a:tab pos="2060575" algn="l"/>
                <a:tab pos="3089275" algn="l"/>
                <a:tab pos="4119563" algn="l"/>
                <a:tab pos="5149850" algn="l"/>
                <a:tab pos="6180138" algn="l"/>
                <a:tab pos="7210425" algn="l"/>
                <a:tab pos="8239125" algn="l"/>
                <a:tab pos="9269413" algn="l"/>
                <a:tab pos="10299700" algn="l"/>
                <a:tab pos="11329988" algn="l"/>
                <a:tab pos="123602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 eaLnBrk="0" hangingPunct="0">
              <a:tabLst>
                <a:tab pos="1030288" algn="l"/>
                <a:tab pos="2060575" algn="l"/>
                <a:tab pos="3089275" algn="l"/>
                <a:tab pos="4119563" algn="l"/>
                <a:tab pos="5149850" algn="l"/>
                <a:tab pos="6180138" algn="l"/>
                <a:tab pos="7210425" algn="l"/>
                <a:tab pos="8239125" algn="l"/>
                <a:tab pos="9269413" algn="l"/>
                <a:tab pos="10299700" algn="l"/>
                <a:tab pos="11329988" algn="l"/>
                <a:tab pos="123602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 eaLnBrk="0" hangingPunct="0">
              <a:tabLst>
                <a:tab pos="1030288" algn="l"/>
                <a:tab pos="2060575" algn="l"/>
                <a:tab pos="3089275" algn="l"/>
                <a:tab pos="4119563" algn="l"/>
                <a:tab pos="5149850" algn="l"/>
                <a:tab pos="6180138" algn="l"/>
                <a:tab pos="7210425" algn="l"/>
                <a:tab pos="8239125" algn="l"/>
                <a:tab pos="9269413" algn="l"/>
                <a:tab pos="10299700" algn="l"/>
                <a:tab pos="11329988" algn="l"/>
                <a:tab pos="123602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 eaLnBrk="0" hangingPunct="0">
              <a:tabLst>
                <a:tab pos="1030288" algn="l"/>
                <a:tab pos="2060575" algn="l"/>
                <a:tab pos="3089275" algn="l"/>
                <a:tab pos="4119563" algn="l"/>
                <a:tab pos="5149850" algn="l"/>
                <a:tab pos="6180138" algn="l"/>
                <a:tab pos="7210425" algn="l"/>
                <a:tab pos="8239125" algn="l"/>
                <a:tab pos="9269413" algn="l"/>
                <a:tab pos="10299700" algn="l"/>
                <a:tab pos="11329988" algn="l"/>
                <a:tab pos="123602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 eaLnBrk="0" hangingPunct="0">
              <a:tabLst>
                <a:tab pos="1030288" algn="l"/>
                <a:tab pos="2060575" algn="l"/>
                <a:tab pos="3089275" algn="l"/>
                <a:tab pos="4119563" algn="l"/>
                <a:tab pos="5149850" algn="l"/>
                <a:tab pos="6180138" algn="l"/>
                <a:tab pos="7210425" algn="l"/>
                <a:tab pos="8239125" algn="l"/>
                <a:tab pos="9269413" algn="l"/>
                <a:tab pos="10299700" algn="l"/>
                <a:tab pos="11329988" algn="l"/>
                <a:tab pos="123602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  <a:tab pos="2060575" algn="l"/>
                <a:tab pos="3089275" algn="l"/>
                <a:tab pos="4119563" algn="l"/>
                <a:tab pos="5149850" algn="l"/>
                <a:tab pos="6180138" algn="l"/>
                <a:tab pos="7210425" algn="l"/>
                <a:tab pos="8239125" algn="l"/>
                <a:tab pos="9269413" algn="l"/>
                <a:tab pos="10299700" algn="l"/>
                <a:tab pos="11329988" algn="l"/>
                <a:tab pos="123602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  <a:tab pos="2060575" algn="l"/>
                <a:tab pos="3089275" algn="l"/>
                <a:tab pos="4119563" algn="l"/>
                <a:tab pos="5149850" algn="l"/>
                <a:tab pos="6180138" algn="l"/>
                <a:tab pos="7210425" algn="l"/>
                <a:tab pos="8239125" algn="l"/>
                <a:tab pos="9269413" algn="l"/>
                <a:tab pos="10299700" algn="l"/>
                <a:tab pos="11329988" algn="l"/>
                <a:tab pos="123602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  <a:tab pos="2060575" algn="l"/>
                <a:tab pos="3089275" algn="l"/>
                <a:tab pos="4119563" algn="l"/>
                <a:tab pos="5149850" algn="l"/>
                <a:tab pos="6180138" algn="l"/>
                <a:tab pos="7210425" algn="l"/>
                <a:tab pos="8239125" algn="l"/>
                <a:tab pos="9269413" algn="l"/>
                <a:tab pos="10299700" algn="l"/>
                <a:tab pos="11329988" algn="l"/>
                <a:tab pos="123602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  <a:tab pos="2060575" algn="l"/>
                <a:tab pos="3089275" algn="l"/>
                <a:tab pos="4119563" algn="l"/>
                <a:tab pos="5149850" algn="l"/>
                <a:tab pos="6180138" algn="l"/>
                <a:tab pos="7210425" algn="l"/>
                <a:tab pos="8239125" algn="l"/>
                <a:tab pos="9269413" algn="l"/>
                <a:tab pos="10299700" algn="l"/>
                <a:tab pos="11329988" algn="l"/>
                <a:tab pos="123602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000" b="1" dirty="0"/>
              <a:t>Materiais de Construção </a:t>
            </a:r>
            <a:r>
              <a:rPr lang="pt-BR" sz="4000" b="1" dirty="0" smtClean="0"/>
              <a:t>Mecânica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48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Aula </a:t>
            </a:r>
            <a:r>
              <a:rPr lang="pt-BR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15 – Materiais Cerâmicos</a:t>
            </a:r>
            <a:endParaRPr lang="pt-BR" sz="2800" b="1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48074" y="5229200"/>
            <a:ext cx="4572000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Prof. Me. Albino Moura Guterres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b="1" i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E-mail: prof.albinomoura@gmail.com</a:t>
            </a:r>
            <a:endParaRPr lang="pt-BR" i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703425" y="6309320"/>
            <a:ext cx="3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73233" y="20925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Cerâmicas Tradicionais</a:t>
            </a:r>
            <a:endParaRPr lang="pt-BR" sz="3200" b="1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5743" y="1252791"/>
            <a:ext cx="8019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 smtClean="0"/>
              <a:t>São constituídas basicamente de: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31640" y="1700808"/>
            <a:ext cx="7541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chemeClr val="accent6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Argila: Al</a:t>
            </a:r>
            <a:r>
              <a:rPr lang="pt-BR" b="1" baseline="-25000" dirty="0" smtClean="0"/>
              <a:t>2</a:t>
            </a:r>
            <a:r>
              <a:rPr lang="pt-BR" b="1" dirty="0" smtClean="0"/>
              <a:t>O</a:t>
            </a:r>
            <a:r>
              <a:rPr lang="pt-BR" b="1" baseline="-25000" dirty="0" smtClean="0"/>
              <a:t>3 </a:t>
            </a:r>
            <a:r>
              <a:rPr lang="pt-BR" b="1" dirty="0" smtClean="0"/>
              <a:t>- SiO</a:t>
            </a:r>
            <a:r>
              <a:rPr lang="pt-BR" b="1" baseline="-25000" dirty="0" smtClean="0"/>
              <a:t>2 </a:t>
            </a:r>
            <a:r>
              <a:rPr lang="pt-BR" b="1" dirty="0" smtClean="0"/>
              <a:t>- H</a:t>
            </a:r>
            <a:r>
              <a:rPr lang="pt-BR" b="1" baseline="-25000" dirty="0" smtClean="0"/>
              <a:t>2</a:t>
            </a:r>
            <a:r>
              <a:rPr lang="pt-BR" b="1" dirty="0" smtClean="0"/>
              <a:t>O com outros óxidos (</a:t>
            </a:r>
            <a:r>
              <a:rPr lang="pt-BR" b="1" dirty="0"/>
              <a:t>TiO</a:t>
            </a:r>
            <a:r>
              <a:rPr lang="pt-BR" b="1" baseline="-25000" dirty="0"/>
              <a:t>2</a:t>
            </a:r>
            <a:r>
              <a:rPr lang="pt-BR" b="1" dirty="0"/>
              <a:t>, Fe</a:t>
            </a:r>
            <a:r>
              <a:rPr lang="pt-BR" b="1" baseline="-25000" dirty="0"/>
              <a:t>2</a:t>
            </a:r>
            <a:r>
              <a:rPr lang="pt-BR" b="1" dirty="0"/>
              <a:t>O</a:t>
            </a:r>
            <a:r>
              <a:rPr lang="pt-BR" b="1" baseline="-25000" dirty="0"/>
              <a:t>3</a:t>
            </a:r>
            <a:r>
              <a:rPr lang="pt-BR" b="1" dirty="0"/>
              <a:t>, </a:t>
            </a:r>
            <a:r>
              <a:rPr lang="pt-BR" b="1" dirty="0" err="1"/>
              <a:t>MgO</a:t>
            </a:r>
            <a:r>
              <a:rPr lang="pt-BR" b="1" dirty="0"/>
              <a:t>, </a:t>
            </a:r>
            <a:r>
              <a:rPr lang="pt-BR" b="1" dirty="0" err="1"/>
              <a:t>CaO</a:t>
            </a:r>
            <a:r>
              <a:rPr lang="pt-BR" b="1" dirty="0"/>
              <a:t>, Na</a:t>
            </a:r>
            <a:r>
              <a:rPr lang="pt-BR" b="1" baseline="-25000" dirty="0"/>
              <a:t>2</a:t>
            </a:r>
            <a:r>
              <a:rPr lang="pt-BR" b="1" dirty="0"/>
              <a:t>O, K</a:t>
            </a:r>
            <a:r>
              <a:rPr lang="pt-BR" b="1" baseline="-25000" dirty="0"/>
              <a:t>2</a:t>
            </a:r>
            <a:r>
              <a:rPr lang="pt-BR" b="1" dirty="0"/>
              <a:t>O)</a:t>
            </a:r>
          </a:p>
          <a:p>
            <a:pPr indent="-285750" algn="just">
              <a:lnSpc>
                <a:spcPct val="150000"/>
              </a:lnSpc>
              <a:buClr>
                <a:schemeClr val="accent6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Sílica: </a:t>
            </a:r>
            <a:r>
              <a:rPr lang="pt-BR" b="1" dirty="0"/>
              <a:t>SiO</a:t>
            </a:r>
            <a:r>
              <a:rPr lang="pt-BR" b="1" baseline="-25000" dirty="0"/>
              <a:t>2</a:t>
            </a:r>
          </a:p>
          <a:p>
            <a:pPr indent="-285750" algn="just">
              <a:lnSpc>
                <a:spcPct val="150000"/>
              </a:lnSpc>
              <a:buClr>
                <a:schemeClr val="accent6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Feldspato: K</a:t>
            </a:r>
            <a:r>
              <a:rPr lang="pt-BR" b="1" baseline="-25000" dirty="0" smtClean="0"/>
              <a:t>2</a:t>
            </a:r>
            <a:r>
              <a:rPr lang="pt-BR" b="1" dirty="0" smtClean="0"/>
              <a:t>0 - Al</a:t>
            </a:r>
            <a:r>
              <a:rPr lang="pt-BR" b="1" baseline="-25000" dirty="0" smtClean="0"/>
              <a:t>2</a:t>
            </a:r>
            <a:r>
              <a:rPr lang="pt-BR" b="1" dirty="0" smtClean="0"/>
              <a:t>O</a:t>
            </a:r>
            <a:r>
              <a:rPr lang="pt-BR" b="1" baseline="-25000" dirty="0" smtClean="0"/>
              <a:t>3 </a:t>
            </a:r>
            <a:r>
              <a:rPr lang="pt-BR" b="1" dirty="0" smtClean="0"/>
              <a:t>- 6SiO</a:t>
            </a:r>
            <a:r>
              <a:rPr lang="pt-BR" b="1" baseline="-25000" dirty="0" smtClean="0"/>
              <a:t>2</a:t>
            </a:r>
            <a:endParaRPr lang="pt-BR" b="1" baseline="-25000" dirty="0"/>
          </a:p>
        </p:txBody>
      </p:sp>
      <p:sp>
        <p:nvSpPr>
          <p:cNvPr id="3" name="Retângulo 2"/>
          <p:cNvSpPr/>
          <p:nvPr/>
        </p:nvSpPr>
        <p:spPr>
          <a:xfrm>
            <a:off x="1114780" y="3645024"/>
            <a:ext cx="75418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00B050"/>
              </a:buClr>
              <a:buSzPct val="110000"/>
              <a:buFont typeface="Wingdings" pitchFamily="2" charset="2"/>
              <a:buChar char="q"/>
            </a:pPr>
            <a:r>
              <a:rPr lang="pt-BR" b="1" dirty="0" smtClean="0"/>
              <a:t>Produtos estruturais como tijolos e pisos têm os três componentes.</a:t>
            </a:r>
          </a:p>
          <a:p>
            <a:pPr indent="-285750" algn="just">
              <a:lnSpc>
                <a:spcPct val="150000"/>
              </a:lnSpc>
              <a:buClr>
                <a:srgbClr val="00B050"/>
              </a:buClr>
              <a:buSzPct val="110000"/>
              <a:buFont typeface="Wingdings" pitchFamily="2" charset="2"/>
              <a:buChar char="q"/>
            </a:pPr>
            <a:endParaRPr lang="pt-BR" b="1" dirty="0" smtClean="0"/>
          </a:p>
          <a:p>
            <a:pPr indent="-285750" algn="just">
              <a:lnSpc>
                <a:spcPct val="150000"/>
              </a:lnSpc>
              <a:buClr>
                <a:srgbClr val="00B050"/>
              </a:buClr>
              <a:buSzPct val="110000"/>
              <a:buFont typeface="Wingdings" pitchFamily="2" charset="2"/>
              <a:buChar char="q"/>
            </a:pPr>
            <a:r>
              <a:rPr lang="pt-BR" b="1" dirty="0" smtClean="0"/>
              <a:t>Cerâmicas brancas como as porcelanas e peças sanitárias também têm os três componentes, mas o teor de feldspato é controlado.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373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04448" y="6309320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73233" y="20925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Cerâmicas Tradicionais</a:t>
            </a:r>
            <a:endParaRPr lang="pt-BR" sz="3200" b="1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8" y="1286596"/>
            <a:ext cx="32766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53271"/>
            <a:ext cx="1528048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8" y="3501008"/>
            <a:ext cx="3578461" cy="23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15" y="3933056"/>
            <a:ext cx="4195039" cy="176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70" y="1486142"/>
            <a:ext cx="2927970" cy="201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2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04448" y="6481655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11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73233" y="20925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Cerâmicas Avançadas</a:t>
            </a:r>
            <a:endParaRPr lang="pt-BR" sz="3200" b="1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5743" y="1252791"/>
            <a:ext cx="8019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 smtClean="0"/>
              <a:t>São constituídas basicamente de:</a:t>
            </a:r>
            <a:endParaRPr lang="pt-BR" sz="2000" b="1" dirty="0"/>
          </a:p>
        </p:txBody>
      </p:sp>
      <p:sp>
        <p:nvSpPr>
          <p:cNvPr id="17" name="Retângulo 16"/>
          <p:cNvSpPr/>
          <p:nvPr/>
        </p:nvSpPr>
        <p:spPr>
          <a:xfrm>
            <a:off x="1331640" y="1700808"/>
            <a:ext cx="75418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chemeClr val="accent6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Óxidos: </a:t>
            </a:r>
            <a:r>
              <a:rPr lang="pt-BR" b="1" dirty="0"/>
              <a:t>Al</a:t>
            </a:r>
            <a:r>
              <a:rPr lang="pt-BR" b="1" baseline="-25000" dirty="0"/>
              <a:t>2</a:t>
            </a:r>
            <a:r>
              <a:rPr lang="pt-BR" b="1" dirty="0"/>
              <a:t>O</a:t>
            </a:r>
            <a:r>
              <a:rPr lang="pt-BR" b="1" baseline="-25000" dirty="0"/>
              <a:t>3</a:t>
            </a:r>
          </a:p>
          <a:p>
            <a:pPr indent="-285750" algn="just">
              <a:lnSpc>
                <a:spcPct val="150000"/>
              </a:lnSpc>
              <a:buClr>
                <a:schemeClr val="accent6"/>
              </a:buClr>
              <a:buSzPct val="110000"/>
              <a:buFont typeface="Wingdings" pitchFamily="2" charset="2"/>
              <a:buChar char="ü"/>
            </a:pPr>
            <a:r>
              <a:rPr lang="pt-BR" b="1" dirty="0" err="1" smtClean="0"/>
              <a:t>Carbetos</a:t>
            </a:r>
            <a:r>
              <a:rPr lang="pt-BR" b="1" dirty="0" smtClean="0"/>
              <a:t>: </a:t>
            </a:r>
            <a:r>
              <a:rPr lang="pt-BR" b="1" dirty="0" err="1"/>
              <a:t>SiC</a:t>
            </a:r>
            <a:endParaRPr lang="pt-BR" b="1" dirty="0"/>
          </a:p>
          <a:p>
            <a:pPr indent="-285750" algn="just">
              <a:lnSpc>
                <a:spcPct val="150000"/>
              </a:lnSpc>
              <a:buClr>
                <a:schemeClr val="accent6"/>
              </a:buClr>
              <a:buSzPct val="110000"/>
              <a:buFont typeface="Wingdings" pitchFamily="2" charset="2"/>
              <a:buChar char="ü"/>
            </a:pPr>
            <a:r>
              <a:rPr lang="pt-BR" b="1" dirty="0" err="1" smtClean="0"/>
              <a:t>Nitretos</a:t>
            </a:r>
            <a:r>
              <a:rPr lang="pt-BR" b="1" dirty="0" smtClean="0"/>
              <a:t>: </a:t>
            </a:r>
            <a:r>
              <a:rPr lang="pt-BR" b="1" dirty="0"/>
              <a:t>Si</a:t>
            </a:r>
            <a:r>
              <a:rPr lang="pt-BR" b="1" baseline="-25000" dirty="0"/>
              <a:t>3</a:t>
            </a:r>
            <a:r>
              <a:rPr lang="pt-BR" b="1" dirty="0"/>
              <a:t>N</a:t>
            </a:r>
            <a:r>
              <a:rPr lang="pt-BR" b="1" baseline="-25000" dirty="0"/>
              <a:t>4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114780" y="3104295"/>
            <a:ext cx="75418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00B050"/>
              </a:buClr>
              <a:buSzPct val="110000"/>
              <a:buFont typeface="Wingdings" pitchFamily="2" charset="2"/>
              <a:buChar char="q"/>
            </a:pPr>
            <a:r>
              <a:rPr lang="pt-BR" b="1" dirty="0"/>
              <a:t>Al</a:t>
            </a:r>
            <a:r>
              <a:rPr lang="pt-BR" b="1" baseline="-25000" dirty="0"/>
              <a:t>2</a:t>
            </a:r>
            <a:r>
              <a:rPr lang="pt-BR" b="1" dirty="0"/>
              <a:t>O</a:t>
            </a:r>
            <a:r>
              <a:rPr lang="pt-BR" b="1" baseline="-25000" dirty="0"/>
              <a:t>3</a:t>
            </a:r>
            <a:r>
              <a:rPr lang="pt-BR" b="1" dirty="0"/>
              <a:t>: </a:t>
            </a:r>
            <a:r>
              <a:rPr lang="pt-BR" b="1" dirty="0" smtClean="0"/>
              <a:t>Desenvolvida como material refratário, atualmente tem diversos usos –velas de ignição.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SzPct val="110000"/>
            </a:pPr>
            <a:endParaRPr lang="pt-BR" b="1" dirty="0" smtClean="0"/>
          </a:p>
          <a:p>
            <a:pPr indent="-285750" algn="just">
              <a:lnSpc>
                <a:spcPct val="150000"/>
              </a:lnSpc>
              <a:buClr>
                <a:srgbClr val="00B050"/>
              </a:buClr>
              <a:buSzPct val="110000"/>
              <a:buFont typeface="Wingdings" pitchFamily="2" charset="2"/>
              <a:buChar char="q"/>
            </a:pPr>
            <a:r>
              <a:rPr lang="pt-BR" b="1" dirty="0" err="1" smtClean="0"/>
              <a:t>SiC</a:t>
            </a:r>
            <a:r>
              <a:rPr lang="pt-BR" b="1" dirty="0"/>
              <a:t>: </a:t>
            </a:r>
            <a:r>
              <a:rPr lang="pt-BR" b="1" dirty="0" smtClean="0"/>
              <a:t>É muito duro, tem alta resistência à oxidação e é usado como reforço em compósitos com metais ou cerâmicos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SzPct val="110000"/>
            </a:pPr>
            <a:endParaRPr lang="pt-BR" b="1" dirty="0" smtClean="0"/>
          </a:p>
          <a:p>
            <a:pPr indent="-285750" algn="just">
              <a:lnSpc>
                <a:spcPct val="150000"/>
              </a:lnSpc>
              <a:buClr>
                <a:srgbClr val="00B050"/>
              </a:buClr>
              <a:buSzPct val="110000"/>
              <a:buFont typeface="Wingdings" pitchFamily="2" charset="2"/>
              <a:buChar char="q"/>
            </a:pPr>
            <a:r>
              <a:rPr lang="pt-BR" b="1" dirty="0" smtClean="0"/>
              <a:t>Si</a:t>
            </a:r>
            <a:r>
              <a:rPr lang="pt-BR" b="1" baseline="-25000" dirty="0" smtClean="0"/>
              <a:t>3</a:t>
            </a:r>
            <a:r>
              <a:rPr lang="pt-BR" b="1" dirty="0" smtClean="0"/>
              <a:t>N</a:t>
            </a:r>
            <a:r>
              <a:rPr lang="pt-BR" b="1" baseline="-25000" dirty="0" smtClean="0"/>
              <a:t>4</a:t>
            </a:r>
            <a:r>
              <a:rPr lang="pt-BR" b="1" dirty="0" smtClean="0"/>
              <a:t>: Dentre os materiais cerâmicos, é o que exibe melhor conjunto de propriedades e é usado em componentes de motores.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24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12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273233" y="20925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Cerâmicas Avançadas</a:t>
            </a:r>
            <a:endParaRPr lang="pt-BR" sz="3200" b="1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83" y="1445985"/>
            <a:ext cx="27051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extremehard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83" y="3861048"/>
            <a:ext cx="2413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multipa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53" y="1106260"/>
            <a:ext cx="2413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sparepa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52" y="4170644"/>
            <a:ext cx="32004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ston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07" y="1538569"/>
            <a:ext cx="2819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0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13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91363" y="3288710"/>
            <a:ext cx="7971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/>
              <a:t>Preparação da matéria prima em pó.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Mistura </a:t>
            </a:r>
            <a:r>
              <a:rPr lang="pt-BR" b="1" dirty="0"/>
              <a:t>do pó com um líquido (geralmente água) para formar </a:t>
            </a:r>
            <a:r>
              <a:rPr lang="pt-BR" b="1" dirty="0" smtClean="0"/>
              <a:t>um material </a:t>
            </a:r>
            <a:r>
              <a:rPr lang="pt-BR" b="1" dirty="0"/>
              <a:t>conformável : suspensão de alta fluidez (“barbotina”) </a:t>
            </a:r>
            <a:r>
              <a:rPr lang="pt-BR" b="1" dirty="0" smtClean="0"/>
              <a:t>ou massa </a:t>
            </a:r>
            <a:r>
              <a:rPr lang="pt-BR" b="1" dirty="0"/>
              <a:t>plástica.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Conformação </a:t>
            </a:r>
            <a:r>
              <a:rPr lang="pt-BR" b="1" dirty="0"/>
              <a:t>da mistura (existem diferentes processos).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Secagem </a:t>
            </a:r>
            <a:r>
              <a:rPr lang="pt-BR" b="1" dirty="0"/>
              <a:t>das peças conformadas.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Queima </a:t>
            </a:r>
            <a:r>
              <a:rPr lang="pt-BR" b="1" dirty="0"/>
              <a:t>das peças após secagem.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Acabamento </a:t>
            </a:r>
            <a:r>
              <a:rPr lang="pt-BR" b="1" dirty="0"/>
              <a:t>final (quando necessário).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10038" y="0"/>
            <a:ext cx="723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Processos de </a:t>
            </a:r>
            <a:r>
              <a:rPr lang="pt-BR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Fabricação de </a:t>
            </a:r>
          </a:p>
          <a:p>
            <a:pPr algn="ctr"/>
            <a:r>
              <a:rPr lang="pt-BR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</a:t>
            </a:r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Cerâmicos Cristalinos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4796" y="1052736"/>
            <a:ext cx="818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Muitos materiais cerâmicos têm elevado ponto de fusão e </a:t>
            </a:r>
            <a:r>
              <a:rPr lang="pt-BR" b="1" dirty="0" smtClean="0"/>
              <a:t>apresentam dificuldade </a:t>
            </a:r>
            <a:r>
              <a:rPr lang="pt-BR" b="1" dirty="0"/>
              <a:t>de conformação passando pelo estado </a:t>
            </a:r>
            <a:r>
              <a:rPr lang="pt-BR" b="1" dirty="0" smtClean="0"/>
              <a:t>líquido. A plasticidade necessária </a:t>
            </a:r>
            <a:r>
              <a:rPr lang="pt-BR" b="1" dirty="0"/>
              <a:t>para sua moldagem é conseguida antes da queima, por meio </a:t>
            </a:r>
            <a:r>
              <a:rPr lang="pt-BR" b="1" dirty="0" smtClean="0"/>
              <a:t>de mistura </a:t>
            </a:r>
            <a:r>
              <a:rPr lang="pt-BR" b="1" dirty="0"/>
              <a:t>das matérias primas em pó com um líquido.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4694" y="2807062"/>
            <a:ext cx="81824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PROCESSAMENTO</a:t>
            </a:r>
          </a:p>
        </p:txBody>
      </p:sp>
    </p:spTree>
    <p:extLst>
      <p:ext uri="{BB962C8B-B14F-4D97-AF65-F5344CB8AC3E}">
        <p14:creationId xmlns:p14="http://schemas.microsoft.com/office/powerpoint/2010/main" val="34782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14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91437" y="1509271"/>
            <a:ext cx="7971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1600" b="1" dirty="0"/>
              <a:t>Prensagem simples: pisos e azulejos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1600" b="1" dirty="0" smtClean="0"/>
              <a:t>Prensagem </a:t>
            </a:r>
            <a:r>
              <a:rPr lang="pt-BR" sz="1600" b="1" dirty="0"/>
              <a:t>isostática: vela do carro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1600" b="1" dirty="0" smtClean="0"/>
              <a:t>Extrusão</a:t>
            </a:r>
            <a:r>
              <a:rPr lang="pt-BR" sz="1600" b="1" dirty="0"/>
              <a:t>: tubos e capilares, tijolos baianos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1600" b="1" dirty="0" smtClean="0"/>
              <a:t>Injeção: pequenas </a:t>
            </a:r>
            <a:r>
              <a:rPr lang="pt-BR" sz="1600" b="1" dirty="0"/>
              <a:t>peças com formas complexas e rotor de turbinas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1600" b="1" dirty="0" smtClean="0"/>
              <a:t>Colagem </a:t>
            </a:r>
            <a:r>
              <a:rPr lang="pt-BR" sz="1600" b="1" dirty="0"/>
              <a:t>de barbotina: sanitários, pias, vasos, artesanato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1600" b="1" dirty="0" smtClean="0"/>
              <a:t>Torneamento</a:t>
            </a:r>
            <a:r>
              <a:rPr lang="pt-BR" sz="1600" b="1" dirty="0"/>
              <a:t>: xícaras e pratos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10038" y="0"/>
            <a:ext cx="723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Processos de </a:t>
            </a:r>
            <a:r>
              <a:rPr lang="pt-BR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Fabricação de </a:t>
            </a:r>
          </a:p>
          <a:p>
            <a:pPr algn="ctr"/>
            <a:r>
              <a:rPr lang="pt-BR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</a:t>
            </a:r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Cerâmicos Cristalinos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06506" y="1052736"/>
            <a:ext cx="81824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Métodos de Conformação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15" y="1186884"/>
            <a:ext cx="3097403" cy="134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71" y="3775391"/>
            <a:ext cx="18764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54" y="3948475"/>
            <a:ext cx="31813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1" y="3784407"/>
            <a:ext cx="32385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15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240006" y="1509271"/>
            <a:ext cx="7782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/>
              <a:t>Na secagem ocorre </a:t>
            </a:r>
            <a:r>
              <a:rPr lang="pt-BR" b="1" dirty="0" smtClean="0"/>
              <a:t>perda de </a:t>
            </a:r>
            <a:r>
              <a:rPr lang="pt-BR" b="1" dirty="0"/>
              <a:t>massa e retração </a:t>
            </a:r>
            <a:r>
              <a:rPr lang="pt-BR" b="1" dirty="0" smtClean="0"/>
              <a:t>pela remoção </a:t>
            </a:r>
            <a:r>
              <a:rPr lang="pt-BR" b="1" dirty="0"/>
              <a:t>gradativa </a:t>
            </a:r>
            <a:r>
              <a:rPr lang="pt-BR" b="1" dirty="0" smtClean="0"/>
              <a:t>de umidade</a:t>
            </a:r>
            <a:r>
              <a:rPr lang="pt-BR" b="1" dirty="0"/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10038" y="0"/>
            <a:ext cx="723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Processos de </a:t>
            </a:r>
            <a:r>
              <a:rPr lang="pt-BR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Fabricação de </a:t>
            </a:r>
          </a:p>
          <a:p>
            <a:pPr algn="ctr"/>
            <a:r>
              <a:rPr lang="pt-BR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</a:t>
            </a:r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Cerâmicos Cristalinos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40261" y="1052736"/>
            <a:ext cx="81824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Secagem das Peças Conformadas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40005" y="4224486"/>
            <a:ext cx="7648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/>
              <a:t>Eliminação do material orgânico (dispersantes, ligantes, material </a:t>
            </a:r>
            <a:r>
              <a:rPr lang="pt-BR" b="1" dirty="0" smtClean="0"/>
              <a:t>orgânico nas </a:t>
            </a:r>
            <a:r>
              <a:rPr lang="pt-BR" b="1" dirty="0"/>
              <a:t>argilas)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decomposição </a:t>
            </a:r>
            <a:r>
              <a:rPr lang="pt-BR" b="1" dirty="0"/>
              <a:t>e formação de novas fases de acordo com o diagrama </a:t>
            </a:r>
            <a:r>
              <a:rPr lang="pt-BR" b="1" dirty="0" smtClean="0"/>
              <a:t>de fases </a:t>
            </a:r>
            <a:r>
              <a:rPr lang="pt-BR" b="1" dirty="0"/>
              <a:t>(formação de alumina, mulita e vidro a partir das argilas)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 smtClean="0"/>
              <a:t>Sinterização </a:t>
            </a:r>
            <a:r>
              <a:rPr lang="pt-BR" b="1" dirty="0"/>
              <a:t>(eliminação da porosidade e </a:t>
            </a:r>
            <a:r>
              <a:rPr lang="pt-BR" b="1" dirty="0" err="1"/>
              <a:t>densificação</a:t>
            </a:r>
            <a:r>
              <a:rPr lang="pt-BR" b="1" dirty="0"/>
              <a:t>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52646" y="2553273"/>
            <a:ext cx="818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As peças são queimadas geralmente entre 900</a:t>
            </a:r>
            <a:r>
              <a:rPr lang="pt-BR" b="1" baseline="30000" dirty="0"/>
              <a:t>o</a:t>
            </a:r>
            <a:r>
              <a:rPr lang="pt-BR" b="1" dirty="0"/>
              <a:t>C e 1400</a:t>
            </a:r>
            <a:r>
              <a:rPr lang="pt-BR" b="1" baseline="30000" dirty="0"/>
              <a:t>o</a:t>
            </a:r>
            <a:r>
              <a:rPr lang="pt-BR" b="1" dirty="0"/>
              <a:t>C. Esta </a:t>
            </a:r>
            <a:r>
              <a:rPr lang="pt-BR" b="1" dirty="0" smtClean="0"/>
              <a:t>temperatura depende </a:t>
            </a:r>
            <a:r>
              <a:rPr lang="pt-BR" b="1" dirty="0"/>
              <a:t>da composição da peça e das propriedades desejadas. Durante </a:t>
            </a:r>
            <a:r>
              <a:rPr lang="pt-BR" b="1" dirty="0" smtClean="0"/>
              <a:t>a queima </a:t>
            </a:r>
            <a:r>
              <a:rPr lang="pt-BR" b="1" dirty="0"/>
              <a:t>ocorre um aumento da densidade e da resistência mecânica devido </a:t>
            </a:r>
            <a:r>
              <a:rPr lang="pt-BR" b="1" dirty="0" smtClean="0"/>
              <a:t>os seguintes fenômenos: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245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34" y="2133749"/>
            <a:ext cx="68103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630809" y="6482983"/>
            <a:ext cx="51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16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211675" y="1509271"/>
            <a:ext cx="7782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1600" b="1" dirty="0"/>
              <a:t>O potencial para a sinterização é a diminuição </a:t>
            </a:r>
            <a:r>
              <a:rPr lang="pt-BR" sz="1600" b="1" dirty="0" smtClean="0"/>
              <a:t>da quantidade </a:t>
            </a:r>
            <a:r>
              <a:rPr lang="pt-BR" sz="1600" b="1" dirty="0"/>
              <a:t>de superfície por unidade de volume.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1600" b="1" dirty="0" smtClean="0"/>
              <a:t>O </a:t>
            </a:r>
            <a:r>
              <a:rPr lang="pt-BR" sz="1600" b="1" dirty="0"/>
              <a:t>transporte de massa ocorre por difusão.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10038" y="0"/>
            <a:ext cx="723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Processos de </a:t>
            </a:r>
            <a:r>
              <a:rPr lang="pt-BR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Fabricação de </a:t>
            </a:r>
          </a:p>
          <a:p>
            <a:pPr algn="ctr"/>
            <a:r>
              <a:rPr lang="pt-BR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</a:t>
            </a:r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Cerâmicos Cristalinos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13217" y="1052736"/>
            <a:ext cx="81824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Sinterização durante a queima </a:t>
            </a:r>
          </a:p>
        </p:txBody>
      </p:sp>
    </p:spTree>
    <p:extLst>
      <p:ext uri="{BB962C8B-B14F-4D97-AF65-F5344CB8AC3E}">
        <p14:creationId xmlns:p14="http://schemas.microsoft.com/office/powerpoint/2010/main" val="26790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3" y="1124744"/>
            <a:ext cx="8037505" cy="55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604449" y="6482983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17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10038" y="0"/>
            <a:ext cx="723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Microestruturas de </a:t>
            </a:r>
            <a:endParaRPr lang="pt-BR" sz="2800" b="1" i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Produtos </a:t>
            </a:r>
            <a:r>
              <a:rPr lang="pt-BR" sz="28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Cerâmicos 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9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18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267744" y="25633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CERÂMICAS </a:t>
            </a:r>
            <a:endParaRPr lang="pt-BR" sz="2800" dirty="0"/>
          </a:p>
          <a:p>
            <a:pPr algn="ctr"/>
            <a:r>
              <a:rPr lang="pt-BR" sz="2800" b="1" dirty="0"/>
              <a:t>TRADICIONAIS X AVANÇADAS</a:t>
            </a:r>
            <a:endParaRPr lang="pt-B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63" y="1268760"/>
            <a:ext cx="7485228" cy="517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4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776025" y="6401653"/>
            <a:ext cx="30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19252" y="1098986"/>
            <a:ext cx="8261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Materiais cerâmicos são geralmente uma combinação de elementos metálicos e não-metálicos (formam óxidos, </a:t>
            </a:r>
            <a:r>
              <a:rPr lang="pt-BR" b="1" dirty="0" err="1"/>
              <a:t>nitretos</a:t>
            </a:r>
            <a:r>
              <a:rPr lang="pt-BR" b="1" dirty="0"/>
              <a:t> e </a:t>
            </a:r>
            <a:r>
              <a:rPr lang="pt-BR" b="1" dirty="0" err="1"/>
              <a:t>carbetos</a:t>
            </a:r>
            <a:r>
              <a:rPr lang="pt-BR" b="1" dirty="0"/>
              <a:t>)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1" y="1911126"/>
            <a:ext cx="1811081" cy="159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5232"/>
            <a:ext cx="1870336" cy="18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28962" y="4170644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dirty="0" err="1">
                <a:solidFill>
                  <a:schemeClr val="bg1"/>
                </a:solidFill>
              </a:rPr>
              <a:t>SiC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635895" y="2281358"/>
            <a:ext cx="52927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Geralmente a ligação predominante é </a:t>
            </a:r>
            <a:r>
              <a:rPr lang="pt-BR" b="1" dirty="0" smtClean="0"/>
              <a:t>iônica.</a:t>
            </a:r>
            <a:endParaRPr lang="pt-BR" b="1" dirty="0"/>
          </a:p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Geralmente são isolantes de calor e </a:t>
            </a:r>
            <a:r>
              <a:rPr lang="pt-BR" b="1" dirty="0" smtClean="0"/>
              <a:t>eletricidade.</a:t>
            </a:r>
            <a:endParaRPr lang="pt-BR" b="1" dirty="0"/>
          </a:p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São mais </a:t>
            </a:r>
            <a:r>
              <a:rPr lang="pt-BR" b="1" dirty="0" smtClean="0"/>
              <a:t>resistentes </a:t>
            </a:r>
            <a:r>
              <a:rPr lang="pt-BR" b="1" dirty="0"/>
              <a:t>à altas temperaturas (devido ao </a:t>
            </a:r>
            <a:r>
              <a:rPr lang="pt-BR" b="1" dirty="0" smtClean="0"/>
              <a:t>elevado </a:t>
            </a:r>
            <a:r>
              <a:rPr lang="pt-BR" b="1" dirty="0"/>
              <a:t>PF) e à ambientes severos que metais e </a:t>
            </a:r>
            <a:r>
              <a:rPr lang="pt-BR" b="1" dirty="0" smtClean="0"/>
              <a:t>polímeros.</a:t>
            </a:r>
            <a:endParaRPr lang="pt-BR" b="1" dirty="0"/>
          </a:p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Com relação às propriedades mecânicas as cerâmicas são duras, porém </a:t>
            </a:r>
            <a:r>
              <a:rPr lang="pt-BR" b="1" dirty="0" smtClean="0"/>
              <a:t>frágeis.</a:t>
            </a:r>
            <a:endParaRPr lang="pt-BR" b="1" dirty="0"/>
          </a:p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b="1" dirty="0"/>
              <a:t>Em geral são  </a:t>
            </a:r>
            <a:r>
              <a:rPr lang="pt-BR" b="1" dirty="0" smtClean="0"/>
              <a:t>leves.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293157" y="2606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223099"/>
              </p:ext>
            </p:extLst>
          </p:nvPr>
        </p:nvGraphicFramePr>
        <p:xfrm>
          <a:off x="791220" y="5272157"/>
          <a:ext cx="1993515" cy="149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Imagem de Bitmap" r:id="rId5" imgW="3609704" imgH="2714402" progId="Paint.Picture">
                  <p:embed/>
                </p:oleObj>
              </mc:Choice>
              <mc:Fallback>
                <p:oleObj name="Imagem de Bitmap" r:id="rId5" imgW="3609704" imgH="27144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20" y="5272157"/>
                        <a:ext cx="1993515" cy="1498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32391" y="6323018"/>
            <a:ext cx="98646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kumimoji="0" lang="pt-PT" sz="1200" b="1" dirty="0">
                <a:solidFill>
                  <a:schemeClr val="bg1"/>
                </a:solidFill>
                <a:latin typeface="Arial" charset="0"/>
                <a:cs typeface="Times New Roman" pitchFamily="18" charset="0"/>
                <a:sym typeface="UniversalMath1 BT" pitchFamily="18" charset="2"/>
              </a:rPr>
              <a:t>NITRETO </a:t>
            </a:r>
          </a:p>
          <a:p>
            <a:pPr eaLnBrk="1" hangingPunct="1"/>
            <a:r>
              <a:rPr kumimoji="0" lang="pt-PT" sz="1200" b="1" dirty="0">
                <a:solidFill>
                  <a:schemeClr val="bg1"/>
                </a:solidFill>
                <a:latin typeface="Arial" charset="0"/>
                <a:cs typeface="Times New Roman" pitchFamily="18" charset="0"/>
                <a:sym typeface="UniversalMath1 BT" pitchFamily="18" charset="2"/>
              </a:rPr>
              <a:t>DE SILÍCIO</a:t>
            </a:r>
            <a:endParaRPr kumimoji="0" lang="en-GB" sz="1200" b="1" dirty="0">
              <a:solidFill>
                <a:schemeClr val="bg1"/>
              </a:solidFill>
              <a:latin typeface="Arial" charset="0"/>
              <a:cs typeface="Times New Roman" pitchFamily="18" charset="0"/>
              <a:sym typeface="UniversalMath1 BT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41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19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267744" y="25633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CERÂMICAS </a:t>
            </a:r>
            <a:endParaRPr lang="pt-BR" sz="2800" dirty="0"/>
          </a:p>
          <a:p>
            <a:pPr algn="ctr"/>
            <a:r>
              <a:rPr lang="pt-BR" sz="2800" b="1" dirty="0"/>
              <a:t>TRADICIONAIS X AVANÇADAS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7" y="1066630"/>
            <a:ext cx="7217463" cy="543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6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67744" y="25633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CERÂMICAS </a:t>
            </a:r>
            <a:endParaRPr lang="pt-BR" sz="2800" dirty="0"/>
          </a:p>
          <a:p>
            <a:pPr algn="ctr"/>
            <a:r>
              <a:rPr lang="pt-BR" sz="2800" b="1" dirty="0"/>
              <a:t>TRADICIONAIS X AVANÇADAS</a:t>
            </a:r>
            <a:endParaRPr lang="pt-B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736720" cy="509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0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21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862"/>
            <a:ext cx="7859935" cy="504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267744" y="25633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CERÂMICAS </a:t>
            </a:r>
            <a:endParaRPr lang="pt-BR" sz="2800" dirty="0"/>
          </a:p>
          <a:p>
            <a:pPr algn="ctr"/>
            <a:r>
              <a:rPr lang="pt-BR" sz="2800" b="1" dirty="0"/>
              <a:t>TRADICIONAIS X AVANÇADAS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9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22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273578" y="1886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CERÂMICAS </a:t>
            </a:r>
            <a:r>
              <a:rPr lang="pt-BR" sz="2800" dirty="0"/>
              <a:t> </a:t>
            </a:r>
            <a:r>
              <a:rPr lang="pt-BR" sz="2800" b="1" dirty="0" smtClean="0"/>
              <a:t>TRADICIONAIS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59" y="1844824"/>
            <a:ext cx="41529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29" y="1445872"/>
            <a:ext cx="41433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055749"/>
            <a:ext cx="4200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9" y="5788174"/>
            <a:ext cx="41338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23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267744" y="1886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CERÂMICAS AVANÇADAS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3337"/>
            <a:ext cx="7808997" cy="563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9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69485" y="6444044"/>
            <a:ext cx="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24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267744" y="1886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CERÂMICAS AVANÇADAS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60" y="1412776"/>
            <a:ext cx="729131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053847"/>
            <a:ext cx="7309448" cy="39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758300" y="6482983"/>
            <a:ext cx="30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20127" y="1150419"/>
            <a:ext cx="8019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</a:rPr>
              <a:t>Cerâmicas Cristalinas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55657" y="-48328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Estrutura dos Materiais Cerâmicos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891014" y="1586969"/>
            <a:ext cx="368533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 smtClean="0"/>
              <a:t> </a:t>
            </a:r>
            <a:r>
              <a:rPr lang="pt-BR" b="1" dirty="0"/>
              <a:t>Em geral, a estrutura cristalina dos </a:t>
            </a:r>
            <a:r>
              <a:rPr lang="pt-BR" b="1" dirty="0" smtClean="0"/>
              <a:t>materiais cerâmicos </a:t>
            </a:r>
            <a:r>
              <a:rPr lang="pt-BR" b="1" dirty="0"/>
              <a:t>é mais complexa que a </a:t>
            </a:r>
            <a:r>
              <a:rPr lang="pt-BR" b="1" dirty="0" smtClean="0"/>
              <a:t>dos metais</a:t>
            </a:r>
            <a:r>
              <a:rPr lang="pt-BR" b="1" dirty="0"/>
              <a:t>, uma vez que eles são </a:t>
            </a:r>
            <a:r>
              <a:rPr lang="pt-BR" b="1" dirty="0" smtClean="0"/>
              <a:t>compostos pelo </a:t>
            </a:r>
            <a:r>
              <a:rPr lang="pt-BR" b="1" dirty="0"/>
              <a:t>menos por dois elementos, em </a:t>
            </a:r>
            <a:r>
              <a:rPr lang="pt-BR" b="1" dirty="0" smtClean="0"/>
              <a:t>que cada </a:t>
            </a:r>
            <a:r>
              <a:rPr lang="pt-BR" b="1" dirty="0"/>
              <a:t>tipo de átomo ocupa </a:t>
            </a:r>
            <a:r>
              <a:rPr lang="pt-BR" b="1" dirty="0" smtClean="0"/>
              <a:t>posições determinadas </a:t>
            </a:r>
            <a:r>
              <a:rPr lang="pt-BR" b="1" dirty="0"/>
              <a:t>no reticulado cristalino.</a:t>
            </a:r>
            <a:endParaRPr lang="pt-BR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69242"/>
            <a:ext cx="2734892" cy="259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900954" y="1132637"/>
            <a:ext cx="4009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</a:rPr>
              <a:t>Vidros (Cerâmicas </a:t>
            </a:r>
            <a:r>
              <a:rPr lang="pt-BR" sz="2000" b="1" u="sng" dirty="0" smtClean="0">
                <a:solidFill>
                  <a:srgbClr val="C00000"/>
                </a:solidFill>
              </a:rPr>
              <a:t>Não-Cristalinas</a:t>
            </a:r>
            <a:r>
              <a:rPr lang="pt-BR" sz="2000" b="1" u="sng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74" y="1881246"/>
            <a:ext cx="3133665" cy="48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</a:p>
        </p:txBody>
      </p:sp>
    </p:spTree>
    <p:extLst>
      <p:ext uri="{BB962C8B-B14F-4D97-AF65-F5344CB8AC3E}">
        <p14:creationId xmlns:p14="http://schemas.microsoft.com/office/powerpoint/2010/main" val="7169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758300" y="6482983"/>
            <a:ext cx="30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20127" y="1150419"/>
            <a:ext cx="8019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 smtClean="0">
                <a:solidFill>
                  <a:srgbClr val="C00000"/>
                </a:solidFill>
              </a:rPr>
              <a:t>Defeitos</a:t>
            </a:r>
            <a:endParaRPr lang="pt-BR" sz="2000" b="1" u="sng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55657" y="-48328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Estrutura dos Materiais Cerâmicos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3" y="1700808"/>
            <a:ext cx="7929361" cy="46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</a:p>
        </p:txBody>
      </p:sp>
    </p:spTree>
    <p:extLst>
      <p:ext uri="{BB962C8B-B14F-4D97-AF65-F5344CB8AC3E}">
        <p14:creationId xmlns:p14="http://schemas.microsoft.com/office/powerpoint/2010/main" val="13196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94130" y="6298317"/>
            <a:ext cx="30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69954" y="1196752"/>
            <a:ext cx="801988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 smtClean="0"/>
              <a:t>Em geral, materiais cerâmicos usados industrialmente se dividem conforme fluxograma: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15" y="2536707"/>
            <a:ext cx="7802558" cy="372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264482" y="18864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</a:t>
            </a:r>
            <a:r>
              <a:rPr lang="pt-BR" sz="32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Cerâmicos </a:t>
            </a:r>
          </a:p>
        </p:txBody>
      </p:sp>
    </p:spTree>
    <p:extLst>
      <p:ext uri="{BB962C8B-B14F-4D97-AF65-F5344CB8AC3E}">
        <p14:creationId xmlns:p14="http://schemas.microsoft.com/office/powerpoint/2010/main" val="39432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703425" y="6309320"/>
            <a:ext cx="3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73233" y="20925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875743" y="1252791"/>
            <a:ext cx="8019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/>
              <a:t>Principal tipo de vidro : vidro de </a:t>
            </a:r>
            <a:r>
              <a:rPr lang="pt-BR" sz="2000" b="1" dirty="0" smtClean="0"/>
              <a:t>sílica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04028" y="1652901"/>
            <a:ext cx="754180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chemeClr val="accent6"/>
              </a:buClr>
              <a:buSzPct val="110000"/>
              <a:buFont typeface="Wingdings" pitchFamily="2" charset="2"/>
              <a:buChar char="ü"/>
            </a:pPr>
            <a:r>
              <a:rPr lang="pt-BR" b="1" dirty="0"/>
              <a:t>Sólido não </a:t>
            </a:r>
            <a:r>
              <a:rPr lang="pt-BR" b="1" dirty="0" smtClean="0"/>
              <a:t>cristalino que </a:t>
            </a:r>
            <a:r>
              <a:rPr lang="pt-BR" b="1" dirty="0"/>
              <a:t>apresenta apenas ordenação atômica de curto alcance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880646" y="2668850"/>
            <a:ext cx="8019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/>
              <a:t>Composição Química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341144" y="3068960"/>
            <a:ext cx="754180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chemeClr val="accent6"/>
              </a:buClr>
              <a:buSzPct val="110000"/>
              <a:buFont typeface="Wingdings" pitchFamily="2" charset="2"/>
              <a:buChar char="ü"/>
            </a:pPr>
            <a:r>
              <a:rPr lang="pt-BR" b="1" dirty="0"/>
              <a:t>Principal óxido: </a:t>
            </a:r>
            <a:r>
              <a:rPr lang="pt-BR" b="1" dirty="0" smtClean="0"/>
              <a:t>SiO</a:t>
            </a:r>
            <a:r>
              <a:rPr lang="pt-BR" b="1" baseline="-25000" dirty="0" smtClean="0"/>
              <a:t>2</a:t>
            </a:r>
            <a:r>
              <a:rPr lang="pt-BR" b="1" dirty="0" smtClean="0"/>
              <a:t>; </a:t>
            </a:r>
            <a:r>
              <a:rPr lang="pt-BR" b="1" dirty="0"/>
              <a:t>outros óxidos: </a:t>
            </a:r>
            <a:r>
              <a:rPr lang="pt-BR" b="1" dirty="0" err="1"/>
              <a:t>CaO</a:t>
            </a:r>
            <a:r>
              <a:rPr lang="pt-BR" b="1" dirty="0"/>
              <a:t>, Na</a:t>
            </a:r>
            <a:r>
              <a:rPr lang="pt-BR" b="1" baseline="-25000" dirty="0"/>
              <a:t>2</a:t>
            </a:r>
            <a:r>
              <a:rPr lang="pt-BR" b="1" dirty="0"/>
              <a:t>O, </a:t>
            </a:r>
            <a:r>
              <a:rPr lang="pt-BR" b="1" dirty="0" smtClean="0"/>
              <a:t>K</a:t>
            </a:r>
            <a:r>
              <a:rPr lang="pt-BR" b="1" baseline="-25000" dirty="0" smtClean="0"/>
              <a:t>2</a:t>
            </a:r>
            <a:r>
              <a:rPr lang="pt-BR" b="1" dirty="0" smtClean="0"/>
              <a:t>O </a:t>
            </a:r>
            <a:r>
              <a:rPr lang="pt-BR" b="1" dirty="0"/>
              <a:t>e </a:t>
            </a:r>
            <a:r>
              <a:rPr lang="pt-BR" b="1" dirty="0" smtClean="0"/>
              <a:t>Al</a:t>
            </a:r>
            <a:r>
              <a:rPr lang="pt-BR" b="1" baseline="-25000" dirty="0" smtClean="0"/>
              <a:t>2</a:t>
            </a:r>
            <a:r>
              <a:rPr lang="pt-BR" b="1" dirty="0" smtClean="0"/>
              <a:t>O</a:t>
            </a:r>
            <a:r>
              <a:rPr lang="pt-BR" b="1" baseline="-25000" dirty="0" smtClean="0"/>
              <a:t>3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80646" y="3861048"/>
            <a:ext cx="8019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/>
              <a:t>Material muito comum na vida cotidiana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341144" y="4365104"/>
            <a:ext cx="754180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chemeClr val="accent6"/>
              </a:buClr>
              <a:buSzPct val="110000"/>
              <a:buFont typeface="Wingdings" pitchFamily="2" charset="2"/>
              <a:buChar char="ü"/>
            </a:pPr>
            <a:r>
              <a:rPr lang="pt-BR" b="1" dirty="0"/>
              <a:t>Exemplos: embalagens, janelas, lentes, fibra de vidro.</a:t>
            </a:r>
            <a:endParaRPr lang="pt-BR" b="1" baseline="-25000" dirty="0" smtClean="0"/>
          </a:p>
        </p:txBody>
      </p:sp>
      <p:sp>
        <p:nvSpPr>
          <p:cNvPr id="15" name="Retângulo 14"/>
          <p:cNvSpPr/>
          <p:nvPr/>
        </p:nvSpPr>
        <p:spPr>
          <a:xfrm>
            <a:off x="880646" y="5085184"/>
            <a:ext cx="8019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/>
              <a:t>Os produtos de vidro são conformados (moldados) a quente, quando </a:t>
            </a:r>
            <a:r>
              <a:rPr lang="pt-BR" sz="2000" b="1" dirty="0" smtClean="0"/>
              <a:t>o material </a:t>
            </a:r>
            <a:r>
              <a:rPr lang="pt-BR" sz="2000" b="1" dirty="0"/>
              <a:t>está “fundido” (apresentando-se como um material de </a:t>
            </a:r>
            <a:r>
              <a:rPr lang="pt-BR" sz="2000" b="1" dirty="0" smtClean="0"/>
              <a:t>elevada viscosidade</a:t>
            </a:r>
            <a:r>
              <a:rPr lang="pt-BR" sz="2000" b="1" dirty="0"/>
              <a:t>, que pode ser deformado plasticamente sem se romper).</a:t>
            </a:r>
          </a:p>
        </p:txBody>
      </p:sp>
    </p:spTree>
    <p:extLst>
      <p:ext uri="{BB962C8B-B14F-4D97-AF65-F5344CB8AC3E}">
        <p14:creationId xmlns:p14="http://schemas.microsoft.com/office/powerpoint/2010/main" val="20441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803958" y="6482983"/>
            <a:ext cx="3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73233" y="20925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Vidros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62088"/>
            <a:ext cx="6973110" cy="46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" y="1033684"/>
            <a:ext cx="22002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803958" y="6482983"/>
            <a:ext cx="3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73233" y="20925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Vidrocerâmica</a:t>
            </a:r>
            <a:endParaRPr lang="pt-BR" sz="3200" b="1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75743" y="1252791"/>
            <a:ext cx="8019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 err="1" smtClean="0"/>
              <a:t>Vidrocerâmica</a:t>
            </a:r>
            <a:r>
              <a:rPr lang="pt-BR" sz="2000" b="1" dirty="0" smtClean="0"/>
              <a:t> é um material </a:t>
            </a:r>
            <a:r>
              <a:rPr lang="pt-BR" sz="2000" b="1" dirty="0" err="1" smtClean="0"/>
              <a:t>policristalino</a:t>
            </a:r>
            <a:r>
              <a:rPr lang="pt-BR" sz="2000" b="1" dirty="0" smtClean="0"/>
              <a:t> com grãos finos.</a:t>
            </a: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/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 smtClean="0"/>
              <a:t>A maioria dos vidros inorgânicos pode ser transformada de um estado não cristalino em um estado cristalino por meio de um tratamento térmico apropriado conduzido a altas temperaturas – denominado de </a:t>
            </a:r>
            <a:r>
              <a:rPr lang="pt-BR" sz="2000" b="1" u="sng" dirty="0" smtClean="0">
                <a:solidFill>
                  <a:srgbClr val="FF0000"/>
                </a:solidFill>
              </a:rPr>
              <a:t>RECOZIMENTO</a:t>
            </a:r>
            <a:r>
              <a:rPr lang="pt-BR" sz="2000" b="1" dirty="0" smtClean="0"/>
              <a:t>.</a:t>
            </a: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/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 smtClean="0"/>
              <a:t>Apresentam as seguintes características: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1475656" y="3860245"/>
            <a:ext cx="8019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 smtClean="0"/>
              <a:t>Resistencia mecânica relativamente elevada;</a:t>
            </a:r>
          </a:p>
          <a:p>
            <a:pPr marL="57150" indent="-34290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 smtClean="0"/>
              <a:t>Baixos coeficientes de expansão térmica;</a:t>
            </a:r>
          </a:p>
          <a:p>
            <a:pPr marL="57150" indent="-34290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 smtClean="0"/>
              <a:t>Boas propriedades dielétricas;</a:t>
            </a: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929478" y="4869160"/>
            <a:ext cx="8019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 smtClean="0"/>
              <a:t>Aplicações:</a:t>
            </a:r>
            <a:endParaRPr lang="pt-BR" sz="2000" b="1" dirty="0"/>
          </a:p>
        </p:txBody>
      </p:sp>
      <p:sp>
        <p:nvSpPr>
          <p:cNvPr id="11" name="Retângulo 10"/>
          <p:cNvSpPr/>
          <p:nvPr/>
        </p:nvSpPr>
        <p:spPr>
          <a:xfrm>
            <a:off x="1628056" y="5269270"/>
            <a:ext cx="8019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 smtClean="0"/>
              <a:t>Peças para irem ao forno;</a:t>
            </a:r>
          </a:p>
          <a:p>
            <a:pPr marL="57150" indent="-34290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 smtClean="0"/>
              <a:t>Janelas de fornos;</a:t>
            </a:r>
          </a:p>
          <a:p>
            <a:pPr marL="57150" indent="-34290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 smtClean="0"/>
              <a:t>Tampas de fogões de cozinha;</a:t>
            </a:r>
          </a:p>
          <a:p>
            <a:pPr marL="57150" indent="-34290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 smtClean="0"/>
              <a:t>Isolantes elétricos...</a:t>
            </a: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6902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803958" y="6482983"/>
            <a:ext cx="3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73233" y="20925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Tipos </a:t>
            </a:r>
            <a:r>
              <a:rPr lang="pt-BR" sz="32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 Vidros</a:t>
            </a:r>
            <a:endParaRPr lang="pt-BR" sz="3200" b="1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1893718" y="3939811"/>
            <a:ext cx="46246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Materiais Cerâmicos</a:t>
            </a:r>
            <a:endParaRPr lang="pt-BR" sz="24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12775"/>
            <a:ext cx="8230408" cy="502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9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9776</TotalTime>
  <Words>919</Words>
  <Application>Microsoft Office PowerPoint</Application>
  <PresentationFormat>Apresentação na tela (4:3)</PresentationFormat>
  <Paragraphs>161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Design padrão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Particular</dc:creator>
  <cp:lastModifiedBy>Usuário</cp:lastModifiedBy>
  <cp:revision>744</cp:revision>
  <cp:lastPrinted>2015-09-25T15:39:41Z</cp:lastPrinted>
  <dcterms:created xsi:type="dcterms:W3CDTF">2010-04-07T04:04:14Z</dcterms:created>
  <dcterms:modified xsi:type="dcterms:W3CDTF">2015-10-16T12:53:21Z</dcterms:modified>
</cp:coreProperties>
</file>