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27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80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906000" cy="6858000" type="A4"/>
  <p:notesSz cx="6858000" cy="9658350"/>
  <p:embeddedFontLst>
    <p:embeddedFont>
      <p:font typeface="Tahoma" panose="020B0604030504040204" pitchFamily="34" charset="0"/>
      <p:regular r:id="rId28"/>
      <p:bold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2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5DE2EC-E9A6-42FC-84F2-B9696D9E62A7}">
  <a:tblStyle styleId="{365DE2EC-E9A6-42FC-84F2-B9696D9E62A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316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4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1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14387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7018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1132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2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3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4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5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6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7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8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9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0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2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3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0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9224962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 type="title">
  <p:cSld name="TITLE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>
            <a:spLocks noGrp="1"/>
          </p:cNvSpPr>
          <p:nvPr>
            <p:ph type="ctrTitle"/>
          </p:nvPr>
        </p:nvSpPr>
        <p:spPr>
          <a:xfrm>
            <a:off x="838200" y="1371600"/>
            <a:ext cx="84201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SzPts val="144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dt" idx="10"/>
          </p:nvPr>
        </p:nvSpPr>
        <p:spPr>
          <a:xfrm>
            <a:off x="10731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ftr" idx="11"/>
          </p:nvPr>
        </p:nvSpPr>
        <p:spPr>
          <a:xfrm>
            <a:off x="37147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sldNum" idx="12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 rot="5400000">
            <a:off x="5753100" y="1790700"/>
            <a:ext cx="59436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 rot="5400000">
            <a:off x="952500" y="-495300"/>
            <a:ext cx="5943600" cy="6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 rot="5400000">
            <a:off x="2821781" y="-916781"/>
            <a:ext cx="4495800" cy="922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>
            <a:spLocks noGrp="1"/>
          </p:cNvSpPr>
          <p:nvPr>
            <p:ph type="pic" idx="2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spcBef>
                <a:spcPts val="640"/>
              </a:spcBef>
              <a:spcAft>
                <a:spcPts val="0"/>
              </a:spcAft>
              <a:buSzPts val="1920"/>
              <a:buChar char="■"/>
              <a:defRPr sz="3200"/>
            </a:lvl1pPr>
            <a:lvl2pPr marL="914400" lvl="1" indent="-326390" algn="l">
              <a:spcBef>
                <a:spcPts val="560"/>
              </a:spcBef>
              <a:spcAft>
                <a:spcPts val="0"/>
              </a:spcAft>
              <a:buSzPts val="1540"/>
              <a:buChar char="■"/>
              <a:defRPr sz="2800"/>
            </a:lvl2pPr>
            <a:lvl3pPr marL="1371600" lvl="2" indent="-304800" algn="l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3pPr>
            <a:lvl4pPr marL="1828800" lvl="3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4pPr>
            <a:lvl5pPr marL="2286000" lvl="4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5pPr>
            <a:lvl6pPr marL="2743200" lvl="5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6pPr>
            <a:lvl7pPr marL="3200400" lvl="6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7pPr>
            <a:lvl8pPr marL="3657600" lvl="7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8pPr>
            <a:lvl9pPr marL="4114800" lvl="8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marL="914400" lvl="1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8448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marL="2286000" lvl="4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marL="914400" lvl="1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8448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marL="2286000" lvl="4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4535488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marL="914400" lvl="1" indent="-312419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marL="1371600" lvl="2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5145088" y="1447800"/>
            <a:ext cx="4537075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marL="914400" lvl="1" indent="-312419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marL="1371600" lvl="2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99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228600"/>
            <a:ext cx="9253537" cy="1143000"/>
            <a:chOff x="80" y="624"/>
            <a:chExt cx="5381" cy="663"/>
          </a:xfrm>
        </p:grpSpPr>
        <p:sp>
          <p:nvSpPr>
            <p:cNvPr id="11" name="Google Shape;11;p1"/>
            <p:cNvSpPr txBox="1"/>
            <p:nvPr/>
          </p:nvSpPr>
          <p:spPr>
            <a:xfrm>
              <a:off x="263" y="692"/>
              <a:ext cx="276" cy="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2" name="Google Shape;12;p1"/>
            <p:cNvSpPr txBox="1"/>
            <p:nvPr/>
          </p:nvSpPr>
          <p:spPr>
            <a:xfrm>
              <a:off x="504" y="692"/>
              <a:ext cx="210" cy="299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" name="Google Shape;13;p1"/>
            <p:cNvSpPr txBox="1"/>
            <p:nvPr/>
          </p:nvSpPr>
          <p:spPr>
            <a:xfrm>
              <a:off x="341" y="958"/>
              <a:ext cx="266" cy="29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4" name="Google Shape;14;p1"/>
            <p:cNvSpPr txBox="1"/>
            <p:nvPr/>
          </p:nvSpPr>
          <p:spPr>
            <a:xfrm>
              <a:off x="574" y="958"/>
              <a:ext cx="232" cy="297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5" name="Google Shape;15;p1"/>
            <p:cNvSpPr txBox="1"/>
            <p:nvPr/>
          </p:nvSpPr>
          <p:spPr>
            <a:xfrm>
              <a:off x="80" y="912"/>
              <a:ext cx="353" cy="266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6" name="Google Shape;16;p1"/>
            <p:cNvSpPr txBox="1"/>
            <p:nvPr/>
          </p:nvSpPr>
          <p:spPr>
            <a:xfrm>
              <a:off x="480" y="624"/>
              <a:ext cx="20" cy="663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7" name="Google Shape;17;p1"/>
            <p:cNvSpPr txBox="1"/>
            <p:nvPr/>
          </p:nvSpPr>
          <p:spPr>
            <a:xfrm>
              <a:off x="279" y="1122"/>
              <a:ext cx="5182" cy="2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18" name="Google Shape;18;p1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9224962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05435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121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92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oogle Shape;87;p12"/>
          <p:cNvGrpSpPr/>
          <p:nvPr/>
        </p:nvGrpSpPr>
        <p:grpSpPr>
          <a:xfrm>
            <a:off x="0" y="1752600"/>
            <a:ext cx="6934200" cy="595312"/>
            <a:chOff x="0" y="1536"/>
            <a:chExt cx="5675" cy="663"/>
          </a:xfrm>
        </p:grpSpPr>
        <p:grpSp>
          <p:nvGrpSpPr>
            <p:cNvPr id="88" name="Google Shape;88;p12"/>
            <p:cNvGrpSpPr/>
            <p:nvPr/>
          </p:nvGrpSpPr>
          <p:grpSpPr>
            <a:xfrm>
              <a:off x="184" y="1603"/>
              <a:ext cx="450" cy="300"/>
              <a:chOff x="719" y="335"/>
              <a:chExt cx="625" cy="434"/>
            </a:xfrm>
          </p:grpSpPr>
          <p:sp>
            <p:nvSpPr>
              <p:cNvPr id="89" name="Google Shape;89;p12"/>
              <p:cNvSpPr txBox="1"/>
              <p:nvPr/>
            </p:nvSpPr>
            <p:spPr>
              <a:xfrm>
                <a:off x="719" y="335"/>
                <a:ext cx="385" cy="43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90" name="Google Shape;90;p12"/>
              <p:cNvSpPr txBox="1"/>
              <p:nvPr/>
            </p:nvSpPr>
            <p:spPr>
              <a:xfrm>
                <a:off x="1055" y="335"/>
                <a:ext cx="289" cy="434"/>
              </a:xfrm>
              <a:prstGeom prst="rect">
                <a:avLst/>
              </a:prstGeom>
              <a:gradFill>
                <a:gsLst>
                  <a:gs pos="0">
                    <a:schemeClr val="folHlink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grpSp>
          <p:nvGrpSpPr>
            <p:cNvPr id="91" name="Google Shape;91;p12"/>
            <p:cNvGrpSpPr/>
            <p:nvPr/>
          </p:nvGrpSpPr>
          <p:grpSpPr>
            <a:xfrm>
              <a:off x="262" y="1870"/>
              <a:ext cx="466" cy="299"/>
              <a:chOff x="863" y="2640"/>
              <a:chExt cx="672" cy="432"/>
            </a:xfrm>
          </p:grpSpPr>
          <p:sp>
            <p:nvSpPr>
              <p:cNvPr id="92" name="Google Shape;92;p12"/>
              <p:cNvSpPr txBox="1"/>
              <p:nvPr/>
            </p:nvSpPr>
            <p:spPr>
              <a:xfrm>
                <a:off x="863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93" name="Google Shape;93;p12"/>
              <p:cNvSpPr txBox="1"/>
              <p:nvPr/>
            </p:nvSpPr>
            <p:spPr>
              <a:xfrm>
                <a:off x="1200" y="2640"/>
                <a:ext cx="335" cy="432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94" name="Google Shape;94;p12"/>
            <p:cNvSpPr txBox="1"/>
            <p:nvPr/>
          </p:nvSpPr>
          <p:spPr>
            <a:xfrm>
              <a:off x="0" y="1824"/>
              <a:ext cx="353" cy="26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5" name="Google Shape;95;p12"/>
            <p:cNvSpPr txBox="1"/>
            <p:nvPr/>
          </p:nvSpPr>
          <p:spPr>
            <a:xfrm>
              <a:off x="400" y="1536"/>
              <a:ext cx="19" cy="663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6" name="Google Shape;96;p12"/>
            <p:cNvSpPr txBox="1"/>
            <p:nvPr/>
          </p:nvSpPr>
          <p:spPr>
            <a:xfrm rot="10800000" flipH="1">
              <a:off x="199" y="2054"/>
              <a:ext cx="5476" cy="35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9224962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05435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121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92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10731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37147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fld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ahoma"/>
              <a:buNone/>
            </a:pPr>
            <a:br>
              <a:rPr lang="en-US" sz="2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br>
              <a:rPr lang="en-US" sz="2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PLANO DE NEGÓCIO</a:t>
            </a:r>
            <a:endParaRPr/>
          </a:p>
        </p:txBody>
      </p:sp>
      <p:pic>
        <p:nvPicPr>
          <p:cNvPr id="114" name="Google Shape;114;p1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4"/>
          <p:cNvSpPr txBox="1"/>
          <p:nvPr/>
        </p:nvSpPr>
        <p:spPr>
          <a:xfrm>
            <a:off x="457200" y="1219200"/>
            <a:ext cx="86868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ahoma"/>
              <a:buNone/>
            </a:pPr>
            <a:r>
              <a:rPr lang="en-US" sz="40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</a:t>
            </a:r>
            <a:endParaRPr lang="en-US" dirty="0">
              <a:ea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ahoma"/>
              <a:buNone/>
            </a:pPr>
            <a:r>
              <a:rPr lang="en-US" sz="4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Nome da </a:t>
            </a:r>
            <a:r>
              <a:rPr lang="en-US" sz="44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ahoma"/>
              <a:buNone/>
            </a:pPr>
            <a:endParaRPr sz="32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ahoma"/>
              <a:buNone/>
            </a:pPr>
            <a:endParaRPr sz="32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Nomes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?????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Professora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Jaqueline Pinzon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Curso de </a:t>
            </a:r>
            <a:r>
              <a:rPr lang="en-US" sz="24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Qualificação</a:t>
            </a: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profissional</a:t>
            </a: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4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Eletrecista</a:t>
            </a: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Sistemas de </a:t>
            </a:r>
            <a:r>
              <a:rPr lang="en-US" sz="24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Energias</a:t>
            </a: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Renováveis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Tahoma"/>
              <a:buNone/>
            </a:pPr>
            <a:endParaRPr sz="55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Tahoma"/>
              <a:buNone/>
            </a:pPr>
            <a:endParaRPr sz="55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Tahoma"/>
              <a:buNone/>
            </a:pPr>
            <a:endParaRPr sz="55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5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10</a:t>
            </a:fld>
            <a:endParaRPr/>
          </a:p>
        </p:txBody>
      </p:sp>
      <p:sp>
        <p:nvSpPr>
          <p:cNvPr id="217" name="Google Shape;217;p24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Analise de Mercado</a:t>
            </a:r>
            <a:endParaRPr dirty="0"/>
          </a:p>
        </p:txBody>
      </p:sp>
      <p:pic>
        <p:nvPicPr>
          <p:cNvPr id="218" name="Google Shape;218;p2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4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0" name="Google Shape;220;p24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1" name="Google Shape;221;p24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2" name="Google Shape;222;p24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23" name="Google Shape;223;p24"/>
          <p:cNvSpPr txBox="1"/>
          <p:nvPr/>
        </p:nvSpPr>
        <p:spPr>
          <a:xfrm>
            <a:off x="685800" y="1447800"/>
            <a:ext cx="8839200" cy="415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Público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Alvo: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Comportamento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Clientes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Área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Abrangência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11</a:t>
            </a:fld>
            <a:endParaRPr/>
          </a:p>
        </p:txBody>
      </p:sp>
      <p:sp>
        <p:nvSpPr>
          <p:cNvPr id="217" name="Google Shape;217;p24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b="1" dirty="0" err="1">
                <a:solidFill>
                  <a:schemeClr val="dk1"/>
                </a:solidFill>
                <a:latin typeface="Arial"/>
                <a:cs typeface="Arial"/>
                <a:sym typeface="Arial"/>
              </a:rPr>
              <a:t>Estudo</a:t>
            </a:r>
            <a:r>
              <a:rPr lang="en-US" b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 dos </a:t>
            </a:r>
            <a:r>
              <a:rPr lang="en-US" b="1" dirty="0" err="1">
                <a:solidFill>
                  <a:schemeClr val="dk1"/>
                </a:solidFill>
                <a:latin typeface="Arial"/>
                <a:cs typeface="Arial"/>
                <a:sym typeface="Arial"/>
              </a:rPr>
              <a:t>Concorrentes</a:t>
            </a:r>
            <a:endParaRPr dirty="0"/>
          </a:p>
        </p:txBody>
      </p:sp>
      <p:pic>
        <p:nvPicPr>
          <p:cNvPr id="218" name="Google Shape;218;p2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4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0" name="Google Shape;220;p24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1" name="Google Shape;221;p24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2" name="Google Shape;222;p24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graphicFrame>
        <p:nvGraphicFramePr>
          <p:cNvPr id="2" name="Google Shape;440;p45">
            <a:extLst>
              <a:ext uri="{FF2B5EF4-FFF2-40B4-BE49-F238E27FC236}">
                <a16:creationId xmlns:a16="http://schemas.microsoft.com/office/drawing/2014/main" id="{CD8A2759-342A-1482-CB02-594FD369F1BE}"/>
              </a:ext>
            </a:extLst>
          </p:cNvPr>
          <p:cNvGraphicFramePr/>
          <p:nvPr/>
        </p:nvGraphicFramePr>
        <p:xfrm>
          <a:off x="230187" y="1514475"/>
          <a:ext cx="9601150" cy="47910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9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58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Qualidade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Preço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Condições de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Pagamento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Localização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Atendimento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Serviços aos Clientes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Garantias oferecidas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Sua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Empresa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Concorrente 1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7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Concorrente 2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850">
                <a:tc gridSpan="8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 dirty="0" err="1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Conclusões</a:t>
                      </a:r>
                      <a:r>
                        <a:rPr lang="en-US" sz="1400" b="0" i="0" u="none" dirty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endParaRPr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505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12</a:t>
            </a:fld>
            <a:endParaRPr/>
          </a:p>
        </p:txBody>
      </p:sp>
      <p:sp>
        <p:nvSpPr>
          <p:cNvPr id="217" name="Google Shape;217;p24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Estudo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dos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Fornecedores</a:t>
            </a:r>
            <a:endParaRPr dirty="0"/>
          </a:p>
        </p:txBody>
      </p:sp>
      <p:pic>
        <p:nvPicPr>
          <p:cNvPr id="218" name="Google Shape;218;p2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4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0" name="Google Shape;220;p24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1" name="Google Shape;221;p24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2" name="Google Shape;222;p24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graphicFrame>
        <p:nvGraphicFramePr>
          <p:cNvPr id="2" name="Google Shape;454;p46">
            <a:extLst>
              <a:ext uri="{FF2B5EF4-FFF2-40B4-BE49-F238E27FC236}">
                <a16:creationId xmlns:a16="http://schemas.microsoft.com/office/drawing/2014/main" id="{22A655FF-AE33-04A0-3D70-4ECEF9C79C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4289385"/>
              </p:ext>
            </p:extLst>
          </p:nvPr>
        </p:nvGraphicFramePr>
        <p:xfrm>
          <a:off x="230188" y="1447800"/>
          <a:ext cx="9180500" cy="4876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Descrição</a:t>
                      </a:r>
                      <a:r>
                        <a:rPr lang="en-US" sz="1400" b="1" i="0" u="none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dos </a:t>
                      </a:r>
                      <a:r>
                        <a:rPr lang="en-US" sz="1400" b="1" i="0" u="none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itens</a:t>
                      </a:r>
                      <a:r>
                        <a:rPr lang="en-US" sz="1400" b="1" i="0" u="none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a </a:t>
                      </a:r>
                      <a:r>
                        <a:rPr lang="en-US" sz="1400" b="1" i="0" u="none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serem</a:t>
                      </a:r>
                      <a:r>
                        <a:rPr lang="en-US" sz="1400" b="1" i="0" u="none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en-US" sz="1400" b="1" i="0" u="none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adquiridos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Nome do </a:t>
                      </a:r>
                      <a:r>
                        <a:rPr lang="en-US" sz="1400" b="1" i="0" u="none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Fornecedor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Preço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Condições de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Pagamento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Prazo de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Entrega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Localização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(estado e /ou município)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6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7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473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5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13</a:t>
            </a:fld>
            <a:endParaRPr/>
          </a:p>
        </p:txBody>
      </p:sp>
      <p:sp>
        <p:nvSpPr>
          <p:cNvPr id="229" name="Google Shape;229;p25"/>
          <p:cNvSpPr txBox="1">
            <a:spLocks noGrp="1"/>
          </p:cNvSpPr>
          <p:nvPr>
            <p:ph type="title" idx="4294967295"/>
          </p:nvPr>
        </p:nvSpPr>
        <p:spPr>
          <a:xfrm>
            <a:off x="14478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DE MARKETING</a:t>
            </a:r>
            <a:endParaRPr dirty="0"/>
          </a:p>
        </p:txBody>
      </p:sp>
      <p:pic>
        <p:nvPicPr>
          <p:cNvPr id="230" name="Google Shape;230;p25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25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32" name="Google Shape;232;p25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33" name="Google Shape;233;p25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34" name="Google Shape;234;p25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35" name="Google Shape;235;p25"/>
          <p:cNvSpPr txBox="1"/>
          <p:nvPr/>
        </p:nvSpPr>
        <p:spPr>
          <a:xfrm>
            <a:off x="762000" y="1295400"/>
            <a:ext cx="8534400" cy="529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Descrição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principais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sz="26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Aqui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descrever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principais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itens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fabricados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vendidos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prestados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Informe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linhas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especificando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detalhes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tamanho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modelo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sabores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embalagem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apresentação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rótulo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marca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etc. Se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fotografe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coloque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fotos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documentação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apoio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final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plano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negócio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Para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informe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prestados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suas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características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garantias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oferecidas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6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14</a:t>
            </a:fld>
            <a:endParaRPr/>
          </a:p>
        </p:txBody>
      </p:sp>
      <p:sp>
        <p:nvSpPr>
          <p:cNvPr id="241" name="Google Shape;241;p26"/>
          <p:cNvSpPr txBox="1">
            <a:spLocks noGrp="1"/>
          </p:cNvSpPr>
          <p:nvPr>
            <p:ph type="title" idx="4294967295"/>
          </p:nvPr>
        </p:nvSpPr>
        <p:spPr>
          <a:xfrm>
            <a:off x="1371600" y="3048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DE MARKETING</a:t>
            </a:r>
            <a:endParaRPr dirty="0"/>
          </a:p>
        </p:txBody>
      </p:sp>
      <p:pic>
        <p:nvPicPr>
          <p:cNvPr id="242" name="Google Shape;242;p26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26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44" name="Google Shape;244;p26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45" name="Google Shape;245;p26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46" name="Google Shape;246;p26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47" name="Google Shape;247;p26"/>
          <p:cNvSpPr txBox="1"/>
          <p:nvPr/>
        </p:nvSpPr>
        <p:spPr>
          <a:xfrm>
            <a:off x="685800" y="1524000"/>
            <a:ext cx="8534400" cy="369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Preço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é o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consumidor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disposto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pagar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pelo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oferecer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determinação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considerar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custos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ainda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proporcionar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retorno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desejado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avaliar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consumidor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disposto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pagar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verificar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se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compatível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aquele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praticado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no mercado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pelos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concorrentes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diretos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7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15</a:t>
            </a:fld>
            <a:endParaRPr/>
          </a:p>
        </p:txBody>
      </p:sp>
      <p:sp>
        <p:nvSpPr>
          <p:cNvPr id="253" name="Google Shape;253;p27"/>
          <p:cNvSpPr txBox="1">
            <a:spLocks noGrp="1"/>
          </p:cNvSpPr>
          <p:nvPr>
            <p:ph type="title" idx="4294967295"/>
          </p:nvPr>
        </p:nvSpPr>
        <p:spPr>
          <a:xfrm>
            <a:off x="1295400" y="3048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.PLANO DE MARKETING</a:t>
            </a:r>
            <a:endParaRPr/>
          </a:p>
        </p:txBody>
      </p:sp>
      <p:pic>
        <p:nvPicPr>
          <p:cNvPr id="254" name="Google Shape;254;p27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27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56" name="Google Shape;256;p27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7" name="Google Shape;257;p27"/>
          <p:cNvSpPr txBox="1"/>
          <p:nvPr/>
        </p:nvSpPr>
        <p:spPr>
          <a:xfrm>
            <a:off x="762000" y="1295400"/>
            <a:ext cx="8458200" cy="5878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Estratégias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Promocionais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Promoção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é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toda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objetivo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apresentar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informar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convencer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lembrar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clientes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seus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concorrentes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seguir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relacionadas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algumas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estratégias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poderá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utilizar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: propaganda em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rádio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jornais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revistas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internet;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amostras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grátis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mala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direta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folhetos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cartões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visita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catálogos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carro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som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faixas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brindes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sorteios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descontos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(de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acordo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volumes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);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participação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feiras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eventos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8" name="Google Shape;258;p27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8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16</a:t>
            </a:fld>
            <a:endParaRPr/>
          </a:p>
        </p:txBody>
      </p:sp>
      <p:sp>
        <p:nvSpPr>
          <p:cNvPr id="264" name="Google Shape;264;p28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DE MARKETING</a:t>
            </a:r>
            <a:endParaRPr/>
          </a:p>
        </p:txBody>
      </p:sp>
      <p:pic>
        <p:nvPicPr>
          <p:cNvPr id="265" name="Google Shape;265;p28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28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67" name="Google Shape;267;p28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8" name="Google Shape;268;p28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69" name="Google Shape;269;p28"/>
          <p:cNvSpPr txBox="1"/>
          <p:nvPr/>
        </p:nvSpPr>
        <p:spPr>
          <a:xfrm>
            <a:off x="834656" y="1533524"/>
            <a:ext cx="8001000" cy="169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Estrutura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comercialização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Neste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itens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descreva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Formas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comercialização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distribuição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utilizadas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9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17</a:t>
            </a:fld>
            <a:endParaRPr/>
          </a:p>
        </p:txBody>
      </p:sp>
      <p:sp>
        <p:nvSpPr>
          <p:cNvPr id="275" name="Google Shape;275;p29"/>
          <p:cNvSpPr txBox="1">
            <a:spLocks noGrp="1"/>
          </p:cNvSpPr>
          <p:nvPr>
            <p:ph type="title" idx="4294967295"/>
          </p:nvPr>
        </p:nvSpPr>
        <p:spPr>
          <a:xfrm>
            <a:off x="13716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OPERACIONAL</a:t>
            </a:r>
            <a:endParaRPr dirty="0"/>
          </a:p>
        </p:txBody>
      </p:sp>
      <p:pic>
        <p:nvPicPr>
          <p:cNvPr id="276" name="Google Shape;276;p29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29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78" name="Google Shape;278;p29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9" name="Google Shape;279;p29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80" name="Google Shape;280;p29"/>
          <p:cNvSpPr txBox="1"/>
          <p:nvPr/>
        </p:nvSpPr>
        <p:spPr>
          <a:xfrm>
            <a:off x="762000" y="1219200"/>
            <a:ext cx="8686800" cy="5108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Layout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Por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layout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arranjo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físico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definir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distribuição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diversos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setores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alguns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das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pessoas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no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espaço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disponível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Um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bom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arranjo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físico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traz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uma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série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benefícios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-165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Char char="•"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aumento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produtividade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-165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Char char="•"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diminuição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desperdício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retrabalho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-165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Char char="•"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maior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facilidade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localização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pelos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clientes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área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vendas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-165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Char char="•"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melhoria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comunicação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entre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setores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pessoas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0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18</a:t>
            </a:fld>
            <a:endParaRPr/>
          </a:p>
        </p:txBody>
      </p:sp>
      <p:sp>
        <p:nvSpPr>
          <p:cNvPr id="286" name="Google Shape;286;p30"/>
          <p:cNvSpPr txBox="1">
            <a:spLocks noGrp="1"/>
          </p:cNvSpPr>
          <p:nvPr>
            <p:ph type="title" idx="4294967295"/>
          </p:nvPr>
        </p:nvSpPr>
        <p:spPr>
          <a:xfrm>
            <a:off x="13716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OPERACIONAL</a:t>
            </a:r>
            <a:endParaRPr dirty="0"/>
          </a:p>
        </p:txBody>
      </p:sp>
      <p:pic>
        <p:nvPicPr>
          <p:cNvPr id="287" name="Google Shape;287;p30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30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89" name="Google Shape;289;p30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0" name="Google Shape;290;p30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91" name="Google Shape;291;p30"/>
          <p:cNvSpPr txBox="1"/>
          <p:nvPr/>
        </p:nvSpPr>
        <p:spPr>
          <a:xfrm>
            <a:off x="685800" y="1295400"/>
            <a:ext cx="8229600" cy="2892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Capacidade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produtiva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/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comercial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/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serviços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É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importante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estimar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capacidade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instalada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isto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é,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ser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produzido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clientes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podem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ser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atendidos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estrutura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existente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Com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isso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é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possível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diminuir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ociosidade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desperdício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1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</a:t>
            </a:fld>
            <a:endParaRPr/>
          </a:p>
        </p:txBody>
      </p:sp>
      <p:sp>
        <p:nvSpPr>
          <p:cNvPr id="297" name="Google Shape;297;p31"/>
          <p:cNvSpPr txBox="1">
            <a:spLocks noGrp="1"/>
          </p:cNvSpPr>
          <p:nvPr>
            <p:ph type="title" idx="4294967295"/>
          </p:nvPr>
        </p:nvSpPr>
        <p:spPr>
          <a:xfrm>
            <a:off x="1447800" y="3048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OPERACIONAL</a:t>
            </a:r>
            <a:endParaRPr dirty="0"/>
          </a:p>
        </p:txBody>
      </p:sp>
      <p:pic>
        <p:nvPicPr>
          <p:cNvPr id="298" name="Google Shape;298;p31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31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00" name="Google Shape;300;p31"/>
          <p:cNvSpPr txBox="1"/>
          <p:nvPr/>
        </p:nvSpPr>
        <p:spPr>
          <a:xfrm>
            <a:off x="762000" y="1371600"/>
            <a:ext cx="8534400" cy="489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Processos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Operacionais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É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momento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registrar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funcionar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pensar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feitas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várias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atividades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descrevendo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etapa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etapa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fabricação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venda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mercadorias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prestação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até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mesmo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rotinas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administrativas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Identifique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trabalhos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realizados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responsáveis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assim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materiais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equipamentos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  <p:sp>
        <p:nvSpPr>
          <p:cNvPr id="301" name="Google Shape;301;p31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</a:t>
            </a:fld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22" name="Google Shape;122;p15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5"/>
          <p:cNvSpPr txBox="1"/>
          <p:nvPr/>
        </p:nvSpPr>
        <p:spPr>
          <a:xfrm>
            <a:off x="685800" y="1447800"/>
            <a:ext cx="8534400" cy="169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Resumo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principais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pontos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plano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negócio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Este é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primeiros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ítem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trabalho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mas é o ultimo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vc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vai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incluir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no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trabalho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pois é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resumo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2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20</a:t>
            </a:fld>
            <a:endParaRPr/>
          </a:p>
        </p:txBody>
      </p:sp>
      <p:sp>
        <p:nvSpPr>
          <p:cNvPr id="307" name="Google Shape;307;p32"/>
          <p:cNvSpPr txBox="1">
            <a:spLocks noGrp="1"/>
          </p:cNvSpPr>
          <p:nvPr>
            <p:ph type="title" idx="4294967295"/>
          </p:nvPr>
        </p:nvSpPr>
        <p:spPr>
          <a:xfrm>
            <a:off x="1371600" y="3048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PLANO OPERACIONAL</a:t>
            </a:r>
            <a:endParaRPr/>
          </a:p>
        </p:txBody>
      </p:sp>
      <p:pic>
        <p:nvPicPr>
          <p:cNvPr id="308" name="Google Shape;308;p32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32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10" name="Google Shape;310;p32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11" name="Google Shape;311;p32"/>
          <p:cNvSpPr txBox="1"/>
          <p:nvPr/>
        </p:nvSpPr>
        <p:spPr>
          <a:xfrm>
            <a:off x="685800" y="1524000"/>
            <a:ext cx="8458200" cy="249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Necessidade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Pessoal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Faça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projeção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pessoal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funcionamento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negócio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Esse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item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inclui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(s)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sócio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(s),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familiares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(se for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caso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) e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pessoas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contratadas</a:t>
            </a:r>
            <a:r>
              <a:rPr lang="en-US" sz="2600" b="1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3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21</a:t>
            </a:fld>
            <a:endParaRPr/>
          </a:p>
        </p:txBody>
      </p:sp>
      <p:sp>
        <p:nvSpPr>
          <p:cNvPr id="317" name="Google Shape;317;p33"/>
          <p:cNvSpPr txBox="1">
            <a:spLocks noGrp="1"/>
          </p:cNvSpPr>
          <p:nvPr>
            <p:ph type="title" idx="4294967295"/>
          </p:nvPr>
        </p:nvSpPr>
        <p:spPr>
          <a:xfrm>
            <a:off x="14478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FINANCEIRO</a:t>
            </a:r>
            <a:endParaRPr dirty="0"/>
          </a:p>
        </p:txBody>
      </p:sp>
      <p:pic>
        <p:nvPicPr>
          <p:cNvPr id="318" name="Google Shape;318;p33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33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20" name="Google Shape;320;p33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21" name="Google Shape;321;p33"/>
          <p:cNvSpPr txBox="1"/>
          <p:nvPr/>
        </p:nvSpPr>
        <p:spPr>
          <a:xfrm>
            <a:off x="685800" y="1371600"/>
            <a:ext cx="8534400" cy="4494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Estimativas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Investimentos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Fixos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fixo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corresponde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todos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bens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negócio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possa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funcionar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maneira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apropriada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quadro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seguir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relacione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equipamentos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máquinas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móveis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utensílios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ferramentas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veículos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adquiridos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quantidade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o valor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um e o total a ser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desembolsado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22</a:t>
            </a:fld>
            <a:endParaRPr/>
          </a:p>
        </p:txBody>
      </p:sp>
      <p:sp>
        <p:nvSpPr>
          <p:cNvPr id="327" name="Google Shape;327;p34"/>
          <p:cNvSpPr txBox="1">
            <a:spLocks noGrp="1"/>
          </p:cNvSpPr>
          <p:nvPr>
            <p:ph type="title" idx="4294967295"/>
          </p:nvPr>
        </p:nvSpPr>
        <p:spPr>
          <a:xfrm>
            <a:off x="13716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FINANCEIRO</a:t>
            </a:r>
            <a:endParaRPr dirty="0"/>
          </a:p>
        </p:txBody>
      </p:sp>
      <p:pic>
        <p:nvPicPr>
          <p:cNvPr id="328" name="Google Shape;328;p3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34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30" name="Google Shape;330;p34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31" name="Google Shape;331;p34"/>
          <p:cNvSpPr txBox="1"/>
          <p:nvPr/>
        </p:nvSpPr>
        <p:spPr>
          <a:xfrm>
            <a:off x="533400" y="1447800"/>
            <a:ext cx="8915400" cy="369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Capital de Giro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 capital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giro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é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montante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funcionamento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normal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empresa,compreendendo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matérias-primas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mercadorias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financiamento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vendas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pagamento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despesas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estimar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capital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giro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começo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atividades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apurar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estoque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inicial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caixa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mínimo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5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23</a:t>
            </a:fld>
            <a:endParaRPr/>
          </a:p>
        </p:txBody>
      </p:sp>
      <p:sp>
        <p:nvSpPr>
          <p:cNvPr id="337" name="Google Shape;337;p35"/>
          <p:cNvSpPr txBox="1">
            <a:spLocks noGrp="1"/>
          </p:cNvSpPr>
          <p:nvPr>
            <p:ph type="title" idx="4294967295"/>
          </p:nvPr>
        </p:nvSpPr>
        <p:spPr>
          <a:xfrm>
            <a:off x="13716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FINANCEIRO</a:t>
            </a:r>
            <a:endParaRPr dirty="0"/>
          </a:p>
        </p:txBody>
      </p:sp>
      <p:pic>
        <p:nvPicPr>
          <p:cNvPr id="338" name="Google Shape;338;p35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Google Shape;339;p35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40" name="Google Shape;340;p35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41" name="Google Shape;341;p35"/>
          <p:cNvSpPr txBox="1"/>
          <p:nvPr/>
        </p:nvSpPr>
        <p:spPr>
          <a:xfrm>
            <a:off x="762000" y="1167071"/>
            <a:ext cx="8534400" cy="4523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Investimentos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Pré-operacionais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Compreendem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gastos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realizados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antes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início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atividades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isto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é, antes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ela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abra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portas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comece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vender. São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exemplos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investimentos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pré-operacionais:despesas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reforma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(pintura,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instalação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elétrica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troca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piso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etc.)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mesmo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taxas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registro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sz="2600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Investimento</a:t>
            </a:r>
            <a:r>
              <a:rPr lang="en-US" sz="2600" b="0" i="0" u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 Total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sz="2600" b="0" i="0" u="none" dirty="0">
              <a:solidFill>
                <a:schemeClr val="tx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Investimento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fixo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+ Capital de </a:t>
            </a: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giro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+ </a:t>
            </a: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Investimento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operacional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= </a:t>
            </a: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Investimento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Total.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sz="2600" b="0" i="0" u="none" dirty="0">
              <a:solidFill>
                <a:schemeClr val="tx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6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24</a:t>
            </a:fld>
            <a:endParaRPr/>
          </a:p>
        </p:txBody>
      </p:sp>
      <p:sp>
        <p:nvSpPr>
          <p:cNvPr id="347" name="Google Shape;347;p36"/>
          <p:cNvSpPr txBox="1">
            <a:spLocks noGrp="1"/>
          </p:cNvSpPr>
          <p:nvPr>
            <p:ph type="title" idx="4294967295"/>
          </p:nvPr>
        </p:nvSpPr>
        <p:spPr>
          <a:xfrm>
            <a:off x="1143000" y="381000"/>
            <a:ext cx="6172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AVALIAÇÃO ESTRATÉGICA</a:t>
            </a:r>
            <a:endParaRPr dirty="0"/>
          </a:p>
        </p:txBody>
      </p:sp>
      <p:pic>
        <p:nvPicPr>
          <p:cNvPr id="348" name="Google Shape;348;p36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36"/>
          <p:cNvSpPr txBox="1"/>
          <p:nvPr/>
        </p:nvSpPr>
        <p:spPr>
          <a:xfrm>
            <a:off x="762000" y="1447800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50" name="Google Shape;350;p36"/>
          <p:cNvSpPr txBox="1"/>
          <p:nvPr/>
        </p:nvSpPr>
        <p:spPr>
          <a:xfrm>
            <a:off x="838200" y="1295400"/>
            <a:ext cx="85344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51" name="Google Shape;351;p36"/>
          <p:cNvSpPr txBox="1"/>
          <p:nvPr/>
        </p:nvSpPr>
        <p:spPr>
          <a:xfrm>
            <a:off x="762000" y="1143000"/>
            <a:ext cx="83058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Análise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matriz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F.O.F.A.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aphicFrame>
        <p:nvGraphicFramePr>
          <p:cNvPr id="352" name="Google Shape;352;p36"/>
          <p:cNvGraphicFramePr/>
          <p:nvPr>
            <p:extLst>
              <p:ext uri="{D42A27DB-BD31-4B8C-83A1-F6EECF244321}">
                <p14:modId xmlns:p14="http://schemas.microsoft.com/office/powerpoint/2010/main" val="569047363"/>
              </p:ext>
            </p:extLst>
          </p:nvPr>
        </p:nvGraphicFramePr>
        <p:xfrm>
          <a:off x="685800" y="1676400"/>
          <a:ext cx="8458175" cy="4724400"/>
        </p:xfrm>
        <a:graphic>
          <a:graphicData uri="http://schemas.openxmlformats.org/drawingml/2006/table">
            <a:tbl>
              <a:tblPr>
                <a:noFill/>
                <a:tableStyleId>{365DE2EC-E9A6-42FC-84F2-B9696D9E62A7}</a:tableStyleId>
              </a:tblPr>
              <a:tblGrid>
                <a:gridCol w="4237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3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000" b="1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Forças</a:t>
                      </a:r>
                      <a:r>
                        <a:rPr lang="en-US" sz="2000" b="1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</a:t>
                      </a:r>
                      <a:r>
                        <a:rPr lang="en-US" sz="2000" b="1" i="0" u="none" dirty="0" err="1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internas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)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000" b="1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Oportunidades</a:t>
                      </a:r>
                      <a:r>
                        <a:rPr lang="en-US" sz="2000" b="1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</a:t>
                      </a:r>
                      <a:r>
                        <a:rPr lang="en-US" sz="2000" b="1" i="0" u="none" dirty="0" err="1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externas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)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21050" marR="21050" marT="21050" marB="210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1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000" b="1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Fraquezas</a:t>
                      </a:r>
                      <a:r>
                        <a:rPr lang="en-US" sz="2000" b="1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</a:t>
                      </a:r>
                      <a:r>
                        <a:rPr lang="en-US" sz="2000" b="1" i="0" u="none" dirty="0" err="1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internas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)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000" b="1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Ameaças</a:t>
                      </a:r>
                      <a:r>
                        <a:rPr lang="en-US" sz="2000" b="1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</a:t>
                      </a:r>
                      <a:r>
                        <a:rPr lang="en-US" sz="2000" b="1" i="0" u="none" dirty="0" err="1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externas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)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21050" marR="21050" marT="21050" marB="210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</a:t>
            </a:fld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30" name="Google Shape;130;p16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6"/>
          <p:cNvSpPr txBox="1"/>
          <p:nvPr/>
        </p:nvSpPr>
        <p:spPr>
          <a:xfrm>
            <a:off x="762000" y="1143000"/>
            <a:ext cx="85344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Dados dos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empreendedores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experiência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profissional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atribuições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  <p:sp>
        <p:nvSpPr>
          <p:cNvPr id="132" name="Google Shape;132;p16"/>
          <p:cNvSpPr txBox="1"/>
          <p:nvPr/>
        </p:nvSpPr>
        <p:spPr>
          <a:xfrm>
            <a:off x="685800" y="2057400"/>
            <a:ext cx="8839200" cy="415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SÓCIO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Endereço: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sz="2400" b="0" i="0" u="none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Bairro: 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????    </a:t>
            </a: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           Cidade: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Fone: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Perfil</a:t>
            </a: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Atribuições: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</a:t>
            </a:fld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48" name="Google Shape;148;p18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8"/>
          <p:cNvSpPr txBox="1"/>
          <p:nvPr/>
        </p:nvSpPr>
        <p:spPr>
          <a:xfrm>
            <a:off x="685800" y="1219200"/>
            <a:ext cx="83058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609600" marR="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Dados do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empreendimento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dirty="0"/>
          </a:p>
        </p:txBody>
      </p:sp>
      <p:sp>
        <p:nvSpPr>
          <p:cNvPr id="150" name="Google Shape;150;p18"/>
          <p:cNvSpPr txBox="1"/>
          <p:nvPr/>
        </p:nvSpPr>
        <p:spPr>
          <a:xfrm>
            <a:off x="914400" y="2497137"/>
            <a:ext cx="7793665" cy="2790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 da </a:t>
            </a:r>
            <a:r>
              <a:rPr lang="en-US" sz="2400" b="1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400" b="1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Endereço</a:t>
            </a: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endParaRPr lang="en-US" sz="2400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endParaRPr lang="en-US" sz="2400"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CNPJ/CPF: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9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5</a:t>
            </a:fld>
            <a:endParaRPr/>
          </a:p>
        </p:txBody>
      </p:sp>
      <p:sp>
        <p:nvSpPr>
          <p:cNvPr id="156" name="Google Shape;156;p19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57" name="Google Shape;157;p19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9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59" name="Google Shape;159;p19"/>
          <p:cNvSpPr txBox="1"/>
          <p:nvPr/>
        </p:nvSpPr>
        <p:spPr>
          <a:xfrm>
            <a:off x="685800" y="1524000"/>
            <a:ext cx="85344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0" name="Google Shape;160;p19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1" name="Google Shape;161;p19"/>
          <p:cNvSpPr txBox="1"/>
          <p:nvPr/>
        </p:nvSpPr>
        <p:spPr>
          <a:xfrm>
            <a:off x="581246" y="1600200"/>
            <a:ext cx="8458200" cy="415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pt-BR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MISSÃO: </a:t>
            </a:r>
            <a:r>
              <a:rPr lang="pt-BR" sz="240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sz="240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VISÃO: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????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Valores</a:t>
            </a: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????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6</a:t>
            </a:fld>
            <a:endParaRPr/>
          </a:p>
        </p:txBody>
      </p:sp>
      <p:sp>
        <p:nvSpPr>
          <p:cNvPr id="168" name="Google Shape;168;p20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69" name="Google Shape;169;p20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0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71" name="Google Shape;171;p20"/>
          <p:cNvSpPr txBox="1"/>
          <p:nvPr/>
        </p:nvSpPr>
        <p:spPr>
          <a:xfrm>
            <a:off x="685800" y="1524000"/>
            <a:ext cx="8534400" cy="233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Setores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atividade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Agropecuária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Indústria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comércio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prestação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Setor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onde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se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encaixa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teu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setor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-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setor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primário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secundário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terciário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2" name="Google Shape;172;p20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3" name="Google Shape;173;p20"/>
          <p:cNvSpPr txBox="1"/>
          <p:nvPr/>
        </p:nvSpPr>
        <p:spPr>
          <a:xfrm>
            <a:off x="838200" y="20574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7</a:t>
            </a:fld>
            <a:endParaRPr/>
          </a:p>
        </p:txBody>
      </p:sp>
      <p:sp>
        <p:nvSpPr>
          <p:cNvPr id="179" name="Google Shape;179;p21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80" name="Google Shape;180;p21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1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82" name="Google Shape;182;p21"/>
          <p:cNvSpPr txBox="1"/>
          <p:nvPr/>
        </p:nvSpPr>
        <p:spPr>
          <a:xfrm>
            <a:off x="685800" y="1295400"/>
            <a:ext cx="85344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Jurídica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3" name="Google Shape;183;p21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4" name="Google Shape;184;p21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85" name="Google Shape;185;p21"/>
          <p:cNvSpPr txBox="1"/>
          <p:nvPr/>
        </p:nvSpPr>
        <p:spPr>
          <a:xfrm>
            <a:off x="762000" y="1752600"/>
            <a:ext cx="83820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lang="en-US" sz="24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Enquadramento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Tributário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????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8</a:t>
            </a:fld>
            <a:endParaRPr/>
          </a:p>
        </p:txBody>
      </p:sp>
      <p:sp>
        <p:nvSpPr>
          <p:cNvPr id="191" name="Google Shape;191;p22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92" name="Google Shape;192;p22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2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94" name="Google Shape;194;p22"/>
          <p:cNvSpPr txBox="1"/>
          <p:nvPr/>
        </p:nvSpPr>
        <p:spPr>
          <a:xfrm>
            <a:off x="762000" y="1219200"/>
            <a:ext cx="8534400" cy="169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Capital Social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Fonte de Recursos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5" name="Google Shape;195;p22"/>
          <p:cNvSpPr txBox="1"/>
          <p:nvPr/>
        </p:nvSpPr>
        <p:spPr>
          <a:xfrm>
            <a:off x="8382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6" name="Google Shape;196;p22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97" name="Google Shape;197;p22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198" name="Google Shape;198;p22"/>
          <p:cNvSpPr txBox="1"/>
          <p:nvPr/>
        </p:nvSpPr>
        <p:spPr>
          <a:xfrm>
            <a:off x="876300" y="1695450"/>
            <a:ext cx="8305800" cy="27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endParaRPr sz="18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ahoma"/>
              <a:buNone/>
            </a:pP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Aqui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irá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determinar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que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maneira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obtidos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implantação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Para o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início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das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atividades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pode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contar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próprios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de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terceiros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ambos.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ahoma"/>
              <a:buNone/>
            </a:pP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próprios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envolvem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aplicação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por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parte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do(s)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proprietário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(s) do capital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abertura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já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utilização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terceiros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compreende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busca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investidores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empréstimos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junto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instituições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financeiras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r>
              <a:rPr lang="en-US" sz="1800" b="1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aphicFrame>
        <p:nvGraphicFramePr>
          <p:cNvPr id="199" name="Google Shape;199;p22"/>
          <p:cNvGraphicFramePr/>
          <p:nvPr/>
        </p:nvGraphicFramePr>
        <p:xfrm>
          <a:off x="990600" y="4191000"/>
          <a:ext cx="8153375" cy="2092300"/>
        </p:xfrm>
        <a:graphic>
          <a:graphicData uri="http://schemas.openxmlformats.org/drawingml/2006/table">
            <a:tbl>
              <a:tblPr>
                <a:noFill/>
                <a:tableStyleId>{365DE2EC-E9A6-42FC-84F2-B9696D9E62A7}</a:tableStyleId>
              </a:tblPr>
              <a:tblGrid>
                <a:gridCol w="153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2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Nome do Sócio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 (R$)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% de participação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Sócio 1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Sócio 2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100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3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9</a:t>
            </a:fld>
            <a:endParaRPr/>
          </a:p>
        </p:txBody>
      </p:sp>
      <p:sp>
        <p:nvSpPr>
          <p:cNvPr id="205" name="Google Shape;205;p23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Analise de Mercado</a:t>
            </a:r>
            <a:endParaRPr dirty="0"/>
          </a:p>
        </p:txBody>
      </p:sp>
      <p:pic>
        <p:nvPicPr>
          <p:cNvPr id="206" name="Google Shape;206;p23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3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08" name="Google Shape;208;p23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9" name="Google Shape;209;p23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10" name="Google Shape;210;p23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11" name="Google Shape;211;p23"/>
          <p:cNvSpPr txBox="1"/>
          <p:nvPr/>
        </p:nvSpPr>
        <p:spPr>
          <a:xfrm>
            <a:off x="685800" y="1447800"/>
            <a:ext cx="8305800" cy="369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Aqui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vc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seguir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plano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passei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em aula,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respondender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questões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próxima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lamina.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Passo 1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Passo 2 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Passo 3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Passo 4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o">
  <a:themeElements>
    <a:clrScheme name="Personalizada 10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C00000"/>
      </a:accent1>
      <a:accent2>
        <a:srgbClr val="00B050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8B8B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eometrico">
  <a:themeElements>
    <a:clrScheme name="Personalizada 10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C00000"/>
      </a:accent1>
      <a:accent2>
        <a:srgbClr val="00B050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8B8B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1215</Words>
  <Application>Microsoft Office PowerPoint</Application>
  <PresentationFormat>Papel A4 (210 x 297 mm)</PresentationFormat>
  <Paragraphs>270</Paragraphs>
  <Slides>24</Slides>
  <Notes>24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Noto Sans Symbols</vt:lpstr>
      <vt:lpstr>Tahoma</vt:lpstr>
      <vt:lpstr>Arial</vt:lpstr>
      <vt:lpstr>Geometrico</vt:lpstr>
      <vt:lpstr>1_Geometrico</vt:lpstr>
      <vt:lpstr>  PLANO DE NEGÓCIO</vt:lpstr>
      <vt:lpstr>Sumário Executivo</vt:lpstr>
      <vt:lpstr>Sumário Executivo</vt:lpstr>
      <vt:lpstr>Sumário do Executivo</vt:lpstr>
      <vt:lpstr>Sumário Executivo</vt:lpstr>
      <vt:lpstr>Sumário Executivo</vt:lpstr>
      <vt:lpstr>Sumário Executivo</vt:lpstr>
      <vt:lpstr>Sumário Executivo</vt:lpstr>
      <vt:lpstr>Analise de Mercado</vt:lpstr>
      <vt:lpstr>Analise de Mercado</vt:lpstr>
      <vt:lpstr>Estudo dos Concorrentes</vt:lpstr>
      <vt:lpstr>Estudo dos Fornecedores</vt:lpstr>
      <vt:lpstr>PLANO DE MARKETING</vt:lpstr>
      <vt:lpstr>PLANO DE MARKETING</vt:lpstr>
      <vt:lpstr>3 .PLANO DE MARKETING</vt:lpstr>
      <vt:lpstr>PLANO DE MARKETING</vt:lpstr>
      <vt:lpstr>PLANO OPERACIONAL</vt:lpstr>
      <vt:lpstr>PLANO OPERACIONAL</vt:lpstr>
      <vt:lpstr>PLANO OPERACIONAL</vt:lpstr>
      <vt:lpstr>4. PLANO OPERACIONAL</vt:lpstr>
      <vt:lpstr>PLANO FINANCEIRO</vt:lpstr>
      <vt:lpstr>PLANO FINANCEIRO</vt:lpstr>
      <vt:lpstr>PLANO FINANCEIRO</vt:lpstr>
      <vt:lpstr>AVALIAÇÃO ESTRATÉGICA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NEGÓCIO</dc:title>
  <dc:creator>Jaqueline Pinzon</dc:creator>
  <cp:lastModifiedBy>jaqueline pinzon</cp:lastModifiedBy>
  <cp:revision>7</cp:revision>
  <dcterms:modified xsi:type="dcterms:W3CDTF">2023-11-16T23:46:38Z</dcterms:modified>
</cp:coreProperties>
</file>