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57" r:id="rId5"/>
    <p:sldId id="258" r:id="rId6"/>
    <p:sldId id="259" r:id="rId7"/>
    <p:sldId id="262" r:id="rId8"/>
    <p:sldId id="261" r:id="rId9"/>
    <p:sldId id="260" r:id="rId10"/>
    <p:sldId id="264" r:id="rId11"/>
    <p:sldId id="263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06" autoAdjust="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9A85-15E2-43DE-A97E-40841E68A11F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12389-C264-439B-A64B-16724FEF3D8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9A85-15E2-43DE-A97E-40841E68A11F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12389-C264-439B-A64B-16724FEF3D8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9A85-15E2-43DE-A97E-40841E68A11F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12389-C264-439B-A64B-16724FEF3D8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9A85-15E2-43DE-A97E-40841E68A11F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12389-C264-439B-A64B-16724FEF3D8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9A85-15E2-43DE-A97E-40841E68A11F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12389-C264-439B-A64B-16724FEF3D8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9A85-15E2-43DE-A97E-40841E68A11F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12389-C264-439B-A64B-16724FEF3D8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9A85-15E2-43DE-A97E-40841E68A11F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12389-C264-439B-A64B-16724FEF3D8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9A85-15E2-43DE-A97E-40841E68A11F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12389-C264-439B-A64B-16724FEF3D8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9A85-15E2-43DE-A97E-40841E68A11F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12389-C264-439B-A64B-16724FEF3D8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9A85-15E2-43DE-A97E-40841E68A11F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12389-C264-439B-A64B-16724FEF3D8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9A85-15E2-43DE-A97E-40841E68A11F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12389-C264-439B-A64B-16724FEF3D8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49A85-15E2-43DE-A97E-40841E68A11F}" type="datetimeFigureOut">
              <a:rPr lang="pt-BR" smtClean="0"/>
              <a:t>02/10/2023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12389-C264-439B-A64B-16724FEF3D8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10" y="1071546"/>
            <a:ext cx="7772400" cy="2571768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002060"/>
                </a:solidFill>
              </a:rPr>
              <a:t>Apr</a:t>
            </a:r>
            <a:r>
              <a:rPr lang="pt-BR" b="1" dirty="0" smtClean="0">
                <a:solidFill>
                  <a:srgbClr val="002060"/>
                </a:solidFill>
              </a:rPr>
              <a:t>esentação</a:t>
            </a:r>
            <a:r>
              <a:rPr lang="pt-BR" dirty="0" smtClean="0">
                <a:solidFill>
                  <a:srgbClr val="002060"/>
                </a:solidFill>
              </a:rPr>
              <a:t>- </a:t>
            </a:r>
            <a:br>
              <a:rPr lang="pt-BR" dirty="0" smtClean="0">
                <a:solidFill>
                  <a:srgbClr val="002060"/>
                </a:solidFill>
              </a:rPr>
            </a:br>
            <a:r>
              <a:rPr lang="pt-BR" dirty="0" smtClean="0">
                <a:solidFill>
                  <a:srgbClr val="002060"/>
                </a:solidFill>
              </a:rPr>
              <a:t>principais dúvidas sobre as classes gramaticais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4414" y="4071942"/>
            <a:ext cx="6400800" cy="1752600"/>
          </a:xfrm>
        </p:spPr>
        <p:txBody>
          <a:bodyPr/>
          <a:lstStyle/>
          <a:p>
            <a:r>
              <a:rPr lang="pt-BR" dirty="0" smtClean="0"/>
              <a:t>2 pontos no teste 2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Advérbio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1472" y="2000240"/>
            <a:ext cx="8072494" cy="3929090"/>
          </a:xfrm>
        </p:spPr>
        <p:txBody>
          <a:bodyPr>
            <a:normAutofit lnSpcReduction="1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Comprei bastante balas ou comprei bastantes balas? Quando as palavras </a:t>
            </a:r>
            <a:r>
              <a:rPr lang="pt-BR" i="1" dirty="0" smtClean="0">
                <a:solidFill>
                  <a:schemeClr val="tx1"/>
                </a:solidFill>
              </a:rPr>
              <a:t>muito, bastante e pouco</a:t>
            </a:r>
            <a:r>
              <a:rPr lang="pt-BR" dirty="0" smtClean="0">
                <a:solidFill>
                  <a:schemeClr val="tx1"/>
                </a:solidFill>
              </a:rPr>
              <a:t> são advérbios? </a:t>
            </a:r>
          </a:p>
          <a:p>
            <a:endParaRPr lang="pt-BR" dirty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Eles saem </a:t>
            </a:r>
            <a:r>
              <a:rPr lang="pt-BR" dirty="0" err="1" smtClean="0">
                <a:solidFill>
                  <a:schemeClr val="tx1"/>
                </a:solidFill>
              </a:rPr>
              <a:t>supercedo</a:t>
            </a:r>
            <a:r>
              <a:rPr lang="pt-BR" dirty="0" smtClean="0">
                <a:solidFill>
                  <a:schemeClr val="tx1"/>
                </a:solidFill>
              </a:rPr>
              <a:t> de casa? Eles saem cedinho de casa? Eles saem </a:t>
            </a:r>
            <a:r>
              <a:rPr lang="pt-BR" dirty="0" err="1" smtClean="0">
                <a:solidFill>
                  <a:schemeClr val="tx1"/>
                </a:solidFill>
              </a:rPr>
              <a:t>cedão</a:t>
            </a:r>
            <a:r>
              <a:rPr lang="pt-BR" dirty="0" smtClean="0">
                <a:solidFill>
                  <a:schemeClr val="tx1"/>
                </a:solidFill>
              </a:rPr>
              <a:t> de casa? Como usar adequadamente o superlativo dos advérbios.</a:t>
            </a:r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Conjunções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1472" y="2000240"/>
            <a:ext cx="8072494" cy="3929090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Como usar as conjunções </a:t>
            </a:r>
            <a:r>
              <a:rPr lang="pt-BR" i="1" dirty="0" smtClean="0">
                <a:solidFill>
                  <a:schemeClr val="tx1"/>
                </a:solidFill>
              </a:rPr>
              <a:t>conquanto, embora, contudo, portanto </a:t>
            </a:r>
            <a:r>
              <a:rPr lang="pt-BR" dirty="0" smtClean="0">
                <a:solidFill>
                  <a:schemeClr val="tx1"/>
                </a:solidFill>
              </a:rPr>
              <a:t>e</a:t>
            </a:r>
            <a:r>
              <a:rPr lang="pt-BR" i="1" dirty="0" smtClean="0">
                <a:solidFill>
                  <a:schemeClr val="tx1"/>
                </a:solidFill>
              </a:rPr>
              <a:t> nem</a:t>
            </a:r>
            <a:r>
              <a:rPr lang="pt-BR" dirty="0" smtClean="0">
                <a:solidFill>
                  <a:schemeClr val="tx1"/>
                </a:solidFill>
              </a:rPr>
              <a:t>?</a:t>
            </a:r>
            <a:endParaRPr lang="pt-BR" dirty="0" smtClean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1472" y="1785926"/>
            <a:ext cx="7772400" cy="2571768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2060"/>
                </a:solidFill>
              </a:rPr>
              <a:t>Tarefa:</a:t>
            </a:r>
            <a:r>
              <a:rPr lang="pt-BR" dirty="0" smtClean="0">
                <a:solidFill>
                  <a:srgbClr val="002060"/>
                </a:solidFill>
              </a:rPr>
              <a:t/>
            </a:r>
            <a:br>
              <a:rPr lang="pt-BR" dirty="0" smtClean="0">
                <a:solidFill>
                  <a:srgbClr val="002060"/>
                </a:solidFill>
              </a:rPr>
            </a:br>
            <a:r>
              <a:rPr lang="pt-BR" dirty="0" smtClean="0">
                <a:solidFill>
                  <a:srgbClr val="002060"/>
                </a:solidFill>
              </a:rPr>
              <a:t/>
            </a:r>
            <a:br>
              <a:rPr lang="pt-BR" dirty="0" smtClean="0">
                <a:solidFill>
                  <a:srgbClr val="002060"/>
                </a:solidFill>
              </a:rPr>
            </a:br>
            <a:r>
              <a:rPr lang="pt-BR" dirty="0" smtClean="0">
                <a:solidFill>
                  <a:srgbClr val="002060"/>
                </a:solidFill>
              </a:rPr>
              <a:t>elaborar um pequeno vídeo OU realizar uma apresentação oral (com apoio de slides ou de esquema) frente aos colegas com base em uma dúvida gramatical comum.</a:t>
            </a: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1214422"/>
            <a:ext cx="7772400" cy="3714776"/>
          </a:xfrm>
        </p:spPr>
        <p:txBody>
          <a:bodyPr>
            <a:normAutofit fontScale="90000"/>
          </a:bodyPr>
          <a:lstStyle/>
          <a:p>
            <a:pPr algn="just"/>
            <a:r>
              <a:rPr lang="pt-BR" b="1" dirty="0" smtClean="0">
                <a:solidFill>
                  <a:srgbClr val="002060"/>
                </a:solidFill>
              </a:rPr>
              <a:t>Atenção!</a:t>
            </a:r>
            <a:r>
              <a:rPr lang="pt-BR" dirty="0" smtClean="0">
                <a:solidFill>
                  <a:srgbClr val="002060"/>
                </a:solidFill>
              </a:rPr>
              <a:t/>
            </a:r>
            <a:br>
              <a:rPr lang="pt-BR" dirty="0" smtClean="0">
                <a:solidFill>
                  <a:srgbClr val="002060"/>
                </a:solidFill>
              </a:rPr>
            </a:br>
            <a:r>
              <a:rPr lang="pt-BR" dirty="0" smtClean="0">
                <a:solidFill>
                  <a:srgbClr val="002060"/>
                </a:solidFill>
              </a:rPr>
              <a:t/>
            </a:r>
            <a:br>
              <a:rPr lang="pt-BR" dirty="0" smtClean="0">
                <a:solidFill>
                  <a:srgbClr val="002060"/>
                </a:solidFill>
              </a:rPr>
            </a:br>
            <a:r>
              <a:rPr lang="pt-BR" dirty="0" smtClean="0">
                <a:solidFill>
                  <a:srgbClr val="002060"/>
                </a:solidFill>
              </a:rPr>
              <a:t>Em cada aula, serão propostas atividades à turma. Ao final, será lançado um desafio. Somente quem souber resolver o desafio e explicá-lo à turma receberá a pontuação máxima (2,0 do teste 2). </a:t>
            </a: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Substantivos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85786" y="2214554"/>
            <a:ext cx="7543808" cy="1752600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Como fazer a concordância de substantivos e adjetivos compostos, como </a:t>
            </a:r>
            <a:r>
              <a:rPr lang="pt-BR" dirty="0">
                <a:solidFill>
                  <a:schemeClr val="tx1"/>
                </a:solidFill>
              </a:rPr>
              <a:t>g</a:t>
            </a:r>
            <a:r>
              <a:rPr lang="pt-BR" dirty="0" smtClean="0">
                <a:solidFill>
                  <a:schemeClr val="tx1"/>
                </a:solidFill>
              </a:rPr>
              <a:t>uarda-roupa, azul-marinho, pinga-pinga </a:t>
            </a:r>
            <a:r>
              <a:rPr lang="pt-BR" dirty="0" err="1" smtClean="0">
                <a:solidFill>
                  <a:schemeClr val="tx1"/>
                </a:solidFill>
              </a:rPr>
              <a:t>etc</a:t>
            </a:r>
            <a:r>
              <a:rPr lang="pt-BR" dirty="0" smtClean="0">
                <a:solidFill>
                  <a:schemeClr val="tx1"/>
                </a:solidFill>
              </a:rPr>
              <a:t>?</a:t>
            </a:r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Adjetivos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4348" y="2071678"/>
            <a:ext cx="7500990" cy="1752600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Existe a expressão “mais maior”? O que é e como usar o grau superlativo do adjetivo?</a:t>
            </a:r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Pronomes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4348" y="2071678"/>
            <a:ext cx="7500990" cy="3357586"/>
          </a:xfrm>
        </p:spPr>
        <p:txBody>
          <a:bodyPr>
            <a:normAutofit fontScale="925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Quando usar pronomes retos (ele) e oblíquos (o/ lhe)?</a:t>
            </a:r>
          </a:p>
          <a:p>
            <a:endParaRPr lang="pt-BR" dirty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Quando usar este/ esse e aquele?</a:t>
            </a:r>
          </a:p>
          <a:p>
            <a:endParaRPr lang="pt-BR" dirty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Como usar o pronome “cujo” e suas variações?</a:t>
            </a:r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Preposições e artigos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1472" y="2000240"/>
            <a:ext cx="8072494" cy="3929090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Como saber se o “a” é preposição ou artigo?</a:t>
            </a:r>
            <a:endParaRPr lang="pt-BR" dirty="0" smtClean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Numerais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1472" y="1857364"/>
            <a:ext cx="8072494" cy="4071966"/>
          </a:xfrm>
        </p:spPr>
        <p:txBody>
          <a:bodyPr>
            <a:normAutofit lnSpcReduction="1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Como ler os seguintes numerais? </a:t>
            </a:r>
          </a:p>
          <a:p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Século I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Papa Pio XII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Capítulo X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503º capítulo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4.509º evento</a:t>
            </a:r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Verbos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1472" y="1571612"/>
            <a:ext cx="8072494" cy="4357718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Quais são as formas corretas dos verbos anômalos, como intervir, manter, abolir etc.?</a:t>
            </a:r>
          </a:p>
          <a:p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Quando usar cada um dos tempos pretéritos do Indicativo?</a:t>
            </a:r>
          </a:p>
          <a:p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Quando usar o particípio regular (acendido/ </a:t>
            </a:r>
            <a:r>
              <a:rPr lang="pt-BR" dirty="0" err="1" smtClean="0">
                <a:solidFill>
                  <a:schemeClr val="tx1"/>
                </a:solidFill>
              </a:rPr>
              <a:t>fazido</a:t>
            </a:r>
            <a:r>
              <a:rPr lang="pt-BR" dirty="0" smtClean="0">
                <a:solidFill>
                  <a:schemeClr val="tx1"/>
                </a:solidFill>
              </a:rPr>
              <a:t>/ pagado) e o irregular (aceso/feito/ pago)? </a:t>
            </a:r>
          </a:p>
          <a:p>
            <a:endParaRPr lang="pt-BR" dirty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Como formar o imperativo?</a:t>
            </a:r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230</Words>
  <Application>Microsoft Office PowerPoint</Application>
  <PresentationFormat>Apresentação na tela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Apresentação-  principais dúvidas sobre as classes gramaticais</vt:lpstr>
      <vt:lpstr>Tarefa:  elaborar um pequeno vídeo OU realizar uma apresentação oral (com apoio de slides ou de esquema) frente aos colegas com base em uma dúvida gramatical comum.</vt:lpstr>
      <vt:lpstr>Atenção!  Em cada aula, serão propostas atividades à turma. Ao final, será lançado um desafio. Somente quem souber resolver o desafio e explicá-lo à turma receberá a pontuação máxima (2,0 do teste 2). </vt:lpstr>
      <vt:lpstr>Substantivos</vt:lpstr>
      <vt:lpstr>Adjetivos</vt:lpstr>
      <vt:lpstr>Pronomes</vt:lpstr>
      <vt:lpstr>Preposições e artigos</vt:lpstr>
      <vt:lpstr>Numerais</vt:lpstr>
      <vt:lpstr>Verbos</vt:lpstr>
      <vt:lpstr>Advérbio</vt:lpstr>
      <vt:lpstr>Conjunções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</dc:title>
  <dc:creator>User</dc:creator>
  <cp:lastModifiedBy>User</cp:lastModifiedBy>
  <cp:revision>2</cp:revision>
  <dcterms:created xsi:type="dcterms:W3CDTF">2023-10-03T00:16:39Z</dcterms:created>
  <dcterms:modified xsi:type="dcterms:W3CDTF">2023-10-03T00:46:47Z</dcterms:modified>
</cp:coreProperties>
</file>