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347" r:id="rId6"/>
    <p:sldId id="342" r:id="rId7"/>
    <p:sldId id="345" r:id="rId8"/>
    <p:sldId id="346" r:id="rId9"/>
    <p:sldId id="327" r:id="rId10"/>
    <p:sldId id="341" r:id="rId11"/>
    <p:sldId id="328" r:id="rId12"/>
    <p:sldId id="329" r:id="rId13"/>
    <p:sldId id="330" r:id="rId14"/>
    <p:sldId id="349" r:id="rId15"/>
    <p:sldId id="338" r:id="rId16"/>
    <p:sldId id="339" r:id="rId17"/>
    <p:sldId id="340" r:id="rId18"/>
    <p:sldId id="337" r:id="rId19"/>
    <p:sldId id="343" r:id="rId20"/>
    <p:sldId id="344" r:id="rId21"/>
    <p:sldId id="326" r:id="rId22"/>
    <p:sldId id="331" r:id="rId23"/>
    <p:sldId id="332" r:id="rId24"/>
    <p:sldId id="333" r:id="rId25"/>
    <p:sldId id="334" r:id="rId26"/>
    <p:sldId id="335" r:id="rId27"/>
    <p:sldId id="336" r:id="rId28"/>
    <p:sldId id="325" r:id="rId2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82258" autoAdjust="0"/>
  </p:normalViewPr>
  <p:slideViewPr>
    <p:cSldViewPr snapToGrid="0" showGuides="1">
      <p:cViewPr varScale="1">
        <p:scale>
          <a:sx n="69" d="100"/>
          <a:sy n="69" d="100"/>
        </p:scale>
        <p:origin x="5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43CBE7-E26C-4B53-8FAB-CBD3DF8D8FCA}" type="datetime1">
              <a:rPr lang="pt-BR" smtClean="0"/>
              <a:pPr algn="r" rtl="0"/>
              <a:t>08/03/2023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pt-BR" smtClean="0"/>
              <a:pPr algn="r"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884DB14-F2A9-4120-B5AE-1A41FFC617B8}" type="datetime1">
              <a:rPr lang="pt-BR" noProof="0" smtClean="0"/>
              <a:pPr/>
              <a:t>08/03/2023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BEDF87-42B9-4ECA-8465-EB763A98EB1C}" type="datetime1">
              <a:rPr lang="pt-BR" noProof="0" smtClean="0"/>
              <a:pPr/>
              <a:t>08/03/2023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57B140-9360-4322-9F30-9253A23C017F}" type="datetime1">
              <a:rPr lang="pt-BR" noProof="0" smtClean="0"/>
              <a:pPr/>
              <a:t>08/03/2023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02EE04-25D9-491C-AB0D-864595A28CD4}" type="datetime1">
              <a:rPr lang="pt-BR" noProof="0" smtClean="0"/>
              <a:pPr/>
              <a:t>08/03/2023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7F9AEF-96AC-44C8-9A80-FB71668ED680}" type="datetime1">
              <a:rPr lang="pt-BR" noProof="0" smtClean="0"/>
              <a:pPr/>
              <a:t>08/03/2023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B0CAD-8708-4563-BB61-D3174B8BD6F0}" type="datetime1">
              <a:rPr lang="pt-BR" noProof="0" smtClean="0"/>
              <a:pPr/>
              <a:t>08/03/2023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9" name="Texto de Instruçã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pt-BR" sz="1200" b="1" i="1" noProof="0" dirty="0" smtClean="0">
                <a:latin typeface="Arial" pitchFamily="34" charset="0"/>
                <a:cs typeface="Arial" pitchFamily="34" charset="0"/>
              </a:rPr>
              <a:t>ANOTAÇÃO:</a:t>
            </a:r>
          </a:p>
          <a:p>
            <a:pPr rtl="0"/>
            <a:r>
              <a:rPr lang="pt-BR" sz="1200" i="1" noProof="0" dirty="0" smtClean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  <a:endParaRPr lang="pt-BR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â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1B05D-979B-4E5F-9785-1B12072E1171}" type="datetime1">
              <a:rPr lang="pt-BR" noProof="0" smtClean="0"/>
              <a:pPr/>
              <a:t>08/03/2023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47ABE6-4603-4A62-8D1F-32AC02CB7B88}" type="datetime1">
              <a:rPr lang="pt-BR" noProof="0" smtClean="0"/>
              <a:pPr/>
              <a:t>08/03/2023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B78BC3-15D3-47E1-A43A-83C250CE0AF9}" type="datetime1">
              <a:rPr lang="pt-BR" noProof="0" smtClean="0"/>
              <a:pPr/>
              <a:t>08/03/2023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16A2A8-A345-4D20-8967-34B825ABBC15}" type="datetime1">
              <a:rPr lang="pt-BR" noProof="0" smtClean="0"/>
              <a:pPr/>
              <a:t>08/03/2023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60059F-0282-427E-BC73-33FF3C2126FA}" type="datetime1">
              <a:rPr lang="pt-BR" noProof="0" smtClean="0"/>
              <a:pPr/>
              <a:t>08/03/2023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225E09-6C5D-411D-BB8D-A0D66B13BB18}" type="datetime1">
              <a:rPr lang="pt-BR" noProof="0" smtClean="0"/>
              <a:pPr/>
              <a:t>08/03/2023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</a:p>
          <a:p>
            <a:pPr lvl="5" rtl="0"/>
            <a:r>
              <a:rPr lang="pt-BR" noProof="0" dirty="0" smtClean="0"/>
              <a:t>Sexto nível</a:t>
            </a:r>
          </a:p>
          <a:p>
            <a:pPr lvl="6" rtl="0"/>
            <a:r>
              <a:rPr lang="pt-BR" noProof="0" dirty="0" smtClean="0"/>
              <a:t>Sétimo nível</a:t>
            </a:r>
          </a:p>
          <a:p>
            <a:pPr lvl="7" rtl="0"/>
            <a:r>
              <a:rPr lang="pt-BR" noProof="0" dirty="0" smtClean="0"/>
              <a:t>Oito nível</a:t>
            </a:r>
          </a:p>
          <a:p>
            <a:pPr lvl="8" rtl="0"/>
            <a:r>
              <a:rPr lang="pt-BR" noProof="0" dirty="0" smtClean="0"/>
              <a:t>Nono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B6255D9-EC9D-4F00-9CCA-74AA21B55C3C}" type="datetime1">
              <a:rPr lang="pt-BR" noProof="0" smtClean="0"/>
              <a:pPr/>
              <a:t>08/03/2023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E8CAC8D-7A02-46B9-B36F-7C41DBB02EB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9585" y="2187590"/>
            <a:ext cx="10096500" cy="2219691"/>
          </a:xfrm>
        </p:spPr>
        <p:txBody>
          <a:bodyPr>
            <a:normAutofit/>
          </a:bodyPr>
          <a:lstStyle/>
          <a:p>
            <a:pPr algn="ctr"/>
            <a:r>
              <a:rPr lang="pt-BR" sz="7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musculação</a:t>
            </a:r>
            <a:endParaRPr lang="pt-BR" sz="72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44985" y="4773044"/>
            <a:ext cx="10096501" cy="955565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Prof. César Augusto </a:t>
            </a:r>
            <a:r>
              <a:rPr lang="pt-BR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Häfele</a:t>
            </a:r>
            <a:endParaRPr lang="pt-BR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X-Files\ESEF\discobol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62" y="4289925"/>
            <a:ext cx="873577" cy="139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Cesar-PC\Desktop\Marca_IFSul out2011 C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2913" y="4227031"/>
            <a:ext cx="4609087" cy="15555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3010" name="Picture 2" descr="C:\Users\Cesar-PC\Desktop\artefor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37" y="496390"/>
            <a:ext cx="11469812" cy="58274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Músculos </a:t>
            </a:r>
            <a:r>
              <a:rPr lang="pt-BR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agonistas</a:t>
            </a:r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antagonistas e </a:t>
            </a:r>
            <a:r>
              <a:rPr lang="pt-BR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sinergistas</a:t>
            </a:r>
            <a:endParaRPr lang="pt-BR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766" y="1600200"/>
            <a:ext cx="6283234" cy="4572000"/>
          </a:xfrm>
        </p:spPr>
        <p:txBody>
          <a:bodyPr>
            <a:noAutofit/>
          </a:bodyPr>
          <a:lstStyle/>
          <a:p>
            <a:pPr algn="just"/>
            <a:r>
              <a:rPr lang="pt-BR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Agonista</a:t>
            </a:r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É o responsável pela ação principal do movimento </a:t>
            </a:r>
          </a:p>
          <a:p>
            <a:endParaRPr lang="pt-BR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Antagonista – Se opõe a ação do </a:t>
            </a:r>
            <a:r>
              <a:rPr lang="pt-BR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agonista</a:t>
            </a:r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Músculo que passivamente se alonga para se opor a ação do </a:t>
            </a:r>
            <a:r>
              <a:rPr lang="pt-BR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agonista</a:t>
            </a:r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 produzir o movimento. </a:t>
            </a:r>
          </a:p>
          <a:p>
            <a:endParaRPr lang="pt-BR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Sinergista</a:t>
            </a:r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Participam da estabilização das articulações.</a:t>
            </a:r>
            <a:endParaRPr lang="pt-BR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Cesar-PC\Desktop\agoni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7294" y="1436911"/>
            <a:ext cx="4882970" cy="5037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4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139" t="19857" r="21514" b="20714"/>
          <a:stretch>
            <a:fillRect/>
          </a:stretch>
        </p:blipFill>
        <p:spPr bwMode="auto">
          <a:xfrm>
            <a:off x="905355" y="346878"/>
            <a:ext cx="10380953" cy="60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Intervalo</a:t>
            </a:r>
            <a:endParaRPr lang="pt-BR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Conteúdo 6"/>
          <p:cNvSpPr txBox="1">
            <a:spLocks noGrp="1"/>
          </p:cNvSpPr>
          <p:nvPr>
            <p:ph idx="1"/>
          </p:nvPr>
        </p:nvSpPr>
        <p:spPr>
          <a:xfrm>
            <a:off x="1104900" y="1600200"/>
            <a:ext cx="9982200" cy="365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Intervalo entre as séries é o período que se deve levar entre o fim de uma série e o início de outra. Este fator é extremamente importante para o sucesso de exercício, pois, por meio dele, podemos regular os estímulos fisiológicos que desejamos obter.</a:t>
            </a:r>
          </a:p>
          <a:p>
            <a:pPr algn="just">
              <a:buFont typeface="Wingdings" pitchFamily="2" charset="2"/>
              <a:buChar char="ü"/>
            </a:pPr>
            <a:endParaRPr lang="pt-BR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pt-BR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Exemplo</a:t>
            </a:r>
          </a:p>
          <a:p>
            <a:pPr lvl="2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Metabólica </a:t>
            </a:r>
          </a:p>
          <a:p>
            <a:pPr lvl="2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Tensional</a:t>
            </a:r>
            <a:endParaRPr lang="pt-BR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673" t="25571" r="23763" b="13857"/>
          <a:stretch>
            <a:fillRect/>
          </a:stretch>
        </p:blipFill>
        <p:spPr bwMode="auto">
          <a:xfrm>
            <a:off x="1280160" y="237209"/>
            <a:ext cx="9666514" cy="638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585" t="18714" r="21835" b="9286"/>
          <a:stretch>
            <a:fillRect/>
          </a:stretch>
        </p:blipFill>
        <p:spPr bwMode="auto">
          <a:xfrm>
            <a:off x="1593670" y="147693"/>
            <a:ext cx="9078684" cy="66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Métodos de Treino</a:t>
            </a:r>
            <a:endParaRPr lang="pt-BR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Pirâmide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Os métodos pirâmide consistem na manipulação da intensidade de carga de forma crescente ou decrescente</a:t>
            </a:r>
          </a:p>
          <a:p>
            <a:pPr lvl="1" algn="just"/>
            <a:endParaRPr lang="pt-BR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Dropsets</a:t>
            </a:r>
            <a:endParaRPr lang="pt-BR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pt-BR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Pode ser caracterizado por três passos, a realização do movimento com técnica perfeita até a falha concêntrica, a redução da carga (em aproximadamente 20%) após a falha, e o prosseguimento do exercício com técnica perfeita até nova falha.</a:t>
            </a:r>
            <a:endParaRPr lang="pt-BR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Métodos de Treino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Circuito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É um modelo de treinamento que utiliza menor tempo de recuperação e resulta em maior gasto calórico possibilitando o desenvolvimento de diferentes capacidades físicas.</a:t>
            </a:r>
          </a:p>
          <a:p>
            <a:pPr lvl="1" algn="just"/>
            <a:endParaRPr lang="pt-BR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Sistema Negativo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Privilegia a fase excêntrica aumentando a carga nessa fase de movimento.</a:t>
            </a:r>
          </a:p>
          <a:p>
            <a:pPr lvl="1" algn="just"/>
            <a:endParaRPr lang="pt-BR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Conceitos básicos de musculação</a:t>
            </a:r>
            <a:endParaRPr lang="pt-BR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82672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pt-B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Princípio da adaptação</a:t>
            </a:r>
          </a:p>
          <a:p>
            <a:pPr marL="514350" indent="-514350">
              <a:buAutoNum type="arabicParenR"/>
            </a:pPr>
            <a:endParaRPr lang="pt-BR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Princípio da continuidade</a:t>
            </a:r>
          </a:p>
          <a:p>
            <a:pPr>
              <a:buNone/>
            </a:pPr>
            <a:endParaRPr lang="pt-BR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Princípio da especificidade</a:t>
            </a:r>
          </a:p>
          <a:p>
            <a:pPr>
              <a:buNone/>
            </a:pPr>
            <a:endParaRPr lang="pt-BR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4) Princípio da individualidade</a:t>
            </a:r>
          </a:p>
          <a:p>
            <a:pPr>
              <a:buNone/>
            </a:pPr>
            <a:endParaRPr lang="pt-BR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5) Princípio da sobrecarga</a:t>
            </a:r>
            <a:endParaRPr lang="pt-BR" sz="3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188" t="17925" r="34446" b="34195"/>
          <a:stretch>
            <a:fillRect/>
          </a:stretch>
        </p:blipFill>
        <p:spPr bwMode="auto">
          <a:xfrm>
            <a:off x="248194" y="344993"/>
            <a:ext cx="7040880" cy="604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 l="34147" t="45000" r="33738" b="28214"/>
          <a:stretch>
            <a:fillRect/>
          </a:stretch>
        </p:blipFill>
        <p:spPr bwMode="auto">
          <a:xfrm>
            <a:off x="7328263" y="3082834"/>
            <a:ext cx="4624288" cy="216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Sistema muscular</a:t>
            </a:r>
            <a:endParaRPr lang="pt-BR" sz="5400" dirty="0"/>
          </a:p>
        </p:txBody>
      </p:sp>
      <p:pic>
        <p:nvPicPr>
          <p:cNvPr id="3075" name="Picture 3" descr="C:\Users\Cesar-PC\Desktop\0000-MaleMuscular_1.jpg"/>
          <p:cNvPicPr>
            <a:picLocks noChangeAspect="1" noChangeArrowheads="1"/>
          </p:cNvPicPr>
          <p:nvPr/>
        </p:nvPicPr>
        <p:blipFill>
          <a:blip r:embed="rId2"/>
          <a:srcRect l="28590" t="2571" r="26838"/>
          <a:stretch>
            <a:fillRect/>
          </a:stretch>
        </p:blipFill>
        <p:spPr bwMode="auto">
          <a:xfrm>
            <a:off x="7341339" y="59648"/>
            <a:ext cx="3069758" cy="6710184"/>
          </a:xfrm>
          <a:prstGeom prst="rect">
            <a:avLst/>
          </a:prstGeom>
          <a:noFill/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1726" t="21071" r="38155" b="12679"/>
          <a:stretch>
            <a:fillRect/>
          </a:stretch>
        </p:blipFill>
        <p:spPr bwMode="auto">
          <a:xfrm>
            <a:off x="1476093" y="1397723"/>
            <a:ext cx="4297665" cy="531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92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637" t="13571" r="26012" b="9857"/>
          <a:stretch>
            <a:fillRect/>
          </a:stretch>
        </p:blipFill>
        <p:spPr bwMode="auto">
          <a:xfrm>
            <a:off x="2699040" y="182880"/>
            <a:ext cx="7163417" cy="637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709" t="16143" r="24245" b="7571"/>
          <a:stretch>
            <a:fillRect/>
          </a:stretch>
        </p:blipFill>
        <p:spPr bwMode="auto">
          <a:xfrm>
            <a:off x="2311687" y="169937"/>
            <a:ext cx="7903467" cy="65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818" t="17857" r="49143" b="41592"/>
          <a:stretch>
            <a:fillRect/>
          </a:stretch>
        </p:blipFill>
        <p:spPr bwMode="auto">
          <a:xfrm>
            <a:off x="385789" y="655519"/>
            <a:ext cx="6141322" cy="466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 l="50636" t="44911" r="21353" b="31161"/>
          <a:stretch>
            <a:fillRect/>
          </a:stretch>
        </p:blipFill>
        <p:spPr bwMode="auto">
          <a:xfrm>
            <a:off x="6695456" y="3853543"/>
            <a:ext cx="5385253" cy="258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/>
          <a:srcRect l="21119" t="32232" r="49364" b="36161"/>
          <a:stretch>
            <a:fillRect/>
          </a:stretch>
        </p:blipFill>
        <p:spPr bwMode="auto">
          <a:xfrm>
            <a:off x="6616729" y="287379"/>
            <a:ext cx="5424401" cy="326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259" t="15000" r="31152" b="8714"/>
          <a:stretch>
            <a:fillRect/>
          </a:stretch>
        </p:blipFill>
        <p:spPr bwMode="auto">
          <a:xfrm>
            <a:off x="3579221" y="124768"/>
            <a:ext cx="5708469" cy="651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Livro</a:t>
            </a:r>
          </a:p>
          <a:p>
            <a:pPr algn="ctr">
              <a:buNone/>
            </a:pPr>
            <a:endParaRPr lang="pt-BR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Bases científicas do treinamento de hipertrofia</a:t>
            </a:r>
            <a:endParaRPr lang="pt-BR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841863" y="3775166"/>
            <a:ext cx="3892730" cy="966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023503" y="5299177"/>
            <a:ext cx="3047959" cy="970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049644" y="5442874"/>
            <a:ext cx="3892730" cy="966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7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t-BR" sz="7200" dirty="0" smtClean="0">
                <a:solidFill>
                  <a:schemeClr val="tx2"/>
                </a:solidFill>
              </a:rPr>
              <a:t>Obrigado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Conceito de sistema muscular</a:t>
            </a:r>
            <a:endParaRPr lang="pt-BR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Sistema muscular é o conjunto de órgãos (músculos) que nos permite movimento, tanto externo como interno.</a:t>
            </a:r>
          </a:p>
          <a:p>
            <a:pPr algn="just"/>
            <a:endParaRPr lang="pt-BR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Principais funções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Movimento do corpo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Estabilidade corporal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Produção de calor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Cesar-PC\Desktop\fibra-muscular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559" y="1214423"/>
            <a:ext cx="11901983" cy="4500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4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4" name="Picture 6" descr="C:\Users\Cesar-PC\Desktop\vanderlei.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0" y="642917"/>
            <a:ext cx="5105385" cy="5715041"/>
          </a:xfrm>
          <a:prstGeom prst="rect">
            <a:avLst/>
          </a:prstGeom>
          <a:noFill/>
        </p:spPr>
      </p:pic>
      <p:pic>
        <p:nvPicPr>
          <p:cNvPr id="2055" name="Picture 7" descr="C:\Users\Cesar-PC\Desktop\555.jpg"/>
          <p:cNvPicPr>
            <a:picLocks noChangeAspect="1" noChangeArrowheads="1"/>
          </p:cNvPicPr>
          <p:nvPr/>
        </p:nvPicPr>
        <p:blipFill>
          <a:blip r:embed="rId3"/>
          <a:srcRect l="45082"/>
          <a:stretch>
            <a:fillRect/>
          </a:stretch>
        </p:blipFill>
        <p:spPr bwMode="auto">
          <a:xfrm>
            <a:off x="6693630" y="642918"/>
            <a:ext cx="5238787" cy="5715040"/>
          </a:xfrm>
          <a:prstGeom prst="rect">
            <a:avLst/>
          </a:prstGeom>
          <a:noFill/>
        </p:spPr>
      </p:pic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2164080" y="1203960"/>
            <a:ext cx="3307080" cy="36880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                                 </a:t>
            </a:r>
          </a:p>
          <a:p>
            <a:pPr lvl="7" algn="ctr">
              <a:buNone/>
            </a:pPr>
            <a:r>
              <a:rPr lang="pt-BR" sz="12600" dirty="0" smtClean="0">
                <a:solidFill>
                  <a:srgbClr val="FF0000"/>
                </a:solidFill>
              </a:rPr>
              <a:t>  ≠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Conceitos básicos</a:t>
            </a:r>
            <a:endParaRPr lang="pt-BR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Repetições:</a:t>
            </a:r>
          </a:p>
          <a:p>
            <a:pPr lvl="1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É a execução completa de um ciclo de movimento</a:t>
            </a:r>
          </a:p>
          <a:p>
            <a:pPr lvl="1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Geralmente composta por dois ciclos de movimento</a:t>
            </a:r>
          </a:p>
          <a:p>
            <a:pPr lvl="2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Concêntrica e excêntrica</a:t>
            </a:r>
          </a:p>
          <a:p>
            <a:pPr lvl="1"/>
            <a:endParaRPr lang="pt-BR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Série</a:t>
            </a:r>
          </a:p>
          <a:p>
            <a:pPr lvl="1"/>
            <a:r>
              <a:rPr lang="pt-BR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É a execução de um grupo de repetições, desenvolvidas de forma contínua, sem interrupções</a:t>
            </a:r>
          </a:p>
          <a:p>
            <a:pPr lvl="1"/>
            <a:endParaRPr lang="pt-BR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Ação muscular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27" t="34274" r="24405" b="34143"/>
          <a:stretch>
            <a:fillRect/>
          </a:stretch>
        </p:blipFill>
        <p:spPr bwMode="auto">
          <a:xfrm>
            <a:off x="434862" y="1956560"/>
            <a:ext cx="11269458" cy="3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Tipos de contrações musculares</a:t>
            </a:r>
            <a:endParaRPr lang="pt-BR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Isométricos</a:t>
            </a:r>
          </a:p>
          <a:p>
            <a:pPr lvl="1"/>
            <a:r>
              <a:rPr lang="pt-BR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Ação muscular em um determinado ângulo</a:t>
            </a:r>
          </a:p>
          <a:p>
            <a:pPr>
              <a:buNone/>
            </a:pPr>
            <a:endParaRPr lang="pt-BR" sz="3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39858" t="38036" r="23899" b="22321"/>
          <a:stretch>
            <a:fillRect/>
          </a:stretch>
        </p:blipFill>
        <p:spPr bwMode="auto">
          <a:xfrm>
            <a:off x="4781006" y="2691307"/>
            <a:ext cx="6309374" cy="388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Tipos de contrações musculares</a:t>
            </a:r>
            <a:endParaRPr lang="pt-BR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Isotônicos</a:t>
            </a:r>
          </a:p>
          <a:p>
            <a:pPr lvl="1"/>
            <a:r>
              <a:rPr lang="pt-BR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força gerada pelo músculo é superior ou inferior à proporcionada pela força de resistência (os pesos)</a:t>
            </a:r>
          </a:p>
          <a:p>
            <a:pPr lvl="1"/>
            <a:endParaRPr lang="pt-BR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Concêntricos</a:t>
            </a:r>
          </a:p>
          <a:p>
            <a:pPr lvl="2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Existe um encurtamento das fibras musculares durante a contração, ou seja, existe uma aproximação entre origem e inserção muscular e é o tipo mais comum de contração.</a:t>
            </a:r>
          </a:p>
          <a:p>
            <a:pPr lvl="1"/>
            <a:endParaRPr lang="pt-BR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Excêntricos</a:t>
            </a:r>
          </a:p>
          <a:p>
            <a:pPr lvl="2"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ocorre um alongamento das fibras musculares durante a contração, afastando origem e inserção</a:t>
            </a:r>
            <a:endParaRPr lang="pt-BR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37_TF03431380_TF03431380.potx" id="{20BA4FEA-4897-4351-B6E8-06AC2402A854}" vid="{01910179-228E-47F0-9A01-EE53C866ACEA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414</Words>
  <Application>Microsoft Office PowerPoint</Application>
  <PresentationFormat>Widescreen</PresentationFormat>
  <Paragraphs>74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Euphemia</vt:lpstr>
      <vt:lpstr>Plantagenet Cherokee</vt:lpstr>
      <vt:lpstr>Times New Roman</vt:lpstr>
      <vt:lpstr>Wingdings</vt:lpstr>
      <vt:lpstr>tf03431380</vt:lpstr>
      <vt:lpstr>musculação</vt:lpstr>
      <vt:lpstr>Sistema muscular</vt:lpstr>
      <vt:lpstr>Conceito de sistema muscular</vt:lpstr>
      <vt:lpstr>Apresentação do PowerPoint</vt:lpstr>
      <vt:lpstr>Apresentação do PowerPoint</vt:lpstr>
      <vt:lpstr>Conceitos básicos</vt:lpstr>
      <vt:lpstr>Ação muscular</vt:lpstr>
      <vt:lpstr>Tipos de contrações musculares</vt:lpstr>
      <vt:lpstr>Tipos de contrações musculares</vt:lpstr>
      <vt:lpstr>Apresentação do PowerPoint</vt:lpstr>
      <vt:lpstr>Músculos agonistas, antagonistas e sinergistas</vt:lpstr>
      <vt:lpstr>Apresentação do PowerPoint</vt:lpstr>
      <vt:lpstr>Intervalo</vt:lpstr>
      <vt:lpstr>Apresentação do PowerPoint</vt:lpstr>
      <vt:lpstr>Apresentação do PowerPoint</vt:lpstr>
      <vt:lpstr>Métodos de Treino</vt:lpstr>
      <vt:lpstr>Métodos de Treino</vt:lpstr>
      <vt:lpstr>Conceitos básicos de musculação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2017-04-05T17:13:08Z</dcterms:created>
  <dcterms:modified xsi:type="dcterms:W3CDTF">2023-03-08T15:40:31Z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