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73" r:id="rId4"/>
    <p:sldId id="257" r:id="rId5"/>
    <p:sldId id="262" r:id="rId6"/>
    <p:sldId id="261" r:id="rId7"/>
    <p:sldId id="258" r:id="rId8"/>
    <p:sldId id="264" r:id="rId9"/>
    <p:sldId id="263" r:id="rId10"/>
    <p:sldId id="278" r:id="rId11"/>
    <p:sldId id="279" r:id="rId12"/>
    <p:sldId id="276" r:id="rId13"/>
    <p:sldId id="265" r:id="rId14"/>
    <p:sldId id="266" r:id="rId15"/>
    <p:sldId id="267" r:id="rId16"/>
    <p:sldId id="270" r:id="rId17"/>
    <p:sldId id="277" r:id="rId18"/>
    <p:sldId id="27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72DDDE-365E-4998-A113-755CB99B742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0EA91920-B3C4-48AD-8B5A-E219E3B0175C}">
      <dgm:prSet phldrT="[Texto]" custT="1"/>
      <dgm:spPr>
        <a:solidFill>
          <a:srgbClr val="FFFF00"/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pt-BR" sz="2800" b="1" dirty="0">
              <a:solidFill>
                <a:schemeClr val="tx1"/>
              </a:solidFill>
            </a:rPr>
            <a:t>Pessimista: Previsões da quantidade de rochas fosfáticas no mundo baseadas em estimativas do  de demanda - colapso do sist.  de produção 2030.</a:t>
          </a:r>
          <a:r>
            <a:rPr lang="pt-BR" sz="2000" b="1" dirty="0" err="1">
              <a:solidFill>
                <a:schemeClr val="tx1"/>
              </a:solidFill>
            </a:rPr>
            <a:t>Rosmarin</a:t>
          </a:r>
          <a:r>
            <a:rPr lang="pt-BR" sz="2000" b="1" dirty="0">
              <a:solidFill>
                <a:schemeClr val="tx1"/>
              </a:solidFill>
            </a:rPr>
            <a:t> </a:t>
          </a:r>
          <a:r>
            <a:rPr lang="pt-BR" sz="2000" b="1" dirty="0" err="1">
              <a:solidFill>
                <a:schemeClr val="tx1"/>
              </a:solidFill>
            </a:rPr>
            <a:t>et</a:t>
          </a:r>
          <a:r>
            <a:rPr lang="pt-BR" sz="2000" b="1" dirty="0">
              <a:solidFill>
                <a:schemeClr val="tx1"/>
              </a:solidFill>
            </a:rPr>
            <a:t> al. (2009) </a:t>
          </a:r>
          <a:r>
            <a:rPr lang="pt-BR" sz="2000" b="1" dirty="0" err="1">
              <a:solidFill>
                <a:schemeClr val="tx1"/>
              </a:solidFill>
            </a:rPr>
            <a:t>Cordell</a:t>
          </a:r>
          <a:r>
            <a:rPr lang="pt-BR" sz="2000" b="1" dirty="0">
              <a:solidFill>
                <a:schemeClr val="tx1"/>
              </a:solidFill>
            </a:rPr>
            <a:t>  </a:t>
          </a:r>
          <a:r>
            <a:rPr lang="pt-BR" sz="2000" b="1" dirty="0" err="1">
              <a:solidFill>
                <a:schemeClr val="tx1"/>
              </a:solidFill>
            </a:rPr>
            <a:t>et</a:t>
          </a:r>
          <a:r>
            <a:rPr lang="pt-BR" sz="2000" b="1" dirty="0">
              <a:solidFill>
                <a:schemeClr val="tx1"/>
              </a:solidFill>
            </a:rPr>
            <a:t> al. (2009)</a:t>
          </a:r>
          <a:endParaRPr lang="pt-BR" sz="2400" b="1" dirty="0">
            <a:solidFill>
              <a:schemeClr val="tx1"/>
            </a:solidFill>
          </a:endParaRPr>
        </a:p>
      </dgm:t>
    </dgm:pt>
    <dgm:pt modelId="{9DC62440-B5A7-4A2F-80E4-E0B1029539F9}" type="parTrans" cxnId="{3E568EE2-F962-4698-98E1-1B17EDD2C5FD}">
      <dgm:prSet/>
      <dgm:spPr/>
      <dgm:t>
        <a:bodyPr/>
        <a:lstStyle/>
        <a:p>
          <a:endParaRPr lang="pt-BR"/>
        </a:p>
      </dgm:t>
    </dgm:pt>
    <dgm:pt modelId="{0FDB3178-2CF4-443E-A70E-B79AB306E60A}" type="sibTrans" cxnId="{3E568EE2-F962-4698-98E1-1B17EDD2C5FD}">
      <dgm:prSet/>
      <dgm:spPr>
        <a:solidFill>
          <a:schemeClr val="tx1"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pt-BR"/>
        </a:p>
      </dgm:t>
    </dgm:pt>
    <dgm:pt modelId="{DF5C24B4-A63A-4356-8587-475D2BA9D745}">
      <dgm:prSet phldrT="[Texto]" custT="1"/>
      <dgm:spPr>
        <a:solidFill>
          <a:srgbClr val="19EC0E"/>
        </a:solidFill>
      </dgm:spPr>
      <dgm:t>
        <a:bodyPr/>
        <a:lstStyle/>
        <a:p>
          <a:r>
            <a:rPr lang="pt-BR" sz="2800" b="1" dirty="0">
              <a:solidFill>
                <a:schemeClr val="tx1"/>
              </a:solidFill>
            </a:rPr>
            <a:t>Otimista: Reservas na ordem de 57 bilhões de P</a:t>
          </a:r>
          <a:r>
            <a:rPr lang="pt-BR" sz="2800" b="1" baseline="-25000" dirty="0">
              <a:solidFill>
                <a:schemeClr val="tx1"/>
              </a:solidFill>
            </a:rPr>
            <a:t>2</a:t>
          </a:r>
          <a:r>
            <a:rPr lang="pt-BR" sz="2800" b="1" dirty="0">
              <a:solidFill>
                <a:schemeClr val="tx1"/>
              </a:solidFill>
            </a:rPr>
            <a:t>O</a:t>
          </a:r>
          <a:r>
            <a:rPr lang="pt-BR" sz="2800" b="1" baseline="-25000" dirty="0">
              <a:solidFill>
                <a:schemeClr val="tx1"/>
              </a:solidFill>
            </a:rPr>
            <a:t>5</a:t>
          </a:r>
          <a:r>
            <a:rPr lang="pt-BR" sz="2800" b="1" dirty="0">
              <a:solidFill>
                <a:schemeClr val="tx1"/>
              </a:solidFill>
            </a:rPr>
            <a:t> – disponíveis entre 300 a 400 anos. </a:t>
          </a:r>
          <a:r>
            <a:rPr lang="pt-BR" sz="2600" b="1" dirty="0">
              <a:solidFill>
                <a:schemeClr val="tx1"/>
              </a:solidFill>
            </a:rPr>
            <a:t>- </a:t>
          </a:r>
          <a:r>
            <a:rPr lang="pt-BR" sz="2000" b="1" dirty="0">
              <a:solidFill>
                <a:schemeClr val="tx1"/>
              </a:solidFill>
            </a:rPr>
            <a:t>IFDC  (2010)</a:t>
          </a:r>
          <a:endParaRPr lang="pt-BR" sz="2600" b="1" dirty="0">
            <a:solidFill>
              <a:schemeClr val="tx1"/>
            </a:solidFill>
          </a:endParaRPr>
        </a:p>
      </dgm:t>
    </dgm:pt>
    <dgm:pt modelId="{9CCA43C1-3C0A-40CE-8B20-47A0002FB435}" type="parTrans" cxnId="{8903D34E-9949-4395-85DF-E5D96078C05B}">
      <dgm:prSet/>
      <dgm:spPr/>
      <dgm:t>
        <a:bodyPr/>
        <a:lstStyle/>
        <a:p>
          <a:endParaRPr lang="pt-BR"/>
        </a:p>
      </dgm:t>
    </dgm:pt>
    <dgm:pt modelId="{1D94608C-8E14-44F0-8C61-16025DF0A8E8}" type="sibTrans" cxnId="{8903D34E-9949-4395-85DF-E5D96078C05B}">
      <dgm:prSet/>
      <dgm:spPr>
        <a:solidFill>
          <a:schemeClr val="tx1"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pt-BR"/>
        </a:p>
      </dgm:t>
    </dgm:pt>
    <dgm:pt modelId="{548D96BF-F6FA-4B14-89A3-A8E53DA99EC6}">
      <dgm:prSet phldrT="[Texto]" custT="1"/>
      <dgm:spPr>
        <a:solidFill>
          <a:srgbClr val="FF0000"/>
        </a:solidFill>
      </dgm:spPr>
      <dgm:t>
        <a:bodyPr/>
        <a:lstStyle/>
        <a:p>
          <a:r>
            <a:rPr lang="pt-BR" sz="2800" b="1" dirty="0">
              <a:solidFill>
                <a:schemeClr val="tx1"/>
              </a:solidFill>
            </a:rPr>
            <a:t>Mas... as reservas de excelente qualidade já se exauriram ou estão próximas disso</a:t>
          </a:r>
        </a:p>
      </dgm:t>
    </dgm:pt>
    <dgm:pt modelId="{96D50789-798E-4852-8032-5CA53AB04FA5}" type="parTrans" cxnId="{E6F5EAD2-F3C9-4D0F-8777-D39A35039338}">
      <dgm:prSet/>
      <dgm:spPr/>
      <dgm:t>
        <a:bodyPr/>
        <a:lstStyle/>
        <a:p>
          <a:endParaRPr lang="pt-BR"/>
        </a:p>
      </dgm:t>
    </dgm:pt>
    <dgm:pt modelId="{7F35A463-215D-4AC4-98EF-B82B03F53F96}" type="sibTrans" cxnId="{E6F5EAD2-F3C9-4D0F-8777-D39A35039338}">
      <dgm:prSet/>
      <dgm:spPr/>
      <dgm:t>
        <a:bodyPr/>
        <a:lstStyle/>
        <a:p>
          <a:endParaRPr lang="pt-BR"/>
        </a:p>
      </dgm:t>
    </dgm:pt>
    <dgm:pt modelId="{96D09410-D01F-4887-AEE0-BC28BA6248E4}" type="pres">
      <dgm:prSet presAssocID="{EE72DDDE-365E-4998-A113-755CB99B742D}" presName="outerComposite" presStyleCnt="0">
        <dgm:presLayoutVars>
          <dgm:chMax val="5"/>
          <dgm:dir/>
          <dgm:resizeHandles val="exact"/>
        </dgm:presLayoutVars>
      </dgm:prSet>
      <dgm:spPr/>
    </dgm:pt>
    <dgm:pt modelId="{8905FDBB-51D6-431A-AC72-F19C21D27ABC}" type="pres">
      <dgm:prSet presAssocID="{EE72DDDE-365E-4998-A113-755CB99B742D}" presName="dummyMaxCanvas" presStyleCnt="0">
        <dgm:presLayoutVars/>
      </dgm:prSet>
      <dgm:spPr/>
    </dgm:pt>
    <dgm:pt modelId="{6717657D-ED2A-4C8A-BF72-4ECFC4B1F125}" type="pres">
      <dgm:prSet presAssocID="{EE72DDDE-365E-4998-A113-755CB99B742D}" presName="ThreeNodes_1" presStyleLbl="node1" presStyleIdx="0" presStyleCnt="3" custScaleX="117647" custScaleY="140756" custLinFactNeighborX="178">
        <dgm:presLayoutVars>
          <dgm:bulletEnabled val="1"/>
        </dgm:presLayoutVars>
      </dgm:prSet>
      <dgm:spPr/>
    </dgm:pt>
    <dgm:pt modelId="{BC5F15FE-BAAA-46F5-BB2F-4F1295DF7944}" type="pres">
      <dgm:prSet presAssocID="{EE72DDDE-365E-4998-A113-755CB99B742D}" presName="ThreeNodes_2" presStyleLbl="node1" presStyleIdx="1" presStyleCnt="3" custScaleX="114404">
        <dgm:presLayoutVars>
          <dgm:bulletEnabled val="1"/>
        </dgm:presLayoutVars>
      </dgm:prSet>
      <dgm:spPr/>
    </dgm:pt>
    <dgm:pt modelId="{C4FC241D-8FDB-4127-856F-A0EB7F30313A}" type="pres">
      <dgm:prSet presAssocID="{EE72DDDE-365E-4998-A113-755CB99B742D}" presName="ThreeNodes_3" presStyleLbl="node1" presStyleIdx="2" presStyleCnt="3" custScaleX="97009" custScaleY="108333">
        <dgm:presLayoutVars>
          <dgm:bulletEnabled val="1"/>
        </dgm:presLayoutVars>
      </dgm:prSet>
      <dgm:spPr/>
    </dgm:pt>
    <dgm:pt modelId="{43EC7704-76AF-4FFE-A5B4-168DC8053A85}" type="pres">
      <dgm:prSet presAssocID="{EE72DDDE-365E-4998-A113-755CB99B742D}" presName="ThreeConn_1-2" presStyleLbl="fgAccFollowNode1" presStyleIdx="0" presStyleCnt="2">
        <dgm:presLayoutVars>
          <dgm:bulletEnabled val="1"/>
        </dgm:presLayoutVars>
      </dgm:prSet>
      <dgm:spPr/>
    </dgm:pt>
    <dgm:pt modelId="{6E80A45D-FBEB-4540-8A1F-5E75CC2897B5}" type="pres">
      <dgm:prSet presAssocID="{EE72DDDE-365E-4998-A113-755CB99B742D}" presName="ThreeConn_2-3" presStyleLbl="fgAccFollowNode1" presStyleIdx="1" presStyleCnt="2">
        <dgm:presLayoutVars>
          <dgm:bulletEnabled val="1"/>
        </dgm:presLayoutVars>
      </dgm:prSet>
      <dgm:spPr/>
    </dgm:pt>
    <dgm:pt modelId="{5798E23B-2AC7-4349-BA3A-66E1DED5B5AE}" type="pres">
      <dgm:prSet presAssocID="{EE72DDDE-365E-4998-A113-755CB99B742D}" presName="ThreeNodes_1_text" presStyleLbl="node1" presStyleIdx="2" presStyleCnt="3">
        <dgm:presLayoutVars>
          <dgm:bulletEnabled val="1"/>
        </dgm:presLayoutVars>
      </dgm:prSet>
      <dgm:spPr/>
    </dgm:pt>
    <dgm:pt modelId="{4687E32B-FD75-4B0C-9EA1-9084F9F3714D}" type="pres">
      <dgm:prSet presAssocID="{EE72DDDE-365E-4998-A113-755CB99B742D}" presName="ThreeNodes_2_text" presStyleLbl="node1" presStyleIdx="2" presStyleCnt="3">
        <dgm:presLayoutVars>
          <dgm:bulletEnabled val="1"/>
        </dgm:presLayoutVars>
      </dgm:prSet>
      <dgm:spPr/>
    </dgm:pt>
    <dgm:pt modelId="{A2FAB26E-209F-43D8-8319-39417A680B02}" type="pres">
      <dgm:prSet presAssocID="{EE72DDDE-365E-4998-A113-755CB99B742D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72906101-8D85-4443-AB35-A7B35D5086BE}" type="presOf" srcId="{0FDB3178-2CF4-443E-A70E-B79AB306E60A}" destId="{43EC7704-76AF-4FFE-A5B4-168DC8053A85}" srcOrd="0" destOrd="0" presId="urn:microsoft.com/office/officeart/2005/8/layout/vProcess5"/>
    <dgm:cxn modelId="{6B38EF01-6AC1-4BE6-B026-1B9980573EDB}" type="presOf" srcId="{0EA91920-B3C4-48AD-8B5A-E219E3B0175C}" destId="{5798E23B-2AC7-4349-BA3A-66E1DED5B5AE}" srcOrd="1" destOrd="0" presId="urn:microsoft.com/office/officeart/2005/8/layout/vProcess5"/>
    <dgm:cxn modelId="{C9456607-7381-4411-8905-6A5181E18493}" type="presOf" srcId="{EE72DDDE-365E-4998-A113-755CB99B742D}" destId="{96D09410-D01F-4887-AEE0-BC28BA6248E4}" srcOrd="0" destOrd="0" presId="urn:microsoft.com/office/officeart/2005/8/layout/vProcess5"/>
    <dgm:cxn modelId="{FF417E07-BA83-467D-B584-32EFF0069031}" type="presOf" srcId="{548D96BF-F6FA-4B14-89A3-A8E53DA99EC6}" destId="{A2FAB26E-209F-43D8-8319-39417A680B02}" srcOrd="1" destOrd="0" presId="urn:microsoft.com/office/officeart/2005/8/layout/vProcess5"/>
    <dgm:cxn modelId="{30469433-7452-47C0-A775-5CB5BB0E1F5B}" type="presOf" srcId="{DF5C24B4-A63A-4356-8587-475D2BA9D745}" destId="{BC5F15FE-BAAA-46F5-BB2F-4F1295DF7944}" srcOrd="0" destOrd="0" presId="urn:microsoft.com/office/officeart/2005/8/layout/vProcess5"/>
    <dgm:cxn modelId="{8903D34E-9949-4395-85DF-E5D96078C05B}" srcId="{EE72DDDE-365E-4998-A113-755CB99B742D}" destId="{DF5C24B4-A63A-4356-8587-475D2BA9D745}" srcOrd="1" destOrd="0" parTransId="{9CCA43C1-3C0A-40CE-8B20-47A0002FB435}" sibTransId="{1D94608C-8E14-44F0-8C61-16025DF0A8E8}"/>
    <dgm:cxn modelId="{F3475A77-A4BF-4C2D-8498-E68C04E917F3}" type="presOf" srcId="{1D94608C-8E14-44F0-8C61-16025DF0A8E8}" destId="{6E80A45D-FBEB-4540-8A1F-5E75CC2897B5}" srcOrd="0" destOrd="0" presId="urn:microsoft.com/office/officeart/2005/8/layout/vProcess5"/>
    <dgm:cxn modelId="{D816CA8E-4194-44E5-8B0C-56A42E82F417}" type="presOf" srcId="{548D96BF-F6FA-4B14-89A3-A8E53DA99EC6}" destId="{C4FC241D-8FDB-4127-856F-A0EB7F30313A}" srcOrd="0" destOrd="0" presId="urn:microsoft.com/office/officeart/2005/8/layout/vProcess5"/>
    <dgm:cxn modelId="{167AC88F-8194-4BCA-B0A4-7ED8D08AD2A2}" type="presOf" srcId="{DF5C24B4-A63A-4356-8587-475D2BA9D745}" destId="{4687E32B-FD75-4B0C-9EA1-9084F9F3714D}" srcOrd="1" destOrd="0" presId="urn:microsoft.com/office/officeart/2005/8/layout/vProcess5"/>
    <dgm:cxn modelId="{475160CA-8D12-4C13-AD17-56017FFE135F}" type="presOf" srcId="{0EA91920-B3C4-48AD-8B5A-E219E3B0175C}" destId="{6717657D-ED2A-4C8A-BF72-4ECFC4B1F125}" srcOrd="0" destOrd="0" presId="urn:microsoft.com/office/officeart/2005/8/layout/vProcess5"/>
    <dgm:cxn modelId="{E6F5EAD2-F3C9-4D0F-8777-D39A35039338}" srcId="{EE72DDDE-365E-4998-A113-755CB99B742D}" destId="{548D96BF-F6FA-4B14-89A3-A8E53DA99EC6}" srcOrd="2" destOrd="0" parTransId="{96D50789-798E-4852-8032-5CA53AB04FA5}" sibTransId="{7F35A463-215D-4AC4-98EF-B82B03F53F96}"/>
    <dgm:cxn modelId="{3E568EE2-F962-4698-98E1-1B17EDD2C5FD}" srcId="{EE72DDDE-365E-4998-A113-755CB99B742D}" destId="{0EA91920-B3C4-48AD-8B5A-E219E3B0175C}" srcOrd="0" destOrd="0" parTransId="{9DC62440-B5A7-4A2F-80E4-E0B1029539F9}" sibTransId="{0FDB3178-2CF4-443E-A70E-B79AB306E60A}"/>
    <dgm:cxn modelId="{660C5A06-96F5-4AE0-9087-71088D581133}" type="presParOf" srcId="{96D09410-D01F-4887-AEE0-BC28BA6248E4}" destId="{8905FDBB-51D6-431A-AC72-F19C21D27ABC}" srcOrd="0" destOrd="0" presId="urn:microsoft.com/office/officeart/2005/8/layout/vProcess5"/>
    <dgm:cxn modelId="{E85E91E7-FA07-4B6D-BD43-E45793DF9CD0}" type="presParOf" srcId="{96D09410-D01F-4887-AEE0-BC28BA6248E4}" destId="{6717657D-ED2A-4C8A-BF72-4ECFC4B1F125}" srcOrd="1" destOrd="0" presId="urn:microsoft.com/office/officeart/2005/8/layout/vProcess5"/>
    <dgm:cxn modelId="{933F8DEA-5898-4F27-B614-AF38C4EB182C}" type="presParOf" srcId="{96D09410-D01F-4887-AEE0-BC28BA6248E4}" destId="{BC5F15FE-BAAA-46F5-BB2F-4F1295DF7944}" srcOrd="2" destOrd="0" presId="urn:microsoft.com/office/officeart/2005/8/layout/vProcess5"/>
    <dgm:cxn modelId="{AB721165-D009-4424-9953-976F395446A1}" type="presParOf" srcId="{96D09410-D01F-4887-AEE0-BC28BA6248E4}" destId="{C4FC241D-8FDB-4127-856F-A0EB7F30313A}" srcOrd="3" destOrd="0" presId="urn:microsoft.com/office/officeart/2005/8/layout/vProcess5"/>
    <dgm:cxn modelId="{A51B78E3-C1C2-471D-8AD6-655699508EC8}" type="presParOf" srcId="{96D09410-D01F-4887-AEE0-BC28BA6248E4}" destId="{43EC7704-76AF-4FFE-A5B4-168DC8053A85}" srcOrd="4" destOrd="0" presId="urn:microsoft.com/office/officeart/2005/8/layout/vProcess5"/>
    <dgm:cxn modelId="{09E13719-A9F2-4126-B838-BB211DECF409}" type="presParOf" srcId="{96D09410-D01F-4887-AEE0-BC28BA6248E4}" destId="{6E80A45D-FBEB-4540-8A1F-5E75CC2897B5}" srcOrd="5" destOrd="0" presId="urn:microsoft.com/office/officeart/2005/8/layout/vProcess5"/>
    <dgm:cxn modelId="{20BDB940-C45A-4B18-878A-732BA73E7900}" type="presParOf" srcId="{96D09410-D01F-4887-AEE0-BC28BA6248E4}" destId="{5798E23B-2AC7-4349-BA3A-66E1DED5B5AE}" srcOrd="6" destOrd="0" presId="urn:microsoft.com/office/officeart/2005/8/layout/vProcess5"/>
    <dgm:cxn modelId="{CAA910E9-5CB3-4421-873C-F8F163932CC4}" type="presParOf" srcId="{96D09410-D01F-4887-AEE0-BC28BA6248E4}" destId="{4687E32B-FD75-4B0C-9EA1-9084F9F3714D}" srcOrd="7" destOrd="0" presId="urn:microsoft.com/office/officeart/2005/8/layout/vProcess5"/>
    <dgm:cxn modelId="{B0D5539E-A263-41C1-8AC7-5A19DEA0E597}" type="presParOf" srcId="{96D09410-D01F-4887-AEE0-BC28BA6248E4}" destId="{A2FAB26E-209F-43D8-8319-39417A680B02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17657D-ED2A-4C8A-BF72-4ECFC4B1F125}">
      <dsp:nvSpPr>
        <dsp:cNvPr id="0" name=""/>
        <dsp:cNvSpPr/>
      </dsp:nvSpPr>
      <dsp:spPr>
        <a:xfrm>
          <a:off x="-311070" y="-176217"/>
          <a:ext cx="8643993" cy="2021120"/>
        </a:xfrm>
        <a:prstGeom prst="roundRect">
          <a:avLst>
            <a:gd name="adj" fmla="val 10000"/>
          </a:avLst>
        </a:prstGeom>
        <a:solidFill>
          <a:srgbClr val="FFFF00"/>
        </a:solidFill>
        <a:ln w="15875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>
              <a:solidFill>
                <a:schemeClr val="tx1"/>
              </a:solidFill>
            </a:rPr>
            <a:t>Pessimista: Previsões da quantidade de rochas fosfáticas no mundo baseadas em estimativas do  de demanda - colapso do sist.  de produção 2030.</a:t>
          </a:r>
          <a:r>
            <a:rPr lang="pt-BR" sz="2000" b="1" kern="1200" dirty="0" err="1">
              <a:solidFill>
                <a:schemeClr val="tx1"/>
              </a:solidFill>
            </a:rPr>
            <a:t>Rosmarin</a:t>
          </a:r>
          <a:r>
            <a:rPr lang="pt-BR" sz="2000" b="1" kern="1200" dirty="0">
              <a:solidFill>
                <a:schemeClr val="tx1"/>
              </a:solidFill>
            </a:rPr>
            <a:t> </a:t>
          </a:r>
          <a:r>
            <a:rPr lang="pt-BR" sz="2000" b="1" kern="1200" dirty="0" err="1">
              <a:solidFill>
                <a:schemeClr val="tx1"/>
              </a:solidFill>
            </a:rPr>
            <a:t>et</a:t>
          </a:r>
          <a:r>
            <a:rPr lang="pt-BR" sz="2000" b="1" kern="1200" dirty="0">
              <a:solidFill>
                <a:schemeClr val="tx1"/>
              </a:solidFill>
            </a:rPr>
            <a:t> al. (2009) </a:t>
          </a:r>
          <a:r>
            <a:rPr lang="pt-BR" sz="2000" b="1" kern="1200" dirty="0" err="1">
              <a:solidFill>
                <a:schemeClr val="tx1"/>
              </a:solidFill>
            </a:rPr>
            <a:t>Cordell</a:t>
          </a:r>
          <a:r>
            <a:rPr lang="pt-BR" sz="2000" b="1" kern="1200" dirty="0">
              <a:solidFill>
                <a:schemeClr val="tx1"/>
              </a:solidFill>
            </a:rPr>
            <a:t>  </a:t>
          </a:r>
          <a:r>
            <a:rPr lang="pt-BR" sz="2000" b="1" kern="1200" dirty="0" err="1">
              <a:solidFill>
                <a:schemeClr val="tx1"/>
              </a:solidFill>
            </a:rPr>
            <a:t>et</a:t>
          </a:r>
          <a:r>
            <a:rPr lang="pt-BR" sz="2000" b="1" kern="1200" dirty="0">
              <a:solidFill>
                <a:schemeClr val="tx1"/>
              </a:solidFill>
            </a:rPr>
            <a:t> al. (2009)</a:t>
          </a:r>
          <a:endParaRPr lang="pt-BR" sz="2400" b="1" kern="1200" dirty="0">
            <a:solidFill>
              <a:schemeClr val="tx1"/>
            </a:solidFill>
          </a:endParaRPr>
        </a:p>
      </dsp:txBody>
      <dsp:txXfrm>
        <a:off x="-251873" y="-117020"/>
        <a:ext cx="6801671" cy="1902726"/>
      </dsp:txXfrm>
    </dsp:sp>
    <dsp:sp modelId="{BC5F15FE-BAAA-46F5-BB2F-4F1295DF7944}">
      <dsp:nvSpPr>
        <dsp:cNvPr id="0" name=""/>
        <dsp:cNvSpPr/>
      </dsp:nvSpPr>
      <dsp:spPr>
        <a:xfrm>
          <a:off x="443289" y="1791611"/>
          <a:ext cx="8405717" cy="1435903"/>
        </a:xfrm>
        <a:prstGeom prst="roundRect">
          <a:avLst>
            <a:gd name="adj" fmla="val 10000"/>
          </a:avLst>
        </a:prstGeom>
        <a:solidFill>
          <a:srgbClr val="19EC0E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>
              <a:solidFill>
                <a:schemeClr val="tx1"/>
              </a:solidFill>
            </a:rPr>
            <a:t>Otimista: Reservas na ordem de 57 bilhões de P</a:t>
          </a:r>
          <a:r>
            <a:rPr lang="pt-BR" sz="2800" b="1" kern="1200" baseline="-25000" dirty="0">
              <a:solidFill>
                <a:schemeClr val="tx1"/>
              </a:solidFill>
            </a:rPr>
            <a:t>2</a:t>
          </a:r>
          <a:r>
            <a:rPr lang="pt-BR" sz="2800" b="1" kern="1200" dirty="0">
              <a:solidFill>
                <a:schemeClr val="tx1"/>
              </a:solidFill>
            </a:rPr>
            <a:t>O</a:t>
          </a:r>
          <a:r>
            <a:rPr lang="pt-BR" sz="2800" b="1" kern="1200" baseline="-25000" dirty="0">
              <a:solidFill>
                <a:schemeClr val="tx1"/>
              </a:solidFill>
            </a:rPr>
            <a:t>5</a:t>
          </a:r>
          <a:r>
            <a:rPr lang="pt-BR" sz="2800" b="1" kern="1200" dirty="0">
              <a:solidFill>
                <a:schemeClr val="tx1"/>
              </a:solidFill>
            </a:rPr>
            <a:t> – disponíveis entre 300 a 400 anos. </a:t>
          </a:r>
          <a:r>
            <a:rPr lang="pt-BR" sz="2600" b="1" kern="1200" dirty="0">
              <a:solidFill>
                <a:schemeClr val="tx1"/>
              </a:solidFill>
            </a:rPr>
            <a:t>- </a:t>
          </a:r>
          <a:r>
            <a:rPr lang="pt-BR" sz="2000" b="1" kern="1200" dirty="0">
              <a:solidFill>
                <a:schemeClr val="tx1"/>
              </a:solidFill>
            </a:rPr>
            <a:t>IFDC  (2010)</a:t>
          </a:r>
          <a:endParaRPr lang="pt-BR" sz="2600" b="1" kern="1200" dirty="0">
            <a:solidFill>
              <a:schemeClr val="tx1"/>
            </a:solidFill>
          </a:endParaRPr>
        </a:p>
      </dsp:txBody>
      <dsp:txXfrm>
        <a:off x="485345" y="1833667"/>
        <a:ext cx="6512149" cy="1351791"/>
      </dsp:txXfrm>
    </dsp:sp>
    <dsp:sp modelId="{C4FC241D-8FDB-4127-856F-A0EB7F30313A}">
      <dsp:nvSpPr>
        <dsp:cNvPr id="0" name=""/>
        <dsp:cNvSpPr/>
      </dsp:nvSpPr>
      <dsp:spPr>
        <a:xfrm>
          <a:off x="1730628" y="3407006"/>
          <a:ext cx="7127637" cy="1555557"/>
        </a:xfrm>
        <a:prstGeom prst="roundRect">
          <a:avLst>
            <a:gd name="adj" fmla="val 10000"/>
          </a:avLst>
        </a:prstGeom>
        <a:solidFill>
          <a:srgbClr val="FF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>
              <a:solidFill>
                <a:schemeClr val="tx1"/>
              </a:solidFill>
            </a:rPr>
            <a:t>Mas... as reservas de excelente qualidade já se exauriram ou estão próximas disso</a:t>
          </a:r>
        </a:p>
      </dsp:txBody>
      <dsp:txXfrm>
        <a:off x="1776189" y="3452567"/>
        <a:ext cx="5502185" cy="1464435"/>
      </dsp:txXfrm>
    </dsp:sp>
    <dsp:sp modelId="{43EC7704-76AF-4FFE-A5B4-168DC8053A85}">
      <dsp:nvSpPr>
        <dsp:cNvPr id="0" name=""/>
        <dsp:cNvSpPr/>
      </dsp:nvSpPr>
      <dsp:spPr>
        <a:xfrm>
          <a:off x="6738209" y="1205284"/>
          <a:ext cx="933337" cy="933337"/>
        </a:xfrm>
        <a:prstGeom prst="downArrow">
          <a:avLst>
            <a:gd name="adj1" fmla="val 55000"/>
            <a:gd name="adj2" fmla="val 45000"/>
          </a:avLst>
        </a:prstGeom>
        <a:solidFill>
          <a:schemeClr val="tx1">
            <a:alpha val="90000"/>
          </a:schemeClr>
        </a:solidFill>
        <a:ln w="15875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3600" kern="1200"/>
        </a:p>
      </dsp:txBody>
      <dsp:txXfrm>
        <a:off x="6948210" y="1205284"/>
        <a:ext cx="513335" cy="702336"/>
      </dsp:txXfrm>
    </dsp:sp>
    <dsp:sp modelId="{6E80A45D-FBEB-4540-8A1F-5E75CC2897B5}">
      <dsp:nvSpPr>
        <dsp:cNvPr id="0" name=""/>
        <dsp:cNvSpPr/>
      </dsp:nvSpPr>
      <dsp:spPr>
        <a:xfrm>
          <a:off x="7386509" y="2870932"/>
          <a:ext cx="933337" cy="933337"/>
        </a:xfrm>
        <a:prstGeom prst="downArrow">
          <a:avLst>
            <a:gd name="adj1" fmla="val 55000"/>
            <a:gd name="adj2" fmla="val 45000"/>
          </a:avLst>
        </a:prstGeom>
        <a:solidFill>
          <a:schemeClr val="tx1">
            <a:alpha val="90000"/>
          </a:schemeClr>
        </a:solidFill>
        <a:ln w="15875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3600" kern="1200"/>
        </a:p>
      </dsp:txBody>
      <dsp:txXfrm>
        <a:off x="7596510" y="2870932"/>
        <a:ext cx="513335" cy="7023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ítulo 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Gráfico 2"/>
          <p:cNvSpPr>
            <a:spLocks noGrp="1"/>
          </p:cNvSpPr>
          <p:nvPr>
            <p:ph type="chart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CC4E34F3-DA0B-40BC-A8DE-D64E4330BAA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5837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4/17/2024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PY" dirty="0"/>
              <a:t>SUGESTÕES PARA MONTAR UMA APRESENTAÇÃO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Y" dirty="0"/>
              <a:t>Profa. </a:t>
            </a:r>
            <a:r>
              <a:rPr lang="es-PY" dirty="0" err="1"/>
              <a:t>márcia</a:t>
            </a:r>
            <a:r>
              <a:rPr lang="es-PY" dirty="0"/>
              <a:t> helena </a:t>
            </a:r>
            <a:r>
              <a:rPr lang="es-PY" dirty="0" err="1"/>
              <a:t>beck</a:t>
            </a:r>
            <a:endParaRPr lang="es-PY" dirty="0"/>
          </a:p>
          <a:p>
            <a:r>
              <a:rPr lang="es-PY" dirty="0"/>
              <a:t>Curso: Técnico em </a:t>
            </a:r>
            <a:r>
              <a:rPr lang="es-PY" dirty="0" err="1"/>
              <a:t>Edificações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1744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34851" y="-79653"/>
            <a:ext cx="11694017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pt-BR" sz="2800" dirty="0">
              <a:solidFill>
                <a:srgbClr val="393939"/>
              </a:solidFill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rgbClr val="393939"/>
                </a:solidFill>
                <a:latin typeface="+mj-lt"/>
              </a:rPr>
              <a:t>Manter a postura correta durante apresentação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3200" dirty="0">
              <a:solidFill>
                <a:srgbClr val="393939"/>
              </a:solidFill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rgbClr val="393939"/>
                </a:solidFill>
                <a:latin typeface="+mj-lt"/>
              </a:rPr>
              <a:t>Segurança ao falar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3200" dirty="0">
              <a:solidFill>
                <a:srgbClr val="393939"/>
              </a:solidFill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rgbClr val="393939"/>
                </a:solidFill>
                <a:latin typeface="+mj-lt"/>
              </a:rPr>
              <a:t>Evite se apoiar ora sobre uma perna, ora sobre a outra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3200" dirty="0">
              <a:solidFill>
                <a:srgbClr val="393939"/>
              </a:solidFill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rgbClr val="393939"/>
                </a:solidFill>
                <a:latin typeface="+mj-lt"/>
              </a:rPr>
              <a:t>Não se movimente diante do grupo sem ter um objetivo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3200" dirty="0">
              <a:solidFill>
                <a:srgbClr val="393939"/>
              </a:solidFill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rgbClr val="393939"/>
                </a:solidFill>
                <a:latin typeface="+mj-lt"/>
              </a:rPr>
              <a:t>O movimento é recomendado para dar ênfase a uma informação ou para reconquistar ouvintes desatentos</a:t>
            </a:r>
          </a:p>
          <a:p>
            <a:endParaRPr lang="pt-BR" sz="3200" dirty="0">
              <a:solidFill>
                <a:srgbClr val="393939"/>
              </a:solidFill>
              <a:latin typeface="+mj-lt"/>
            </a:endParaRPr>
          </a:p>
          <a:p>
            <a:br>
              <a:rPr lang="pt-BR" sz="3200" dirty="0"/>
            </a:br>
            <a:r>
              <a:rPr lang="pt-BR" dirty="0">
                <a:solidFill>
                  <a:srgbClr val="393939"/>
                </a:solidFill>
                <a:latin typeface="Arquitecta Regular"/>
              </a:rPr>
              <a:t>·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61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1972" y="233433"/>
            <a:ext cx="1173265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pt-BR" sz="3200" dirty="0">
              <a:solidFill>
                <a:srgbClr val="393939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rgbClr val="393939"/>
                </a:solidFill>
              </a:rPr>
              <a:t>Porém, se ficar nessa posição por muito tempo, as pessoas poderão achar que está se protegendo. O resultado poderá ser negativo.</a:t>
            </a:r>
            <a:br>
              <a:rPr lang="pt-BR" sz="3200" dirty="0"/>
            </a:br>
            <a:endParaRPr lang="pt-BR" sz="3200" dirty="0">
              <a:solidFill>
                <a:srgbClr val="393939"/>
              </a:solidFill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rgbClr val="393939"/>
                </a:solidFill>
                <a:latin typeface="+mj-lt"/>
              </a:rPr>
              <a:t>Não gesticule muito nem pouco. Os gestos devem ser moderados, acompanhando bem o ritmo da fala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3200" dirty="0">
              <a:solidFill>
                <a:srgbClr val="393939"/>
              </a:solidFill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rgbClr val="393939"/>
                </a:solidFill>
                <a:latin typeface="+mj-lt"/>
              </a:rPr>
              <a:t>Você não pode falar com muita alegria com um semblante triste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3200" dirty="0">
              <a:solidFill>
                <a:srgbClr val="393939"/>
              </a:solidFill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rgbClr val="393939"/>
                </a:solidFill>
                <a:latin typeface="+mj-lt"/>
              </a:rPr>
              <a:t>Olhe para os ouvintes enquanto fala e perceba como reagem diante da sua mensagem. Assim, eles se sentirão parte do ambiente.</a:t>
            </a:r>
            <a:endParaRPr lang="pt-BR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87988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1972" y="1845734"/>
            <a:ext cx="10833708" cy="4023360"/>
          </a:xfrm>
        </p:spPr>
        <p:txBody>
          <a:bodyPr>
            <a:normAutofit/>
          </a:bodyPr>
          <a:lstStyle/>
          <a:p>
            <a:pPr algn="ctr"/>
            <a:r>
              <a:rPr lang="pt-BR" sz="8800" dirty="0"/>
              <a:t>Formatação do Slide</a:t>
            </a:r>
          </a:p>
        </p:txBody>
      </p:sp>
    </p:spTree>
    <p:extLst>
      <p:ext uri="{BB962C8B-B14F-4D97-AF65-F5344CB8AC3E}">
        <p14:creationId xmlns:p14="http://schemas.microsoft.com/office/powerpoint/2010/main" val="3914842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31119" y="423862"/>
            <a:ext cx="1099941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altLang="pt-BR" sz="4000" b="1" dirty="0">
                <a:latin typeface="+mj-lt"/>
              </a:rPr>
              <a:t>Em gráficos de barra, use no máximo 8 barras por slides</a:t>
            </a:r>
            <a:endParaRPr lang="pt-BR" sz="4000" dirty="0">
              <a:latin typeface="+mj-lt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31119" y="4225328"/>
            <a:ext cx="78361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altLang="pt-BR" sz="3600" b="1" dirty="0">
                <a:latin typeface="+mj-lt"/>
              </a:rPr>
              <a:t>Use letras minúsculas, exceto o TÍTULO</a:t>
            </a:r>
            <a:endParaRPr lang="pt-BR" sz="3600" dirty="0">
              <a:latin typeface="+mj-lt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31119" y="2145338"/>
            <a:ext cx="10538911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altLang="pt-BR" sz="4000" b="1" dirty="0">
                <a:latin typeface="+mj-lt"/>
              </a:rPr>
              <a:t>Calcule 1 slide por minuto </a:t>
            </a:r>
          </a:p>
          <a:p>
            <a:r>
              <a:rPr lang="pt-BR" altLang="pt-BR" sz="3600" b="1" dirty="0">
                <a:latin typeface="+mj-lt"/>
              </a:rPr>
              <a:t>(alguns sugerem 1 slide a cada  no máximo a cada 3 min. </a:t>
            </a:r>
          </a:p>
          <a:p>
            <a:r>
              <a:rPr lang="pt-BR" altLang="pt-BR" sz="3600" b="1" dirty="0">
                <a:latin typeface="+mj-lt"/>
              </a:rPr>
              <a:t>Em média 1 slide por m)</a:t>
            </a:r>
            <a:endParaRPr lang="pt-BR" sz="3600" dirty="0">
              <a:latin typeface="+mj-lt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31119" y="5286590"/>
            <a:ext cx="504009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altLang="pt-BR" sz="3600" b="1" dirty="0">
                <a:latin typeface="+mj-lt"/>
              </a:rPr>
              <a:t>Não use letras </a:t>
            </a:r>
            <a:r>
              <a:rPr lang="pt-BR" altLang="pt-BR" b="1" dirty="0">
                <a:latin typeface="+mj-lt"/>
              </a:rPr>
              <a:t>pequenas demais</a:t>
            </a:r>
            <a:endParaRPr lang="pt-BR" altLang="pt-BR" sz="3600" b="1" dirty="0">
              <a:latin typeface="+mj-lt"/>
            </a:endParaRPr>
          </a:p>
          <a:p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902211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5774" y="697485"/>
            <a:ext cx="115824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altLang="pt-BR" sz="6000" b="1" dirty="0">
                <a:latin typeface="+mj-lt"/>
              </a:rPr>
              <a:t>Não polua o slide</a:t>
            </a:r>
            <a:r>
              <a:rPr lang="pt-BR" altLang="pt-BR" sz="3200" b="1" dirty="0">
                <a:latin typeface="+mj-lt"/>
              </a:rPr>
              <a:t> </a:t>
            </a:r>
          </a:p>
          <a:p>
            <a:pPr>
              <a:buClr>
                <a:srgbClr val="FF0000"/>
              </a:buClr>
              <a:buFont typeface="Monotype Sorts" pitchFamily="2" charset="2"/>
              <a:buChar char="è"/>
            </a:pPr>
            <a:endParaRPr lang="pt-BR" altLang="pt-BR" sz="3200" b="1" dirty="0">
              <a:latin typeface="+mj-lt"/>
            </a:endParaRPr>
          </a:p>
          <a:p>
            <a:pPr>
              <a:buClr>
                <a:srgbClr val="FF0000"/>
              </a:buClr>
            </a:pPr>
            <a:r>
              <a:rPr lang="pt-BR" altLang="pt-BR" sz="3200" b="1" dirty="0">
                <a:latin typeface="+mj-lt"/>
              </a:rPr>
              <a:t> </a:t>
            </a:r>
          </a:p>
          <a:p>
            <a:pPr marL="857250" indent="-8572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altLang="pt-BR" sz="6000" b="1" dirty="0">
                <a:latin typeface="+mj-lt"/>
              </a:rPr>
              <a:t>REGRA DOS 7</a:t>
            </a:r>
            <a:endParaRPr lang="pt-BR" altLang="pt-BR" sz="6000" dirty="0">
              <a:latin typeface="+mj-lt"/>
            </a:endParaRPr>
          </a:p>
          <a:p>
            <a:pPr marL="857250" indent="-8572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altLang="pt-BR" sz="6000" b="1" dirty="0">
                <a:latin typeface="+mj-lt"/>
              </a:rPr>
              <a:t>Utilize no máximo 7 linhas e 7 palavras por linha  </a:t>
            </a:r>
            <a:endParaRPr lang="pt-BR" altLang="pt-BR" sz="6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145939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09093" y="405009"/>
            <a:ext cx="86275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altLang="pt-BR" sz="3200" b="1" dirty="0">
                <a:latin typeface="+mj-lt"/>
              </a:rPr>
              <a:t>Em tabelas de 2 colunas, use no máximo 4  linhas</a:t>
            </a:r>
            <a:endParaRPr lang="pt-BR" sz="3200" dirty="0">
              <a:latin typeface="+mj-lt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06063" y="1482948"/>
            <a:ext cx="110061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altLang="pt-BR" sz="3200" b="1" dirty="0">
                <a:latin typeface="+mj-lt"/>
              </a:rPr>
              <a:t>Refaça tabelas publicadas, se inadequadas </a:t>
            </a:r>
            <a:endParaRPr lang="pt-BR" sz="3200" dirty="0">
              <a:latin typeface="+mj-lt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09093" y="2889916"/>
            <a:ext cx="110721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altLang="pt-BR" sz="3200" b="1" dirty="0">
                <a:latin typeface="+mj-lt"/>
              </a:rPr>
              <a:t>Em gráficos de barra, use no máximo 8 barras por slides</a:t>
            </a:r>
          </a:p>
          <a:p>
            <a:r>
              <a:rPr lang="es-PY" altLang="pt-BR" sz="3200" b="1" dirty="0" err="1">
                <a:latin typeface="+mj-lt"/>
              </a:rPr>
              <a:t>Não</a:t>
            </a:r>
            <a:r>
              <a:rPr lang="es-PY" altLang="pt-BR" sz="3200" b="1" dirty="0">
                <a:latin typeface="+mj-lt"/>
              </a:rPr>
              <a:t> é </a:t>
            </a:r>
            <a:r>
              <a:rPr lang="es-PY" altLang="pt-BR" sz="3200" b="1" dirty="0" err="1">
                <a:latin typeface="+mj-lt"/>
              </a:rPr>
              <a:t>regra</a:t>
            </a:r>
            <a:r>
              <a:rPr lang="es-PY" altLang="pt-BR" sz="3200" b="1" dirty="0">
                <a:latin typeface="+mj-lt"/>
              </a:rPr>
              <a:t> tente……</a:t>
            </a:r>
            <a:endParaRPr lang="pt-BR" sz="3200" dirty="0">
              <a:latin typeface="+mj-lt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640213" y="4506464"/>
            <a:ext cx="1074098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altLang="pt-BR" sz="4400" b="1" dirty="0">
                <a:solidFill>
                  <a:srgbClr val="FF0000"/>
                </a:solidFill>
                <a:latin typeface="+mj-lt"/>
              </a:rPr>
              <a:t>Se for mostrar dados de outros autores, coloque a referência. Isto é regra ..... Sempre</a:t>
            </a:r>
            <a:endParaRPr lang="pt-BR" sz="44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6018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37882" y="152400"/>
            <a:ext cx="11513712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 anchor="b">
            <a:noAutofit/>
          </a:bodyPr>
          <a:lstStyle/>
          <a:p>
            <a:r>
              <a:rPr lang="pt-BR" altLang="pt-BR" sz="3200" b="1" dirty="0">
                <a:solidFill>
                  <a:schemeClr val="tx1"/>
                </a:solidFill>
              </a:rPr>
              <a:t>Risco de morte por diarreia em crianças inglesas de acordo com o padrão de alimentação, 1903 -1905</a:t>
            </a:r>
          </a:p>
        </p:txBody>
      </p:sp>
      <p:graphicFrame>
        <p:nvGraphicFramePr>
          <p:cNvPr id="23555" name="Object 3">
            <a:hlinkClick r:id="" action="ppaction://ole?verb=0"/>
          </p:cNvPr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558584707"/>
              </p:ext>
            </p:extLst>
          </p:nvPr>
        </p:nvGraphicFramePr>
        <p:xfrm>
          <a:off x="437883" y="1733550"/>
          <a:ext cx="10715222" cy="457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áfico" r:id="rId2" imgW="8058275" imgH="4572135" progId="MSGraph.Chart.8">
                  <p:embed followColorScheme="full"/>
                </p:oleObj>
              </mc:Choice>
              <mc:Fallback>
                <p:oleObj name="Gráfico" r:id="rId2" imgW="8058275" imgH="4572135" progId="MSGraph.Chart.8">
                  <p:embed followColorScheme="full"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883" y="1733550"/>
                        <a:ext cx="10715222" cy="457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5473415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Gráfico 2"/>
          <p:cNvSpPr>
            <a:spLocks noGrp="1"/>
          </p:cNvSpPr>
          <p:nvPr>
            <p:ph type="chart" idx="1"/>
          </p:nvPr>
        </p:nvSpPr>
        <p:spPr/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0" y="1"/>
            <a:ext cx="11912958" cy="647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38269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1972" y="233433"/>
            <a:ext cx="117326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pt-BR" sz="3200" dirty="0">
              <a:solidFill>
                <a:srgbClr val="393939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3200" dirty="0">
              <a:latin typeface="+mj-lt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665409" y="491424"/>
            <a:ext cx="11526591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200" dirty="0">
                <a:solidFill>
                  <a:srgbClr val="393939"/>
                </a:solidFill>
                <a:latin typeface="+mj-lt"/>
              </a:rPr>
              <a:t>Não deixe os braços presos nas costas ou cruzados. Se isso ocorrer às vezes, com naturalidade, tudo bem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altLang="pt-BR" sz="3200" dirty="0">
                <a:latin typeface="+mj-lt"/>
              </a:rPr>
              <a:t>Dê um fecho para a apresentação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altLang="pt-BR" sz="3200" dirty="0">
                <a:latin typeface="+mj-lt"/>
              </a:rPr>
              <a:t>Tente responder as perguntas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PY" altLang="pt-BR" sz="3200" b="1" dirty="0"/>
          </a:p>
          <a:p>
            <a:r>
              <a:rPr lang="pt-BR" altLang="pt-BR" sz="3200" b="1" dirty="0"/>
              <a:t>Referência Bibliográfica</a:t>
            </a:r>
          </a:p>
          <a:p>
            <a:pPr algn="ctr"/>
            <a:r>
              <a:rPr lang="pt-BR" altLang="pt-BR" sz="3200" b="1" dirty="0" err="1"/>
              <a:t>Garson</a:t>
            </a:r>
            <a:r>
              <a:rPr lang="pt-BR" altLang="pt-BR" sz="3200" b="1" dirty="0"/>
              <a:t> Jr A. et al.</a:t>
            </a:r>
            <a:r>
              <a:rPr lang="pt-BR" altLang="pt-BR" sz="3200" b="1" dirty="0">
                <a:solidFill>
                  <a:schemeClr val="bg1"/>
                </a:solidFill>
              </a:rPr>
              <a:t> </a:t>
            </a:r>
            <a:r>
              <a:rPr lang="pt-BR" altLang="pt-BR" sz="3200" b="1" dirty="0"/>
              <a:t>The 10-minute </a:t>
            </a:r>
            <a:r>
              <a:rPr lang="pt-BR" altLang="pt-BR" sz="3200" b="1" dirty="0" err="1"/>
              <a:t>talk</a:t>
            </a:r>
            <a:r>
              <a:rPr lang="pt-BR" altLang="pt-BR" sz="3200" b="1" dirty="0"/>
              <a:t>: </a:t>
            </a:r>
            <a:r>
              <a:rPr lang="pt-BR" altLang="pt-BR" sz="3200" b="1" dirty="0" err="1"/>
              <a:t>Organizatin</a:t>
            </a:r>
            <a:r>
              <a:rPr lang="pt-BR" altLang="pt-BR" sz="3200" b="1" dirty="0"/>
              <a:t>, slides, </a:t>
            </a:r>
            <a:r>
              <a:rPr lang="pt-BR" altLang="pt-BR" sz="3200" b="1" dirty="0" err="1"/>
              <a:t>writing</a:t>
            </a:r>
            <a:r>
              <a:rPr lang="pt-BR" altLang="pt-BR" sz="3200" b="1" dirty="0"/>
              <a:t>, </a:t>
            </a:r>
            <a:r>
              <a:rPr lang="pt-BR" altLang="pt-BR" sz="3200" b="1" dirty="0" err="1"/>
              <a:t>and</a:t>
            </a:r>
            <a:r>
              <a:rPr lang="pt-BR" altLang="pt-BR" sz="3200" b="1" dirty="0"/>
              <a:t> delivery.</a:t>
            </a:r>
          </a:p>
          <a:p>
            <a:pPr algn="ctr"/>
            <a:r>
              <a:rPr lang="pt-BR" altLang="pt-BR" sz="3200" b="1" dirty="0"/>
              <a:t> American Heart </a:t>
            </a:r>
            <a:r>
              <a:rPr lang="pt-BR" altLang="pt-BR" sz="3200" b="1" dirty="0" err="1"/>
              <a:t>Journal</a:t>
            </a:r>
            <a:r>
              <a:rPr lang="pt-BR" altLang="pt-BR" sz="3200" b="1" dirty="0"/>
              <a:t> 1986; 193-203</a:t>
            </a:r>
            <a:endParaRPr lang="pt-BR" altLang="pt-BR" sz="3200" dirty="0"/>
          </a:p>
          <a:p>
            <a:endParaRPr lang="pt-BR" sz="3200" dirty="0"/>
          </a:p>
          <a:p>
            <a:endParaRPr lang="pt-BR" altLang="pt-BR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altLang="pt-BR" sz="32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3200" dirty="0">
              <a:solidFill>
                <a:srgbClr val="393939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960999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2580" y="2504314"/>
            <a:ext cx="991673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>
                <a:solidFill>
                  <a:srgbClr val="393939"/>
                </a:solidFill>
                <a:latin typeface="+mj-lt"/>
              </a:rPr>
              <a:t>2- </a:t>
            </a:r>
            <a:r>
              <a:rPr lang="pt-BR" sz="4400" dirty="0">
                <a:latin typeface="+mj-lt"/>
              </a:rPr>
              <a:t>Agradeça a presença de todos e se  </a:t>
            </a:r>
            <a:r>
              <a:rPr lang="pt-BR" sz="4400" dirty="0">
                <a:solidFill>
                  <a:srgbClr val="FF0000"/>
                </a:solidFill>
                <a:latin typeface="+mj-lt"/>
              </a:rPr>
              <a:t>apresente </a:t>
            </a:r>
          </a:p>
          <a:p>
            <a:endParaRPr lang="pt-BR" sz="4400" dirty="0">
              <a:solidFill>
                <a:srgbClr val="393939"/>
              </a:solidFill>
              <a:latin typeface="+mj-lt"/>
            </a:endParaRPr>
          </a:p>
          <a:p>
            <a:r>
              <a:rPr lang="pt-BR" sz="4400" dirty="0">
                <a:latin typeface="+mj-lt"/>
              </a:rPr>
              <a:t>3- Com essas palavras, você já terá feito a introdução, conquistando os ouvintes</a:t>
            </a:r>
          </a:p>
        </p:txBody>
      </p:sp>
      <p:sp>
        <p:nvSpPr>
          <p:cNvPr id="3" name="Retângulo 2"/>
          <p:cNvSpPr/>
          <p:nvPr/>
        </p:nvSpPr>
        <p:spPr>
          <a:xfrm>
            <a:off x="682580" y="565322"/>
            <a:ext cx="88070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>
                <a:solidFill>
                  <a:srgbClr val="393939"/>
                </a:solidFill>
                <a:latin typeface="+mj-lt"/>
              </a:rPr>
              <a:t>1- </a:t>
            </a:r>
            <a:r>
              <a:rPr lang="pt-BR" sz="4000" dirty="0">
                <a:latin typeface="+mj-lt"/>
              </a:rPr>
              <a:t>Cumprimente todos de acordo com o grau de formalidade exigida </a:t>
            </a:r>
          </a:p>
        </p:txBody>
      </p:sp>
    </p:spTree>
    <p:extLst>
      <p:ext uri="{BB962C8B-B14F-4D97-AF65-F5344CB8AC3E}">
        <p14:creationId xmlns:p14="http://schemas.microsoft.com/office/powerpoint/2010/main" val="785994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352282" y="694109"/>
            <a:ext cx="1012129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</a:pPr>
            <a:r>
              <a:rPr lang="pt-BR" altLang="pt-BR" sz="9600" dirty="0">
                <a:latin typeface="+mj-lt"/>
              </a:rPr>
              <a:t>Faça um roteiro da sua apresentação</a:t>
            </a:r>
          </a:p>
          <a:p>
            <a:pPr>
              <a:buClr>
                <a:srgbClr val="FF0000"/>
              </a:buClr>
            </a:pPr>
            <a:r>
              <a:rPr lang="es-PY" altLang="pt-BR" sz="4800" dirty="0"/>
              <a:t> </a:t>
            </a:r>
            <a:endParaRPr lang="pt-BR" altLang="pt-BR" sz="4800" dirty="0"/>
          </a:p>
        </p:txBody>
      </p:sp>
    </p:spTree>
    <p:extLst>
      <p:ext uri="{BB962C8B-B14F-4D97-AF65-F5344CB8AC3E}">
        <p14:creationId xmlns:p14="http://schemas.microsoft.com/office/powerpoint/2010/main" val="110633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352282" y="694109"/>
            <a:ext cx="1012129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altLang="pt-BR" sz="4800" dirty="0">
                <a:latin typeface="+mj-lt"/>
              </a:rPr>
              <a:t>Uma ou duas frases introdutórias</a:t>
            </a:r>
          </a:p>
          <a:p>
            <a:pPr>
              <a:buClr>
                <a:srgbClr val="FF0000"/>
              </a:buClr>
            </a:pPr>
            <a:r>
              <a:rPr lang="es-PY" altLang="pt-BR" sz="4800" dirty="0">
                <a:latin typeface="+mj-lt"/>
              </a:rPr>
              <a:t> (</a:t>
            </a:r>
            <a:r>
              <a:rPr lang="es-PY" altLang="pt-BR" sz="4800" dirty="0" err="1">
                <a:latin typeface="+mj-lt"/>
              </a:rPr>
              <a:t>refêrencias</a:t>
            </a:r>
            <a:r>
              <a:rPr lang="es-PY" altLang="pt-BR" sz="4800" dirty="0">
                <a:latin typeface="+mj-lt"/>
              </a:rPr>
              <a:t> bibliográficas </a:t>
            </a:r>
            <a:r>
              <a:rPr lang="es-PY" altLang="pt-BR" sz="4800" dirty="0" err="1">
                <a:latin typeface="+mj-lt"/>
              </a:rPr>
              <a:t>p.ex</a:t>
            </a:r>
            <a:r>
              <a:rPr lang="es-PY" altLang="pt-BR" sz="4800" dirty="0">
                <a:latin typeface="+mj-lt"/>
              </a:rPr>
              <a:t>)</a:t>
            </a:r>
            <a:endParaRPr lang="pt-BR" altLang="pt-BR" sz="4800" dirty="0">
              <a:latin typeface="+mj-lt"/>
            </a:endParaRPr>
          </a:p>
          <a:p>
            <a:pPr marL="685800" indent="-6858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altLang="pt-BR" sz="4800" dirty="0">
                <a:latin typeface="+mj-lt"/>
              </a:rPr>
              <a:t>Objetivos</a:t>
            </a:r>
          </a:p>
          <a:p>
            <a:pPr marL="685800" indent="-6858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altLang="pt-BR" sz="4800" dirty="0">
                <a:latin typeface="+mj-lt"/>
              </a:rPr>
              <a:t>Metodologia</a:t>
            </a:r>
          </a:p>
          <a:p>
            <a:pPr marL="685800" indent="-6858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altLang="pt-BR" sz="4800" dirty="0">
                <a:latin typeface="+mj-lt"/>
              </a:rPr>
              <a:t>Resultados</a:t>
            </a:r>
          </a:p>
          <a:p>
            <a:pPr marL="685800" indent="-6858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pt-BR" altLang="pt-BR" sz="4800" dirty="0">
                <a:latin typeface="+mj-lt"/>
              </a:rPr>
              <a:t>Conclusões</a:t>
            </a:r>
          </a:p>
        </p:txBody>
      </p:sp>
    </p:spTree>
    <p:extLst>
      <p:ext uri="{BB962C8B-B14F-4D97-AF65-F5344CB8AC3E}">
        <p14:creationId xmlns:p14="http://schemas.microsoft.com/office/powerpoint/2010/main" val="4139604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5400"/>
              <a:t>INTRODUÇÃO</a:t>
            </a:r>
          </a:p>
        </p:txBody>
      </p:sp>
      <p:sp>
        <p:nvSpPr>
          <p:cNvPr id="5123" name="Espaço Reservado para Conteúdo 2"/>
          <p:cNvSpPr>
            <a:spLocks noGrp="1"/>
          </p:cNvSpPr>
          <p:nvPr>
            <p:ph idx="1"/>
          </p:nvPr>
        </p:nvSpPr>
        <p:spPr>
          <a:xfrm>
            <a:off x="560499" y="1737360"/>
            <a:ext cx="11275185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s-PY" altLang="pt-BR" sz="4000" dirty="0">
                <a:solidFill>
                  <a:schemeClr val="tx1"/>
                </a:solidFill>
                <a:latin typeface="+mj-lt"/>
              </a:rPr>
              <a:t>Aquí use argumentos </a:t>
            </a:r>
            <a:r>
              <a:rPr lang="es-PY" altLang="pt-BR" sz="4000" dirty="0" err="1">
                <a:solidFill>
                  <a:schemeClr val="tx1"/>
                </a:solidFill>
                <a:latin typeface="+mj-lt"/>
              </a:rPr>
              <a:t>introdutórios</a:t>
            </a:r>
            <a:r>
              <a:rPr lang="es-PY" altLang="pt-BR" sz="4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s-PY" altLang="pt-BR" sz="4000" dirty="0" err="1">
                <a:solidFill>
                  <a:schemeClr val="tx1"/>
                </a:solidFill>
                <a:latin typeface="+mj-lt"/>
              </a:rPr>
              <a:t>fortes</a:t>
            </a:r>
            <a:r>
              <a:rPr lang="es-PY" altLang="pt-BR" sz="4000" dirty="0">
                <a:solidFill>
                  <a:schemeClr val="tx1"/>
                </a:solidFill>
                <a:latin typeface="+mj-lt"/>
              </a:rPr>
              <a:t>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PY" altLang="pt-BR" sz="4000" dirty="0" err="1">
                <a:solidFill>
                  <a:schemeClr val="tx1"/>
                </a:solidFill>
                <a:latin typeface="+mj-lt"/>
              </a:rPr>
              <a:t>Faça</a:t>
            </a:r>
            <a:r>
              <a:rPr lang="es-PY" altLang="pt-BR" sz="4000" dirty="0">
                <a:solidFill>
                  <a:schemeClr val="tx1"/>
                </a:solidFill>
                <a:latin typeface="+mj-lt"/>
              </a:rPr>
              <a:t> o espectador querer </a:t>
            </a:r>
            <a:r>
              <a:rPr lang="es-PY" altLang="pt-BR" sz="4000" dirty="0" err="1">
                <a:solidFill>
                  <a:schemeClr val="tx1"/>
                </a:solidFill>
                <a:latin typeface="+mj-lt"/>
              </a:rPr>
              <a:t>ouvir</a:t>
            </a:r>
            <a:r>
              <a:rPr lang="es-PY" altLang="pt-BR" sz="4000" dirty="0">
                <a:solidFill>
                  <a:schemeClr val="tx1"/>
                </a:solidFill>
                <a:latin typeface="+mj-lt"/>
              </a:rPr>
              <a:t> o que </a:t>
            </a:r>
            <a:r>
              <a:rPr lang="es-PY" altLang="pt-BR" sz="4000" dirty="0" err="1">
                <a:solidFill>
                  <a:schemeClr val="tx1"/>
                </a:solidFill>
                <a:latin typeface="+mj-lt"/>
              </a:rPr>
              <a:t>você</a:t>
            </a:r>
            <a:r>
              <a:rPr lang="es-PY" altLang="pt-BR" sz="4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s-PY" altLang="pt-BR" sz="4000" dirty="0" err="1">
                <a:solidFill>
                  <a:schemeClr val="tx1"/>
                </a:solidFill>
                <a:latin typeface="+mj-lt"/>
              </a:rPr>
              <a:t>tem</a:t>
            </a:r>
            <a:r>
              <a:rPr lang="es-PY" altLang="pt-BR" sz="4000" dirty="0">
                <a:solidFill>
                  <a:schemeClr val="tx1"/>
                </a:solidFill>
                <a:latin typeface="+mj-lt"/>
              </a:rPr>
              <a:t> a </a:t>
            </a:r>
            <a:r>
              <a:rPr lang="es-PY" altLang="pt-BR" sz="4000" dirty="0" err="1">
                <a:solidFill>
                  <a:schemeClr val="tx1"/>
                </a:solidFill>
                <a:latin typeface="+mj-lt"/>
              </a:rPr>
              <a:t>dizer</a:t>
            </a:r>
            <a:r>
              <a:rPr lang="es-PY" altLang="pt-BR" sz="4000" dirty="0">
                <a:solidFill>
                  <a:schemeClr val="tx1"/>
                </a:solidFill>
                <a:latin typeface="+mj-lt"/>
              </a:rPr>
              <a:t>…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PY" altLang="pt-BR" sz="4000" dirty="0">
                <a:solidFill>
                  <a:schemeClr val="tx1"/>
                </a:solidFill>
                <a:latin typeface="+mj-lt"/>
              </a:rPr>
              <a:t>Use, se </a:t>
            </a:r>
            <a:r>
              <a:rPr lang="es-PY" altLang="pt-BR" sz="4000" dirty="0" err="1">
                <a:solidFill>
                  <a:schemeClr val="tx1"/>
                </a:solidFill>
                <a:latin typeface="+mj-lt"/>
              </a:rPr>
              <a:t>necessàrio</a:t>
            </a:r>
            <a:r>
              <a:rPr lang="es-PY" altLang="pt-BR" sz="4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s-PY" altLang="pt-BR" sz="4000" dirty="0" err="1">
                <a:solidFill>
                  <a:schemeClr val="tx1"/>
                </a:solidFill>
                <a:latin typeface="+mj-lt"/>
              </a:rPr>
              <a:t>referências</a:t>
            </a:r>
            <a:r>
              <a:rPr lang="es-PY" altLang="pt-BR" sz="4000" dirty="0">
                <a:solidFill>
                  <a:schemeClr val="tx1"/>
                </a:solidFill>
                <a:latin typeface="+mj-lt"/>
              </a:rPr>
              <a:t> bibliográfica (preferencialmente dos últimos 5 anos);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PY" altLang="pt-BR" sz="4000" dirty="0" err="1">
                <a:solidFill>
                  <a:schemeClr val="tx1"/>
                </a:solidFill>
                <a:latin typeface="+mj-lt"/>
              </a:rPr>
              <a:t>Segue</a:t>
            </a:r>
            <a:r>
              <a:rPr lang="es-PY" altLang="pt-BR" sz="4000" dirty="0">
                <a:solidFill>
                  <a:schemeClr val="tx1"/>
                </a:solidFill>
                <a:latin typeface="+mj-lt"/>
              </a:rPr>
              <a:t> </a:t>
            </a:r>
            <a:r>
              <a:rPr lang="es-PY" altLang="pt-BR" sz="4000" dirty="0" err="1">
                <a:solidFill>
                  <a:schemeClr val="tx1"/>
                </a:solidFill>
                <a:latin typeface="+mj-lt"/>
              </a:rPr>
              <a:t>exemplo</a:t>
            </a:r>
            <a:r>
              <a:rPr lang="es-PY" altLang="pt-BR" sz="4000" dirty="0">
                <a:solidFill>
                  <a:schemeClr val="tx1"/>
                </a:solidFill>
                <a:latin typeface="+mj-lt"/>
              </a:rPr>
              <a:t>…</a:t>
            </a:r>
          </a:p>
          <a:p>
            <a:endParaRPr lang="pt-BR" altLang="pt-BR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20565070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title"/>
          </p:nvPr>
        </p:nvSpPr>
        <p:spPr>
          <a:xfrm>
            <a:off x="1498662" y="188641"/>
            <a:ext cx="8472488" cy="1203325"/>
          </a:xfrm>
        </p:spPr>
        <p:txBody>
          <a:bodyPr/>
          <a:lstStyle/>
          <a:p>
            <a:r>
              <a:rPr lang="pt-BR" altLang="pt-BR" sz="6000"/>
              <a:t>INTRODUÇÃO</a:t>
            </a: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878478632"/>
              </p:ext>
            </p:extLst>
          </p:nvPr>
        </p:nvGraphicFramePr>
        <p:xfrm>
          <a:off x="1809720" y="1714488"/>
          <a:ext cx="8643998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8945342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3945" y="394977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pt-BR" altLang="pt-BR" b="1" dirty="0">
                <a:solidFill>
                  <a:schemeClr val="tx1"/>
                </a:solidFill>
              </a:rPr>
              <a:t>Uma boa apresentação começa com um bom resumo ou justificativa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23246"/>
          </a:xfrm>
        </p:spPr>
        <p:txBody>
          <a:bodyPr>
            <a:normAutofit fontScale="92500" lnSpcReduction="10000"/>
          </a:bodyPr>
          <a:lstStyle/>
          <a:p>
            <a:r>
              <a:rPr lang="pt-BR" sz="4000" dirty="0">
                <a:solidFill>
                  <a:schemeClr val="tx1"/>
                </a:solidFill>
                <a:latin typeface="+mj-lt"/>
              </a:rPr>
              <a:t>Agora, em uma ou duas frases, fale (não use texto) sobre o assunto a ser desenvolvido e esclareça o problema para o qual pretende apresentar uma possível solução. </a:t>
            </a:r>
          </a:p>
          <a:p>
            <a:endParaRPr lang="pt-BR" sz="4000" dirty="0"/>
          </a:p>
          <a:p>
            <a:r>
              <a:rPr lang="pt-BR" sz="4000" dirty="0">
                <a:solidFill>
                  <a:schemeClr val="tx1"/>
                </a:solidFill>
                <a:latin typeface="+mj-lt"/>
              </a:rPr>
              <a:t>Assim, os ouvintes estarão devidamente orientados sobre sua apresentação.</a:t>
            </a:r>
            <a:br>
              <a:rPr lang="pt-BR" sz="4000" dirty="0">
                <a:solidFill>
                  <a:schemeClr val="tx1"/>
                </a:solidFill>
                <a:latin typeface="+mj-lt"/>
              </a:rPr>
            </a:br>
            <a:endParaRPr lang="pt-BR" sz="40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9966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>
          <a:xfrm>
            <a:off x="1738314" y="285750"/>
            <a:ext cx="8472487" cy="928688"/>
          </a:xfrm>
        </p:spPr>
        <p:txBody>
          <a:bodyPr>
            <a:normAutofit fontScale="90000"/>
          </a:bodyPr>
          <a:lstStyle/>
          <a:p>
            <a:r>
              <a:rPr lang="pt-BR" altLang="pt-BR" sz="6000" dirty="0"/>
              <a:t>Justificativa</a:t>
            </a:r>
            <a:br>
              <a:rPr lang="pt-BR" altLang="pt-BR" sz="6000" dirty="0"/>
            </a:br>
            <a:endParaRPr lang="pt-BR" altLang="pt-BR" sz="1800" dirty="0">
              <a:solidFill>
                <a:srgbClr val="FF0000"/>
              </a:solidFill>
            </a:endParaRPr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>
          <a:xfrm>
            <a:off x="1952626" y="1285876"/>
            <a:ext cx="8715375" cy="5572125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pt-BR" altLang="pt-BR" sz="3600" b="1">
                <a:solidFill>
                  <a:srgbClr val="109B09"/>
                </a:solidFill>
              </a:rPr>
              <a:t>Importância para a agricultura </a:t>
            </a:r>
          </a:p>
          <a:p>
            <a:pPr>
              <a:buFont typeface="Arial" panose="020B0604020202020204" pitchFamily="34" charset="0"/>
              <a:buNone/>
            </a:pPr>
            <a:endParaRPr lang="pt-BR" altLang="pt-BR" sz="2800"/>
          </a:p>
          <a:p>
            <a:pPr>
              <a:buFont typeface="Arial" panose="020B0604020202020204" pitchFamily="34" charset="0"/>
              <a:buNone/>
            </a:pPr>
            <a:endParaRPr lang="pt-BR" altLang="pt-BR" sz="2800"/>
          </a:p>
          <a:p>
            <a:pPr>
              <a:buFont typeface="Arial" panose="020B0604020202020204" pitchFamily="34" charset="0"/>
              <a:buNone/>
            </a:pPr>
            <a:endParaRPr lang="pt-BR" altLang="pt-BR" sz="2800"/>
          </a:p>
        </p:txBody>
      </p:sp>
      <p:sp>
        <p:nvSpPr>
          <p:cNvPr id="5" name="Elipse 4"/>
          <p:cNvSpPr/>
          <p:nvPr/>
        </p:nvSpPr>
        <p:spPr>
          <a:xfrm>
            <a:off x="7314865" y="3578653"/>
            <a:ext cx="4718050" cy="264318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sz="3600" b="1" dirty="0">
                <a:solidFill>
                  <a:schemeClr val="tx1"/>
                </a:solidFill>
              </a:rPr>
              <a:t>SH podem melhorar a disponibilidade de P </a:t>
            </a:r>
            <a:endParaRPr lang="pt-BR" sz="3600" b="1" dirty="0"/>
          </a:p>
        </p:txBody>
      </p:sp>
      <p:sp>
        <p:nvSpPr>
          <p:cNvPr id="6" name="Elipse 5"/>
          <p:cNvSpPr/>
          <p:nvPr/>
        </p:nvSpPr>
        <p:spPr>
          <a:xfrm>
            <a:off x="110365" y="1823368"/>
            <a:ext cx="4643438" cy="2714625"/>
          </a:xfrm>
          <a:prstGeom prst="ellipse">
            <a:avLst/>
          </a:prstGeom>
          <a:solidFill>
            <a:srgbClr val="19EC0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pt-BR" sz="3600" b="1" dirty="0">
                <a:solidFill>
                  <a:schemeClr val="tx1"/>
                </a:solidFill>
              </a:rPr>
              <a:t>Solos altamente </a:t>
            </a:r>
            <a:r>
              <a:rPr lang="pt-BR" sz="3600" b="1" dirty="0" err="1">
                <a:solidFill>
                  <a:schemeClr val="tx1"/>
                </a:solidFill>
              </a:rPr>
              <a:t>intemperizados</a:t>
            </a:r>
            <a:r>
              <a:rPr lang="pt-BR" sz="3600" b="1" dirty="0">
                <a:solidFill>
                  <a:schemeClr val="tx1"/>
                </a:solidFill>
              </a:rPr>
              <a:t> (altos teores de Fe  e Al)</a:t>
            </a:r>
          </a:p>
        </p:txBody>
      </p:sp>
      <p:sp>
        <p:nvSpPr>
          <p:cNvPr id="7" name="Seta dobrada 6"/>
          <p:cNvSpPr/>
          <p:nvPr/>
        </p:nvSpPr>
        <p:spPr>
          <a:xfrm rot="5400000">
            <a:off x="6034701" y="752690"/>
            <a:ext cx="1545064" cy="4106862"/>
          </a:xfrm>
          <a:prstGeom prst="ben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BR">
              <a:solidFill>
                <a:schemeClr val="tx1"/>
              </a:solidFill>
            </a:endParaRPr>
          </a:p>
        </p:txBody>
      </p:sp>
      <p:pic>
        <p:nvPicPr>
          <p:cNvPr id="12295" name="Imagem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50" t="39336" r="55733" b="35938"/>
          <a:stretch>
            <a:fillRect/>
          </a:stretch>
        </p:blipFill>
        <p:spPr bwMode="auto">
          <a:xfrm>
            <a:off x="574587" y="4636295"/>
            <a:ext cx="3927475" cy="155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6" name="CaixaDeTexto 1"/>
          <p:cNvSpPr txBox="1">
            <a:spLocks noChangeArrowheads="1"/>
          </p:cNvSpPr>
          <p:nvPr/>
        </p:nvSpPr>
        <p:spPr bwMode="auto">
          <a:xfrm>
            <a:off x="852488" y="6472239"/>
            <a:ext cx="5603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1400" dirty="0">
                <a:latin typeface="Arial" panose="020B0604020202020204" pitchFamily="34" charset="0"/>
              </a:rPr>
              <a:t>Estrutura proposta por </a:t>
            </a:r>
            <a:r>
              <a:rPr lang="pt-BR" altLang="pt-BR" sz="1400" dirty="0" err="1">
                <a:latin typeface="Arial" panose="020B0604020202020204" pitchFamily="34" charset="0"/>
              </a:rPr>
              <a:t>Gerke</a:t>
            </a:r>
            <a:r>
              <a:rPr lang="pt-BR" altLang="pt-BR" sz="1400" dirty="0">
                <a:latin typeface="Arial" panose="020B0604020202020204" pitchFamily="34" charset="0"/>
              </a:rPr>
              <a:t> et al (1995)</a:t>
            </a:r>
          </a:p>
        </p:txBody>
      </p:sp>
    </p:spTree>
    <p:extLst>
      <p:ext uri="{BB962C8B-B14F-4D97-AF65-F5344CB8AC3E}">
        <p14:creationId xmlns:p14="http://schemas.microsoft.com/office/powerpoint/2010/main" val="3056593151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24247" y="848658"/>
            <a:ext cx="1072810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latin typeface="+mj-lt"/>
              </a:rPr>
              <a:t>Este é o momento de apresentar a solução ao problema e afastar possíveis resistências do grupo.</a:t>
            </a:r>
          </a:p>
          <a:p>
            <a:endParaRPr lang="pt-BR" sz="3600" dirty="0">
              <a:solidFill>
                <a:srgbClr val="393939"/>
              </a:solidFill>
              <a:latin typeface="+mj-lt"/>
            </a:endParaRPr>
          </a:p>
          <a:p>
            <a:endParaRPr lang="pt-BR" sz="3600" dirty="0">
              <a:solidFill>
                <a:srgbClr val="393939"/>
              </a:solidFill>
              <a:latin typeface="+mj-lt"/>
            </a:endParaRPr>
          </a:p>
          <a:p>
            <a:endParaRPr lang="pt-BR" sz="3600" dirty="0">
              <a:solidFill>
                <a:srgbClr val="393939"/>
              </a:solidFill>
              <a:latin typeface="+mj-lt"/>
            </a:endParaRPr>
          </a:p>
          <a:p>
            <a:r>
              <a:rPr lang="pt-BR" sz="3600" dirty="0">
                <a:solidFill>
                  <a:srgbClr val="393939"/>
                </a:solidFill>
                <a:latin typeface="+mj-lt"/>
              </a:rPr>
              <a:t> </a:t>
            </a:r>
            <a:r>
              <a:rPr lang="pt-BR" sz="3600" dirty="0">
                <a:latin typeface="+mj-lt"/>
              </a:rPr>
              <a:t>Para sustentar seu ponto de vista, use exemplos e estatísticas. Tais argumentos ajudam no trabalho de convencimento dos ouvintes.</a:t>
            </a:r>
          </a:p>
        </p:txBody>
      </p:sp>
    </p:spTree>
    <p:extLst>
      <p:ext uri="{BB962C8B-B14F-4D97-AF65-F5344CB8AC3E}">
        <p14:creationId xmlns:p14="http://schemas.microsoft.com/office/powerpoint/2010/main" val="175750504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177</TotalTime>
  <Words>642</Words>
  <Application>Microsoft Office PowerPoint</Application>
  <PresentationFormat>Widescreen</PresentationFormat>
  <Paragraphs>86</Paragraphs>
  <Slides>18</Slides>
  <Notes>0</Notes>
  <HiddenSlides>3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6" baseType="lpstr">
      <vt:lpstr>Arial</vt:lpstr>
      <vt:lpstr>Arquitecta Regular</vt:lpstr>
      <vt:lpstr>Calibri</vt:lpstr>
      <vt:lpstr>Calibri Light</vt:lpstr>
      <vt:lpstr>Monotype Sorts</vt:lpstr>
      <vt:lpstr>Wingdings</vt:lpstr>
      <vt:lpstr>Retrospectiva</vt:lpstr>
      <vt:lpstr>Gráfico</vt:lpstr>
      <vt:lpstr>SUGESTÕES PARA MONTAR UMA APRESENTAÇÃO </vt:lpstr>
      <vt:lpstr>Apresentação do PowerPoint</vt:lpstr>
      <vt:lpstr>Apresentação do PowerPoint</vt:lpstr>
      <vt:lpstr>Apresentação do PowerPoint</vt:lpstr>
      <vt:lpstr>INTRODUÇÃO</vt:lpstr>
      <vt:lpstr>INTRODUÇÃO</vt:lpstr>
      <vt:lpstr>Uma boa apresentação começa com um bom resumo ou justificativa</vt:lpstr>
      <vt:lpstr>Justificativa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Risco de morte por diarreia em crianças inglesas de acordo com o padrão de alimentação, 1903 -1905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SUGESTÕES PARA MONTAR UMA APRESENTAÇÃO</dc:title>
  <dc:creator>USUARIO</dc:creator>
  <cp:lastModifiedBy>marcia.beck@ifpr.edu.br</cp:lastModifiedBy>
  <cp:revision>17</cp:revision>
  <dcterms:created xsi:type="dcterms:W3CDTF">2016-10-05T18:09:24Z</dcterms:created>
  <dcterms:modified xsi:type="dcterms:W3CDTF">2024-04-17T18:32:11Z</dcterms:modified>
</cp:coreProperties>
</file>