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261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8" r:id="rId12"/>
    <p:sldId id="275" r:id="rId13"/>
    <p:sldId id="277" r:id="rId14"/>
    <p:sldId id="279" r:id="rId15"/>
    <p:sldId id="280" r:id="rId16"/>
    <p:sldId id="281" r:id="rId17"/>
    <p:sldId id="286" r:id="rId18"/>
    <p:sldId id="282" r:id="rId19"/>
    <p:sldId id="283" r:id="rId20"/>
    <p:sldId id="284" r:id="rId21"/>
    <p:sldId id="285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bino Guterres" userId="546b2db8d41dd59e" providerId="LiveId" clId="{3F9A42FC-EC91-4B10-A3ED-0F441223113C}"/>
    <pc:docChg chg="custSel addSld modSld">
      <pc:chgData name="Albino Guterres" userId="546b2db8d41dd59e" providerId="LiveId" clId="{3F9A42FC-EC91-4B10-A3ED-0F441223113C}" dt="2023-03-24T13:11:42.477" v="27" actId="255"/>
      <pc:docMkLst>
        <pc:docMk/>
      </pc:docMkLst>
      <pc:sldChg chg="modSp mod">
        <pc:chgData name="Albino Guterres" userId="546b2db8d41dd59e" providerId="LiveId" clId="{3F9A42FC-EC91-4B10-A3ED-0F441223113C}" dt="2023-03-12T16:37:02.239" v="0" actId="20577"/>
        <pc:sldMkLst>
          <pc:docMk/>
          <pc:sldMk cId="141447408" sldId="258"/>
        </pc:sldMkLst>
        <pc:spChg chg="mod">
          <ac:chgData name="Albino Guterres" userId="546b2db8d41dd59e" providerId="LiveId" clId="{3F9A42FC-EC91-4B10-A3ED-0F441223113C}" dt="2023-03-12T16:37:02.239" v="0" actId="20577"/>
          <ac:spMkLst>
            <pc:docMk/>
            <pc:sldMk cId="141447408" sldId="258"/>
            <ac:spMk id="3" creationId="{00000000-0000-0000-0000-000000000000}"/>
          </ac:spMkLst>
        </pc:spChg>
      </pc:sldChg>
      <pc:sldChg chg="addSp delSp modSp add mod">
        <pc:chgData name="Albino Guterres" userId="546b2db8d41dd59e" providerId="LiveId" clId="{3F9A42FC-EC91-4B10-A3ED-0F441223113C}" dt="2023-03-24T13:11:42.477" v="27" actId="255"/>
        <pc:sldMkLst>
          <pc:docMk/>
          <pc:sldMk cId="224025121" sldId="286"/>
        </pc:sldMkLst>
        <pc:spChg chg="add mod">
          <ac:chgData name="Albino Guterres" userId="546b2db8d41dd59e" providerId="LiveId" clId="{3F9A42FC-EC91-4B10-A3ED-0F441223113C}" dt="2023-03-24T13:11:42.477" v="27" actId="255"/>
          <ac:spMkLst>
            <pc:docMk/>
            <pc:sldMk cId="224025121" sldId="286"/>
            <ac:spMk id="8" creationId="{57EC1BA0-0A35-995E-ACD3-651D46CD8575}"/>
          </ac:spMkLst>
        </pc:spChg>
        <pc:spChg chg="mod">
          <ac:chgData name="Albino Guterres" userId="546b2db8d41dd59e" providerId="LiveId" clId="{3F9A42FC-EC91-4B10-A3ED-0F441223113C}" dt="2023-03-24T13:10:47.593" v="17" actId="20577"/>
          <ac:spMkLst>
            <pc:docMk/>
            <pc:sldMk cId="224025121" sldId="286"/>
            <ac:spMk id="17" creationId="{00000000-0000-0000-0000-000000000000}"/>
          </ac:spMkLst>
        </pc:spChg>
        <pc:picChg chg="del">
          <ac:chgData name="Albino Guterres" userId="546b2db8d41dd59e" providerId="LiveId" clId="{3F9A42FC-EC91-4B10-A3ED-0F441223113C}" dt="2023-03-24T13:10:49.584" v="18" actId="478"/>
          <ac:picMkLst>
            <pc:docMk/>
            <pc:sldMk cId="224025121" sldId="286"/>
            <ac:picMk id="5" creationId="{00000000-0000-0000-0000-000000000000}"/>
          </ac:picMkLst>
        </pc:picChg>
        <pc:picChg chg="add mod">
          <ac:chgData name="Albino Guterres" userId="546b2db8d41dd59e" providerId="LiveId" clId="{3F9A42FC-EC91-4B10-A3ED-0F441223113C}" dt="2023-03-24T13:11:05.073" v="21" actId="1076"/>
          <ac:picMkLst>
            <pc:docMk/>
            <pc:sldMk cId="224025121" sldId="286"/>
            <ac:picMk id="6" creationId="{FE684CF6-188A-1E83-B8C2-13913380660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6E53E-5AFD-4628-AC81-A6DAE0B457C8}" type="datetimeFigureOut">
              <a:rPr lang="pt-BR" smtClean="0"/>
              <a:t>24/03/2023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A406D-78C6-4E6A-9515-FE678CEC5E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4346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A406D-78C6-4E6A-9515-FE678CEC5E92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6574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A406D-78C6-4E6A-9515-FE678CEC5E92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5398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A406D-78C6-4E6A-9515-FE678CEC5E92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3090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A406D-78C6-4E6A-9515-FE678CEC5E92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6821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A406D-78C6-4E6A-9515-FE678CEC5E92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60282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A406D-78C6-4E6A-9515-FE678CEC5E92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17163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A406D-78C6-4E6A-9515-FE678CEC5E92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78888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A406D-78C6-4E6A-9515-FE678CEC5E92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81114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A406D-78C6-4E6A-9515-FE678CEC5E92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24827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A406D-78C6-4E6A-9515-FE678CEC5E92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25637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A406D-78C6-4E6A-9515-FE678CEC5E92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4191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A406D-78C6-4E6A-9515-FE678CEC5E92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59165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A406D-78C6-4E6A-9515-FE678CEC5E92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21646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A406D-78C6-4E6A-9515-FE678CEC5E92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3807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A406D-78C6-4E6A-9515-FE678CEC5E92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2321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A406D-78C6-4E6A-9515-FE678CEC5E92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1969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A406D-78C6-4E6A-9515-FE678CEC5E92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8674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A406D-78C6-4E6A-9515-FE678CEC5E92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2540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A406D-78C6-4E6A-9515-FE678CEC5E92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6446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A406D-78C6-4E6A-9515-FE678CEC5E92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6265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A406D-78C6-4E6A-9515-FE678CEC5E92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7946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cnico em Mecân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 userDrawn="1"/>
        </p:nvSpPr>
        <p:spPr>
          <a:xfrm>
            <a:off x="0" y="-7188"/>
            <a:ext cx="12191999" cy="109671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52338" y="95196"/>
            <a:ext cx="5876926" cy="891404"/>
          </a:xfrm>
          <a:noFill/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9440173" y="6492875"/>
            <a:ext cx="2743200" cy="365125"/>
          </a:xfr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00C4E5F-8295-493E-857F-0942EE004B5D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8" name="CaixaDeTexto 7"/>
          <p:cNvSpPr txBox="1"/>
          <p:nvPr userDrawn="1"/>
        </p:nvSpPr>
        <p:spPr>
          <a:xfrm>
            <a:off x="0" y="1097610"/>
            <a:ext cx="871267" cy="5760390"/>
          </a:xfrm>
          <a:prstGeom prst="rect">
            <a:avLst/>
          </a:prstGeom>
          <a:pattFill prst="wdUpDiag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98"/>
            <a:ext cx="1929036" cy="10800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1144" y="1438"/>
            <a:ext cx="1312229" cy="1080000"/>
          </a:xfrm>
          <a:prstGeom prst="rect">
            <a:avLst/>
          </a:prstGeom>
        </p:spPr>
      </p:pic>
      <p:sp>
        <p:nvSpPr>
          <p:cNvPr id="12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36240" y="21891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3" name="Espaço Reservado para Texto 2"/>
          <p:cNvSpPr>
            <a:spLocks noGrp="1"/>
          </p:cNvSpPr>
          <p:nvPr>
            <p:ph type="body" idx="13"/>
          </p:nvPr>
        </p:nvSpPr>
        <p:spPr>
          <a:xfrm rot="16200000">
            <a:off x="-2265135" y="3606717"/>
            <a:ext cx="5401536" cy="74217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09682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C4E5F-8295-493E-857F-0942EE004B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9879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65304" y="1945311"/>
            <a:ext cx="10515600" cy="4306528"/>
          </a:xfrm>
        </p:spPr>
        <p:txBody>
          <a:bodyPr>
            <a:normAutofit/>
          </a:bodyPr>
          <a:lstStyle/>
          <a:p>
            <a:pPr lvl="0"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sz="4800" b="1" dirty="0">
                <a:solidFill>
                  <a:srgbClr val="000000"/>
                </a:solidFill>
                <a:latin typeface="Arial" charset="0"/>
              </a:rPr>
              <a:t>Tecnologia dos Materiais</a:t>
            </a:r>
          </a:p>
          <a:p>
            <a:pPr lvl="0"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pt-BR" sz="4800" b="1" dirty="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lvl="0"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sz="3200" b="1" i="1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Aula 7  </a:t>
            </a:r>
            <a:r>
              <a:rPr lang="pt-BR" sz="3200" b="1" i="1" dirty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 </a:t>
            </a:r>
            <a:r>
              <a:rPr lang="pt-BR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Propriedades Mecânicas dos Materiais</a:t>
            </a:r>
          </a:p>
          <a:p>
            <a:pPr lvl="0"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pt-BR" sz="4800" b="1" dirty="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lvl="0"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pt-BR" sz="1200" b="1" dirty="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lvl="0"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sz="2800" b="1" i="1" dirty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Prof. Dr. Albino Moura Guterres</a:t>
            </a:r>
          </a:p>
          <a:p>
            <a:pPr lvl="0"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pt-BR" sz="2800" b="1" i="1" dirty="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lvl="0"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sz="2800" b="1" i="1" dirty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E-mail: albinoguterres@ifsul.edu.br</a:t>
            </a:r>
            <a:endParaRPr lang="pt-BR" sz="2800" i="1" dirty="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4E5F-8295-493E-857F-0942EE004B5D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447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86200" y="160979"/>
            <a:ext cx="5212080" cy="89140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Propriedades Tecnológicas dos Materiais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4E5F-8295-493E-857F-0942EE004B5D}" type="slidenum">
              <a:rPr lang="pt-BR" smtClean="0"/>
              <a:t>10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12143" y="1587260"/>
            <a:ext cx="553998" cy="51068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Propriedade dos Materiais</a:t>
            </a:r>
          </a:p>
        </p:txBody>
      </p:sp>
      <p:sp>
        <p:nvSpPr>
          <p:cNvPr id="8" name="Retângulo 7"/>
          <p:cNvSpPr/>
          <p:nvPr/>
        </p:nvSpPr>
        <p:spPr>
          <a:xfrm>
            <a:off x="1591012" y="1923352"/>
            <a:ext cx="9979236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itchFamily="2" charset="2"/>
              <a:buChar char="ü"/>
            </a:pPr>
            <a:r>
              <a:rPr lang="pt-BR" sz="2000" b="1" dirty="0">
                <a:solidFill>
                  <a:srgbClr val="000000"/>
                </a:solidFill>
                <a:latin typeface="Arial" charset="0"/>
              </a:rPr>
              <a:t> Está diretamente relacionada com a profundidade (da superfície em direção ao núcleo) com o qual o material pode ser endurecido num tratamento térmico de têmpera.</a:t>
            </a:r>
          </a:p>
        </p:txBody>
      </p:sp>
      <p:sp>
        <p:nvSpPr>
          <p:cNvPr id="9" name="Espaço Reservado para Conteúdo 4"/>
          <p:cNvSpPr txBox="1">
            <a:spLocks/>
          </p:cNvSpPr>
          <p:nvPr/>
        </p:nvSpPr>
        <p:spPr>
          <a:xfrm>
            <a:off x="1066623" y="1201076"/>
            <a:ext cx="10723218" cy="535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 Temperabilidade</a:t>
            </a:r>
          </a:p>
        </p:txBody>
      </p:sp>
      <p:sp>
        <p:nvSpPr>
          <p:cNvPr id="10" name="Espaço Reservado para Conteúdo 4"/>
          <p:cNvSpPr txBox="1">
            <a:spLocks/>
          </p:cNvSpPr>
          <p:nvPr/>
        </p:nvSpPr>
        <p:spPr>
          <a:xfrm>
            <a:off x="1066623" y="3784837"/>
            <a:ext cx="10723218" cy="535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 Soldabilidade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591012" y="4509116"/>
            <a:ext cx="99792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itchFamily="2" charset="2"/>
              <a:buChar char="ü"/>
            </a:pPr>
            <a:r>
              <a:rPr lang="pt-BR" sz="2000" b="1" dirty="0">
                <a:solidFill>
                  <a:srgbClr val="000000"/>
                </a:solidFill>
                <a:latin typeface="Arial" charset="0"/>
              </a:rPr>
              <a:t> É a capacidade de um material se unir pelo processo de soldagem, tendo por objetivo a continuidade das propriedades físicas, químicas e mecânicas dos mesmos.</a:t>
            </a:r>
          </a:p>
        </p:txBody>
      </p:sp>
    </p:spTree>
    <p:extLst>
      <p:ext uri="{BB962C8B-B14F-4D97-AF65-F5344CB8AC3E}">
        <p14:creationId xmlns:p14="http://schemas.microsoft.com/office/powerpoint/2010/main" val="1809334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86200" y="160979"/>
            <a:ext cx="5212080" cy="89140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Como determinar as propriedades mecânicas?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4E5F-8295-493E-857F-0942EE004B5D}" type="slidenum">
              <a:rPr lang="pt-BR" smtClean="0"/>
              <a:t>11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12143" y="1587260"/>
            <a:ext cx="553998" cy="51068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Propriedade dos Materiais</a:t>
            </a:r>
          </a:p>
        </p:txBody>
      </p:sp>
      <p:sp>
        <p:nvSpPr>
          <p:cNvPr id="9" name="Espaço Reservado para Conteúdo 4"/>
          <p:cNvSpPr txBox="1">
            <a:spLocks/>
          </p:cNvSpPr>
          <p:nvPr/>
        </p:nvSpPr>
        <p:spPr>
          <a:xfrm>
            <a:off x="1066623" y="1340759"/>
            <a:ext cx="10723218" cy="535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 A determinação das propriedades mecânicas é feita através de ensaios mecânicos.</a:t>
            </a:r>
          </a:p>
        </p:txBody>
      </p:sp>
      <p:sp>
        <p:nvSpPr>
          <p:cNvPr id="10" name="Espaço Reservado para Conteúdo 4"/>
          <p:cNvSpPr txBox="1">
            <a:spLocks/>
          </p:cNvSpPr>
          <p:nvPr/>
        </p:nvSpPr>
        <p:spPr>
          <a:xfrm>
            <a:off x="1066623" y="2164586"/>
            <a:ext cx="10723218" cy="535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 Utiliza-se normalmente corpos de prova (amostra representativa do material) para o ensaio mecânico, já que por razões técnicas e econômicas não é praticável realizar o ensaio na própria peça, que seria o ideal.</a:t>
            </a:r>
          </a:p>
        </p:txBody>
      </p:sp>
      <p:sp>
        <p:nvSpPr>
          <p:cNvPr id="12" name="Espaço Reservado para Conteúdo 4"/>
          <p:cNvSpPr txBox="1">
            <a:spLocks/>
          </p:cNvSpPr>
          <p:nvPr/>
        </p:nvSpPr>
        <p:spPr>
          <a:xfrm>
            <a:off x="1066623" y="3872953"/>
            <a:ext cx="10723218" cy="535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 Geralmente, usa-se normas técnicas para o procedimento das medidas e confecção do corpo de prova para garantir que os resultados sejam comparáveis.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2397043" y="5449792"/>
            <a:ext cx="2895053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b="1" i="1" dirty="0">
                <a:solidFill>
                  <a:srgbClr val="333399"/>
                </a:solidFill>
                <a:latin typeface="Arial" charset="0"/>
              </a:rPr>
              <a:t>As </a:t>
            </a:r>
            <a:r>
              <a:rPr lang="en-US" b="1" i="1" dirty="0" err="1">
                <a:solidFill>
                  <a:srgbClr val="333399"/>
                </a:solidFill>
                <a:latin typeface="Arial" charset="0"/>
              </a:rPr>
              <a:t>normas</a:t>
            </a:r>
            <a:r>
              <a:rPr lang="en-US" b="1" i="1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US" b="1" i="1" dirty="0" err="1">
                <a:solidFill>
                  <a:srgbClr val="333399"/>
                </a:solidFill>
                <a:latin typeface="Arial" charset="0"/>
              </a:rPr>
              <a:t>técnicas</a:t>
            </a:r>
            <a:r>
              <a:rPr lang="en-US" b="1" i="1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US" b="1" i="1" dirty="0" err="1">
                <a:solidFill>
                  <a:srgbClr val="333399"/>
                </a:solidFill>
                <a:latin typeface="Arial" charset="0"/>
              </a:rPr>
              <a:t>mais</a:t>
            </a:r>
            <a:r>
              <a:rPr lang="en-US" b="1" i="1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US" b="1" i="1" dirty="0" err="1">
                <a:solidFill>
                  <a:srgbClr val="333399"/>
                </a:solidFill>
                <a:latin typeface="Arial" charset="0"/>
              </a:rPr>
              <a:t>comuns</a:t>
            </a:r>
            <a:r>
              <a:rPr lang="en-US" b="1" i="1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US" b="1" i="1" dirty="0" err="1">
                <a:solidFill>
                  <a:srgbClr val="333399"/>
                </a:solidFill>
                <a:latin typeface="Arial" charset="0"/>
              </a:rPr>
              <a:t>são</a:t>
            </a:r>
            <a:r>
              <a:rPr lang="en-US" b="1" i="1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US" b="1" i="1" dirty="0" err="1">
                <a:solidFill>
                  <a:srgbClr val="333399"/>
                </a:solidFill>
                <a:latin typeface="Arial" charset="0"/>
              </a:rPr>
              <a:t>elaboradas</a:t>
            </a:r>
            <a:r>
              <a:rPr lang="en-US" b="1" i="1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US" b="1" i="1" dirty="0" err="1">
                <a:solidFill>
                  <a:srgbClr val="333399"/>
                </a:solidFill>
                <a:latin typeface="Arial" charset="0"/>
              </a:rPr>
              <a:t>pelas</a:t>
            </a:r>
            <a:r>
              <a:rPr lang="en-US" b="1" i="1" dirty="0">
                <a:solidFill>
                  <a:srgbClr val="333399"/>
                </a:solidFill>
                <a:latin typeface="Arial" charset="0"/>
              </a:rPr>
              <a:t>:</a:t>
            </a:r>
          </a:p>
        </p:txBody>
      </p:sp>
      <p:sp>
        <p:nvSpPr>
          <p:cNvPr id="17" name="Chave esquerda 16"/>
          <p:cNvSpPr/>
          <p:nvPr/>
        </p:nvSpPr>
        <p:spPr>
          <a:xfrm>
            <a:off x="5508120" y="5233768"/>
            <a:ext cx="288032" cy="1152128"/>
          </a:xfrm>
          <a:prstGeom prst="leftBrace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5797932" y="5292767"/>
            <a:ext cx="4572000" cy="10895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ASTM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(American Society for Testing and Materials)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ABNT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Associação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Brasileira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Normas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Técnicas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53732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86200" y="160979"/>
            <a:ext cx="5212080" cy="891404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Ensaio de Tração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4E5F-8295-493E-857F-0942EE004B5D}" type="slidenum">
              <a:rPr lang="pt-BR" smtClean="0"/>
              <a:t>12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12143" y="1587260"/>
            <a:ext cx="553998" cy="51068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Propriedade dos Materiais</a:t>
            </a:r>
          </a:p>
        </p:txBody>
      </p:sp>
      <p:sp>
        <p:nvSpPr>
          <p:cNvPr id="9" name="Espaço Reservado para Conteúdo 4"/>
          <p:cNvSpPr txBox="1">
            <a:spLocks/>
          </p:cNvSpPr>
          <p:nvPr/>
        </p:nvSpPr>
        <p:spPr>
          <a:xfrm>
            <a:off x="1066623" y="1413524"/>
            <a:ext cx="10723218" cy="535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 O ensaio de tração consiste em submeter um corpo de prova de geometria definida a um esforço crescente na direção axial do corpo de prova, levando-o a se romper. Os esforços utilizados para realização do ensaio são medidos na própria máquina.</a:t>
            </a:r>
          </a:p>
        </p:txBody>
      </p:sp>
      <p:sp>
        <p:nvSpPr>
          <p:cNvPr id="10" name="Espaço Reservado para Conteúdo 4"/>
          <p:cNvSpPr txBox="1">
            <a:spLocks/>
          </p:cNvSpPr>
          <p:nvPr/>
        </p:nvSpPr>
        <p:spPr>
          <a:xfrm>
            <a:off x="1066623" y="2989309"/>
            <a:ext cx="10723218" cy="535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  Esquema de máquina para ensaio de tração: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6135580" y="4293441"/>
            <a:ext cx="541310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itchFamily="2" charset="2"/>
              <a:buChar char="ü"/>
            </a:pPr>
            <a:r>
              <a:rPr lang="pt-BR" sz="2000" b="1" dirty="0">
                <a:solidFill>
                  <a:srgbClr val="000000"/>
                </a:solidFill>
                <a:latin typeface="Arial" charset="0"/>
              </a:rPr>
              <a:t> Sistema de aplicação de carga dispositivo para prender o corpo de prova;</a:t>
            </a:r>
          </a:p>
          <a:p>
            <a:pPr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itchFamily="2" charset="2"/>
              <a:buChar char="ü"/>
            </a:pPr>
            <a:r>
              <a:rPr lang="pt-BR" sz="2000" b="1" dirty="0">
                <a:solidFill>
                  <a:srgbClr val="000000"/>
                </a:solidFill>
                <a:latin typeface="Arial" charset="0"/>
              </a:rPr>
              <a:t>Sensores que permitam medir a tensão aplicada e a  deformação promovida (</a:t>
            </a:r>
            <a:r>
              <a:rPr lang="pt-BR" sz="2000" b="1" dirty="0" err="1">
                <a:solidFill>
                  <a:srgbClr val="000000"/>
                </a:solidFill>
                <a:latin typeface="Arial" charset="0"/>
              </a:rPr>
              <a:t>extensiômetro</a:t>
            </a:r>
            <a:r>
              <a:rPr lang="pt-BR" sz="2000" b="1" dirty="0">
                <a:solidFill>
                  <a:srgbClr val="000000"/>
                </a:solidFill>
                <a:latin typeface="Arial" charset="0"/>
              </a:rPr>
              <a:t>).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490" y="3524760"/>
            <a:ext cx="276875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/>
          <p:cNvSpPr/>
          <p:nvPr/>
        </p:nvSpPr>
        <p:spPr>
          <a:xfrm>
            <a:off x="5808539" y="3893331"/>
            <a:ext cx="23535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10000"/>
              <a:buFont typeface="Wingdings" pitchFamily="2" charset="2"/>
              <a:buChar char="v"/>
            </a:pPr>
            <a:r>
              <a:rPr lang="pt-BR" sz="2000" b="1" dirty="0">
                <a:solidFill>
                  <a:srgbClr val="002060"/>
                </a:solidFill>
                <a:latin typeface="Arial" charset="0"/>
              </a:rPr>
              <a:t>Partes básicas:</a:t>
            </a:r>
            <a:endParaRPr lang="pt-BR" sz="2000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899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86200" y="160979"/>
            <a:ext cx="5212080" cy="891404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Ensaio de Tração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4E5F-8295-493E-857F-0942EE004B5D}" type="slidenum">
              <a:rPr lang="pt-BR" smtClean="0"/>
              <a:t>13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12143" y="1587260"/>
            <a:ext cx="553998" cy="51068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Propriedade dos Materiais</a:t>
            </a:r>
          </a:p>
        </p:txBody>
      </p:sp>
      <p:sp>
        <p:nvSpPr>
          <p:cNvPr id="9" name="Espaço Reservado para Conteúdo 4"/>
          <p:cNvSpPr txBox="1">
            <a:spLocks/>
          </p:cNvSpPr>
          <p:nvPr/>
        </p:nvSpPr>
        <p:spPr>
          <a:xfrm>
            <a:off x="1066623" y="1413524"/>
            <a:ext cx="10723218" cy="535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 Corpo de Prova – Ensaio de Tração</a:t>
            </a:r>
          </a:p>
        </p:txBody>
      </p:sp>
      <p:pic>
        <p:nvPicPr>
          <p:cNvPr id="1026" name="Picture 2" descr="Ensaio mecânico: Tração – Infosol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287" y="2310116"/>
            <a:ext cx="7494543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042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86200" y="160979"/>
            <a:ext cx="5212080" cy="891404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Ensaio de Tração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4E5F-8295-493E-857F-0942EE004B5D}" type="slidenum">
              <a:rPr lang="pt-BR" smtClean="0"/>
              <a:t>14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12143" y="1587260"/>
            <a:ext cx="553998" cy="51068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Propriedade dos Materiais</a:t>
            </a:r>
          </a:p>
        </p:txBody>
      </p:sp>
      <p:sp>
        <p:nvSpPr>
          <p:cNvPr id="9" name="Espaço Reservado para Conteúdo 4"/>
          <p:cNvSpPr txBox="1">
            <a:spLocks/>
          </p:cNvSpPr>
          <p:nvPr/>
        </p:nvSpPr>
        <p:spPr>
          <a:xfrm>
            <a:off x="1011759" y="1185958"/>
            <a:ext cx="10723218" cy="535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 Curva Tensão Deformação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1416" y="1721409"/>
            <a:ext cx="6006275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74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86200" y="160979"/>
            <a:ext cx="5212080" cy="891404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Ensaio de Tração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4E5F-8295-493E-857F-0942EE004B5D}" type="slidenum">
              <a:rPr lang="pt-BR" smtClean="0"/>
              <a:t>15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12143" y="1587260"/>
            <a:ext cx="553998" cy="51068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Propriedade dos Materiais</a:t>
            </a:r>
          </a:p>
        </p:txBody>
      </p:sp>
      <p:sp>
        <p:nvSpPr>
          <p:cNvPr id="9" name="Espaço Reservado para Conteúdo 4"/>
          <p:cNvSpPr txBox="1">
            <a:spLocks/>
          </p:cNvSpPr>
          <p:nvPr/>
        </p:nvSpPr>
        <p:spPr>
          <a:xfrm>
            <a:off x="1011759" y="1185958"/>
            <a:ext cx="10723218" cy="535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 Propriedades Mecânicas Obtidas: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2791256" y="2651986"/>
            <a:ext cx="43448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itchFamily="2" charset="2"/>
              <a:buChar char="ü"/>
            </a:pPr>
            <a:r>
              <a:rPr lang="pt-BR" b="1" dirty="0">
                <a:solidFill>
                  <a:srgbClr val="000000"/>
                </a:solidFill>
                <a:latin typeface="Arial" charset="0"/>
              </a:rPr>
              <a:t>Precede à deformação plástica;</a:t>
            </a:r>
          </a:p>
          <a:p>
            <a:pPr indent="-285750"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itchFamily="2" charset="2"/>
              <a:buChar char="ü"/>
            </a:pPr>
            <a:r>
              <a:rPr lang="pt-BR" b="1" dirty="0">
                <a:solidFill>
                  <a:srgbClr val="000000"/>
                </a:solidFill>
                <a:latin typeface="Arial" charset="0"/>
              </a:rPr>
              <a:t>É reversível;</a:t>
            </a:r>
          </a:p>
          <a:p>
            <a:pPr indent="-285750"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itchFamily="2" charset="2"/>
              <a:buChar char="ü"/>
            </a:pPr>
            <a:r>
              <a:rPr lang="pt-BR" b="1" dirty="0">
                <a:solidFill>
                  <a:srgbClr val="000000"/>
                </a:solidFill>
                <a:latin typeface="Arial" charset="0"/>
              </a:rPr>
              <a:t>Desaparece quando a tensão é removida;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2525100" y="2098874"/>
            <a:ext cx="7696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 fontAlgn="base"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10000"/>
              <a:buFont typeface="Wingdings" pitchFamily="2" charset="2"/>
              <a:buChar char="v"/>
            </a:pPr>
            <a:r>
              <a:rPr lang="pt-BR" b="1" u="sng" dirty="0">
                <a:solidFill>
                  <a:srgbClr val="C00000"/>
                </a:solidFill>
                <a:latin typeface="Arial" charset="0"/>
              </a:rPr>
              <a:t>Deformação elástica: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2907080" y="4647625"/>
            <a:ext cx="43448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itchFamily="2" charset="2"/>
              <a:buChar char="ü"/>
            </a:pPr>
            <a:r>
              <a:rPr lang="pt-BR" b="1" dirty="0">
                <a:solidFill>
                  <a:srgbClr val="000000"/>
                </a:solidFill>
                <a:latin typeface="Arial" charset="0"/>
              </a:rPr>
              <a:t>É provocada por tensões que ultrapassam o limite de elasticidade; </a:t>
            </a:r>
          </a:p>
          <a:p>
            <a:pPr indent="-285750"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itchFamily="2" charset="2"/>
              <a:buChar char="ü"/>
            </a:pPr>
            <a:r>
              <a:rPr lang="pt-BR" b="1" dirty="0">
                <a:solidFill>
                  <a:srgbClr val="000000"/>
                </a:solidFill>
                <a:latin typeface="Arial" charset="0"/>
              </a:rPr>
              <a:t>É irreversível porque é resultado do deslocamento permanente dos átomos e portanto não desaparece quando a tensão é removida.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2525100" y="4140679"/>
            <a:ext cx="7696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 fontAlgn="base"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10000"/>
              <a:buFont typeface="Wingdings" pitchFamily="2" charset="2"/>
              <a:buChar char="v"/>
            </a:pPr>
            <a:r>
              <a:rPr lang="pt-BR" b="1" u="sng" dirty="0">
                <a:solidFill>
                  <a:srgbClr val="C00000"/>
                </a:solidFill>
                <a:latin typeface="Arial" charset="0"/>
              </a:rPr>
              <a:t>Deformação plástica: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934" y="4301658"/>
            <a:ext cx="2655976" cy="2496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786" y="1759668"/>
            <a:ext cx="2448272" cy="214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48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86200" y="160979"/>
            <a:ext cx="5212080" cy="891404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Ensaio de Tração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4E5F-8295-493E-857F-0942EE004B5D}" type="slidenum">
              <a:rPr lang="pt-BR" smtClean="0"/>
              <a:t>16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12143" y="1587260"/>
            <a:ext cx="553998" cy="51068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Propriedade dos Materiais</a:t>
            </a:r>
          </a:p>
        </p:txBody>
      </p:sp>
      <p:sp>
        <p:nvSpPr>
          <p:cNvPr id="9" name="Espaço Reservado para Conteúdo 4"/>
          <p:cNvSpPr txBox="1">
            <a:spLocks/>
          </p:cNvSpPr>
          <p:nvPr/>
        </p:nvSpPr>
        <p:spPr>
          <a:xfrm>
            <a:off x="1011759" y="1185958"/>
            <a:ext cx="10723218" cy="535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 Propriedades Mecânicas Obtidas: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528404" y="1787757"/>
            <a:ext cx="76965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 fontAlgn="base"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10000"/>
              <a:buFont typeface="Wingdings" pitchFamily="2" charset="2"/>
              <a:buChar char="v"/>
            </a:pPr>
            <a:r>
              <a:rPr lang="pt-BR" sz="2000" b="1" u="sng" dirty="0">
                <a:solidFill>
                  <a:srgbClr val="C00000"/>
                </a:solidFill>
                <a:latin typeface="Arial" charset="0"/>
              </a:rPr>
              <a:t>Resistência à Tração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432" y="2381689"/>
            <a:ext cx="5021152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77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86200" y="160979"/>
            <a:ext cx="5212080" cy="891404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Ensaio de Tração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4E5F-8295-493E-857F-0942EE004B5D}" type="slidenum">
              <a:rPr lang="pt-BR" smtClean="0"/>
              <a:t>17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12143" y="1587260"/>
            <a:ext cx="553998" cy="51068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Propriedade dos Materiais</a:t>
            </a:r>
          </a:p>
        </p:txBody>
      </p:sp>
      <p:sp>
        <p:nvSpPr>
          <p:cNvPr id="9" name="Espaço Reservado para Conteúdo 4"/>
          <p:cNvSpPr txBox="1">
            <a:spLocks/>
          </p:cNvSpPr>
          <p:nvPr/>
        </p:nvSpPr>
        <p:spPr>
          <a:xfrm>
            <a:off x="1011759" y="1185958"/>
            <a:ext cx="10723218" cy="535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 Propriedades Mecânicas Obtidas: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528404" y="1787757"/>
            <a:ext cx="76965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 fontAlgn="base"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10000"/>
              <a:buFont typeface="Wingdings" pitchFamily="2" charset="2"/>
              <a:buChar char="v"/>
            </a:pPr>
            <a:r>
              <a:rPr lang="pt-BR" sz="2000" b="1" u="sng" dirty="0">
                <a:solidFill>
                  <a:srgbClr val="C00000"/>
                </a:solidFill>
                <a:latin typeface="Arial" charset="0"/>
              </a:rPr>
              <a:t>Resistência ao Escoamento</a:t>
            </a:r>
          </a:p>
        </p:txBody>
      </p:sp>
      <p:pic>
        <p:nvPicPr>
          <p:cNvPr id="6" name="Picture 21" descr="sem título3">
            <a:extLst>
              <a:ext uri="{FF2B5EF4-FFF2-40B4-BE49-F238E27FC236}">
                <a16:creationId xmlns:a16="http://schemas.microsoft.com/office/drawing/2014/main" id="{FE684CF6-188A-1E83-B8C2-139133806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2807" y="2520103"/>
            <a:ext cx="4814537" cy="415533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57EC1BA0-0A35-995E-ACD3-651D46CD8575}"/>
              </a:ext>
            </a:extLst>
          </p:cNvPr>
          <p:cNvSpPr txBox="1"/>
          <p:nvPr/>
        </p:nvSpPr>
        <p:spPr>
          <a:xfrm>
            <a:off x="7352071" y="2557746"/>
            <a:ext cx="4584290" cy="1420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85750" algn="just">
              <a:lnSpc>
                <a:spcPct val="150000"/>
              </a:lnSpc>
              <a:buClr>
                <a:srgbClr val="C00000"/>
              </a:buClr>
              <a:buSzPct val="110000"/>
              <a:buFont typeface="Wingdings" panose="05000000000000000000" pitchFamily="2" charset="2"/>
              <a:buChar char="ü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Corresponde a tensão máxima relacionada com o fenômeno de escoamento).</a:t>
            </a:r>
          </a:p>
        </p:txBody>
      </p:sp>
    </p:spTree>
    <p:extLst>
      <p:ext uri="{BB962C8B-B14F-4D97-AF65-F5344CB8AC3E}">
        <p14:creationId xmlns:p14="http://schemas.microsoft.com/office/powerpoint/2010/main" val="224025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86200" y="160979"/>
            <a:ext cx="5212080" cy="891404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Ensaio de Tração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4E5F-8295-493E-857F-0942EE004B5D}" type="slidenum">
              <a:rPr lang="pt-BR" smtClean="0"/>
              <a:t>18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12143" y="1587260"/>
            <a:ext cx="553998" cy="51068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Propriedade dos Materiais</a:t>
            </a:r>
          </a:p>
        </p:txBody>
      </p:sp>
      <p:sp>
        <p:nvSpPr>
          <p:cNvPr id="9" name="Espaço Reservado para Conteúdo 4"/>
          <p:cNvSpPr txBox="1">
            <a:spLocks/>
          </p:cNvSpPr>
          <p:nvPr/>
        </p:nvSpPr>
        <p:spPr>
          <a:xfrm>
            <a:off x="1011759" y="1185958"/>
            <a:ext cx="10723218" cy="535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 Propriedades Mecânicas Obtidas: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528404" y="1787757"/>
            <a:ext cx="76965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 fontAlgn="base"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10000"/>
              <a:buFont typeface="Wingdings" pitchFamily="2" charset="2"/>
              <a:buChar char="v"/>
            </a:pPr>
            <a:r>
              <a:rPr lang="pt-BR" sz="2000" b="1" u="sng" dirty="0">
                <a:solidFill>
                  <a:srgbClr val="C00000"/>
                </a:solidFill>
                <a:latin typeface="Arial" charset="0"/>
              </a:rPr>
              <a:t>Ductilidade - expressa como alongamento</a:t>
            </a:r>
          </a:p>
          <a:p>
            <a:pPr indent="-285750" algn="just" fontAlgn="base"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10000"/>
              <a:buFont typeface="Wingdings" pitchFamily="2" charset="2"/>
              <a:buChar char="v"/>
            </a:pPr>
            <a:endParaRPr lang="pt-BR" sz="2000" b="1" u="sng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179320" y="2424530"/>
            <a:ext cx="978103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rgbClr val="000000"/>
                </a:solidFill>
                <a:latin typeface="Arial" charset="0"/>
              </a:rPr>
              <a:t>Corresponde ao alongamento total do material devido à deformação plástica.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546" y="3493418"/>
            <a:ext cx="22764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3322388" y="4831832"/>
            <a:ext cx="31698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C00000"/>
              </a:buClr>
              <a:buSzPct val="110000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  Onde l</a:t>
            </a:r>
            <a:r>
              <a:rPr lang="pt-BR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representa o comprimento no momento da fratura e l</a:t>
            </a:r>
            <a:r>
              <a:rPr lang="pt-BR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representa o comprimento original.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8490" y="3092450"/>
            <a:ext cx="41529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980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86200" y="160979"/>
            <a:ext cx="5212080" cy="891404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Ensaio de Tração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4E5F-8295-493E-857F-0942EE004B5D}" type="slidenum">
              <a:rPr lang="pt-BR" smtClean="0"/>
              <a:t>19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12143" y="1587260"/>
            <a:ext cx="553998" cy="51068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Propriedade dos Materiais</a:t>
            </a:r>
          </a:p>
        </p:txBody>
      </p:sp>
      <p:sp>
        <p:nvSpPr>
          <p:cNvPr id="9" name="Espaço Reservado para Conteúdo 4"/>
          <p:cNvSpPr txBox="1">
            <a:spLocks/>
          </p:cNvSpPr>
          <p:nvPr/>
        </p:nvSpPr>
        <p:spPr>
          <a:xfrm>
            <a:off x="947751" y="1114206"/>
            <a:ext cx="10723218" cy="535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 Propriedades Mecânicas Obtidas: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423080" y="1647969"/>
            <a:ext cx="76965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 fontAlgn="base"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10000"/>
              <a:buFont typeface="Wingdings" pitchFamily="2" charset="2"/>
              <a:buChar char="v"/>
            </a:pPr>
            <a:r>
              <a:rPr lang="pt-BR" sz="2000" b="1" u="sng" dirty="0">
                <a:solidFill>
                  <a:srgbClr val="C00000"/>
                </a:solidFill>
                <a:latin typeface="Arial" charset="0"/>
              </a:rPr>
              <a:t>Ductilidade - expressa como estricção</a:t>
            </a:r>
          </a:p>
          <a:p>
            <a:pPr indent="-285750" algn="just" fontAlgn="base"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10000"/>
              <a:buFont typeface="Wingdings" pitchFamily="2" charset="2"/>
              <a:buChar char="v"/>
            </a:pPr>
            <a:endParaRPr lang="pt-BR" sz="2000" b="1" u="sng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981376" y="2101674"/>
            <a:ext cx="1007955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rgbClr val="000000"/>
                </a:solidFill>
                <a:latin typeface="Arial" charset="0"/>
              </a:rPr>
              <a:t>Corresponde à redução na área da seção reta do corpo, imediatamente antes da ruptura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1981376" y="2702421"/>
            <a:ext cx="9689592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rgbClr val="000000"/>
                </a:solidFill>
                <a:latin typeface="Arial" charset="0"/>
              </a:rPr>
              <a:t>Os materiais dúcteis sofrem grande redução na área da seção reta antes da ruptura.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00" y="3827904"/>
            <a:ext cx="37719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5134306" y="556954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Onde:  A</a:t>
            </a:r>
            <a:r>
              <a:rPr lang="pt-BR" baseline="-25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é a área original da seção reta e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baseline="-250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é a área da seção reta no momento da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fratura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291" y="3462581"/>
            <a:ext cx="2246298" cy="323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9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86200" y="160979"/>
            <a:ext cx="5212080" cy="89140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Propriedade Mecânica dos Materiais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4294967295"/>
          </p:nvPr>
        </p:nvSpPr>
        <p:spPr>
          <a:xfrm>
            <a:off x="1058398" y="1750802"/>
            <a:ext cx="10723218" cy="535451"/>
          </a:xfrm>
        </p:spPr>
        <p:txBody>
          <a:bodyPr>
            <a:noAutofit/>
          </a:bodyPr>
          <a:lstStyle/>
          <a:p>
            <a:pPr marL="0" algn="just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 As propriedades mecânicas constituem uma das características mais importantes dos Materiais em suas varias aplicações, visto que o projeto e a construção de componentes mecânicos estruturais são baseados nestas propriedades.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4E5F-8295-493E-857F-0942EE004B5D}" type="slidenum">
              <a:rPr lang="pt-BR" smtClean="0"/>
              <a:t>2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12143" y="1587260"/>
            <a:ext cx="553998" cy="51068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Propriedade Mecânicas</a:t>
            </a:r>
          </a:p>
        </p:txBody>
      </p:sp>
      <p:sp>
        <p:nvSpPr>
          <p:cNvPr id="9" name="Espaço Reservado para Conteúdo 4"/>
          <p:cNvSpPr txBox="1">
            <a:spLocks/>
          </p:cNvSpPr>
          <p:nvPr/>
        </p:nvSpPr>
        <p:spPr>
          <a:xfrm>
            <a:off x="1058398" y="3688460"/>
            <a:ext cx="10723218" cy="535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 As propriedades mecânicas definem o comportamento do material quando sujeitos à esforços mecânicos, pois estas estão relacionadas à capacidade do material de resistir ou transmitir estes esforços aplicados sem romper e sem se deformar de forma incontrolável.</a:t>
            </a:r>
          </a:p>
        </p:txBody>
      </p:sp>
    </p:spTree>
    <p:extLst>
      <p:ext uri="{BB962C8B-B14F-4D97-AF65-F5344CB8AC3E}">
        <p14:creationId xmlns:p14="http://schemas.microsoft.com/office/powerpoint/2010/main" val="2228664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86200" y="160979"/>
            <a:ext cx="5212080" cy="891404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Ensaio de Tração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4E5F-8295-493E-857F-0942EE004B5D}" type="slidenum">
              <a:rPr lang="pt-BR" smtClean="0"/>
              <a:t>20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12143" y="1587260"/>
            <a:ext cx="553998" cy="51068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Propriedade dos Materiais</a:t>
            </a:r>
          </a:p>
        </p:txBody>
      </p:sp>
      <p:sp>
        <p:nvSpPr>
          <p:cNvPr id="9" name="Espaço Reservado para Conteúdo 4"/>
          <p:cNvSpPr txBox="1">
            <a:spLocks/>
          </p:cNvSpPr>
          <p:nvPr/>
        </p:nvSpPr>
        <p:spPr>
          <a:xfrm>
            <a:off x="947751" y="1114206"/>
            <a:ext cx="10723218" cy="535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 Propriedades Mecânicas Obtidas: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401744" y="1788906"/>
            <a:ext cx="76965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 fontAlgn="base"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10000"/>
              <a:buFont typeface="Wingdings" pitchFamily="2" charset="2"/>
              <a:buChar char="v"/>
            </a:pPr>
            <a:r>
              <a:rPr lang="pt-BR" sz="2000" b="1" u="sng" dirty="0">
                <a:solidFill>
                  <a:srgbClr val="C00000"/>
                </a:solidFill>
                <a:latin typeface="Arial" charset="0"/>
              </a:rPr>
              <a:t>Tenacidade</a:t>
            </a:r>
          </a:p>
          <a:p>
            <a:pPr indent="-285750" algn="just" fontAlgn="base"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10000"/>
              <a:buFont typeface="Wingdings" pitchFamily="2" charset="2"/>
              <a:buChar char="v"/>
            </a:pPr>
            <a:endParaRPr lang="pt-BR" sz="2000" b="1" u="sng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953944" y="2355855"/>
            <a:ext cx="1007955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rgbClr val="000000"/>
                </a:solidFill>
                <a:latin typeface="Arial" charset="0"/>
              </a:rPr>
              <a:t>Corresponde à capacidade do material de absorver energia até sua ruptura.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3915" y="3379339"/>
            <a:ext cx="367665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065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86200" y="160979"/>
            <a:ext cx="5212080" cy="891404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Ensaio de Tração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4E5F-8295-493E-857F-0942EE004B5D}" type="slidenum">
              <a:rPr lang="pt-BR" smtClean="0"/>
              <a:t>21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12143" y="1587260"/>
            <a:ext cx="553998" cy="51068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Propriedade dos Materiais</a:t>
            </a:r>
          </a:p>
        </p:txBody>
      </p:sp>
      <p:sp>
        <p:nvSpPr>
          <p:cNvPr id="9" name="Espaço Reservado para Conteúdo 4"/>
          <p:cNvSpPr txBox="1">
            <a:spLocks/>
          </p:cNvSpPr>
          <p:nvPr/>
        </p:nvSpPr>
        <p:spPr>
          <a:xfrm>
            <a:off x="947751" y="1114206"/>
            <a:ext cx="10723218" cy="535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 Propriedades Mecânicas Obtidas: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401744" y="1788906"/>
            <a:ext cx="76965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 fontAlgn="base"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10000"/>
              <a:buFont typeface="Wingdings" pitchFamily="2" charset="2"/>
              <a:buChar char="v"/>
            </a:pPr>
            <a:r>
              <a:rPr lang="pt-BR" sz="2000" b="1" u="sng" dirty="0">
                <a:solidFill>
                  <a:srgbClr val="C00000"/>
                </a:solidFill>
                <a:latin typeface="Arial" charset="0"/>
              </a:rPr>
              <a:t>Tenacidade</a:t>
            </a:r>
          </a:p>
          <a:p>
            <a:pPr indent="-285750" algn="just" fontAlgn="base"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10000"/>
              <a:buFont typeface="Wingdings" pitchFamily="2" charset="2"/>
              <a:buChar char="v"/>
            </a:pPr>
            <a:endParaRPr lang="pt-BR" sz="2000" b="1" u="sng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953945" y="2328423"/>
            <a:ext cx="29425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rgbClr val="000000"/>
                </a:solidFill>
                <a:latin typeface="Arial" charset="0"/>
              </a:rPr>
              <a:t>Para que um material seja tenaz, deve apresentar resistência e ductilidade. Materiais dúcteis são mais tenazes que os frágeis.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2119" y="2227839"/>
            <a:ext cx="603885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430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86200" y="160979"/>
            <a:ext cx="5212080" cy="89140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Propriedade Mecânica dos Materiais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4294967295"/>
          </p:nvPr>
        </p:nvSpPr>
        <p:spPr>
          <a:xfrm>
            <a:off x="1130630" y="1390959"/>
            <a:ext cx="10723218" cy="535451"/>
          </a:xfrm>
        </p:spPr>
        <p:txBody>
          <a:bodyPr>
            <a:noAutofit/>
          </a:bodyPr>
          <a:lstStyle/>
          <a:p>
            <a:pPr marL="0" algn="just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 As propriedades mecânicas podem ser obtidas a partir de ensaios mecânicos seguindo suas respectivas normas.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4E5F-8295-493E-857F-0942EE004B5D}" type="slidenum">
              <a:rPr lang="pt-BR" smtClean="0"/>
              <a:t>3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12143" y="1587260"/>
            <a:ext cx="553998" cy="51068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Propriedade Mecânicas</a:t>
            </a:r>
          </a:p>
        </p:txBody>
      </p:sp>
      <p:sp>
        <p:nvSpPr>
          <p:cNvPr id="9" name="Espaço Reservado para Conteúdo 4"/>
          <p:cNvSpPr txBox="1">
            <a:spLocks/>
          </p:cNvSpPr>
          <p:nvPr/>
        </p:nvSpPr>
        <p:spPr>
          <a:xfrm>
            <a:off x="1130630" y="2580982"/>
            <a:ext cx="10723218" cy="535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 As propriedades mecânicas mais importantes são:</a:t>
            </a:r>
          </a:p>
        </p:txBody>
      </p:sp>
      <p:sp>
        <p:nvSpPr>
          <p:cNvPr id="8" name="Retângulo 7"/>
          <p:cNvSpPr/>
          <p:nvPr/>
        </p:nvSpPr>
        <p:spPr>
          <a:xfrm>
            <a:off x="2030061" y="3172886"/>
            <a:ext cx="997923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itchFamily="2" charset="2"/>
              <a:buChar char="ü"/>
            </a:pPr>
            <a:r>
              <a:rPr lang="pt-BR" sz="2000" b="1" dirty="0">
                <a:solidFill>
                  <a:srgbClr val="000000"/>
                </a:solidFill>
                <a:latin typeface="Arial" charset="0"/>
              </a:rPr>
              <a:t>Resistência a tração;</a:t>
            </a:r>
          </a:p>
          <a:p>
            <a:pPr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itchFamily="2" charset="2"/>
              <a:buChar char="ü"/>
            </a:pPr>
            <a:r>
              <a:rPr lang="pt-BR" sz="2000" b="1" dirty="0">
                <a:solidFill>
                  <a:srgbClr val="000000"/>
                </a:solidFill>
                <a:latin typeface="Arial" charset="0"/>
              </a:rPr>
              <a:t>Elasticidade;</a:t>
            </a:r>
          </a:p>
          <a:p>
            <a:pPr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itchFamily="2" charset="2"/>
              <a:buChar char="ü"/>
            </a:pPr>
            <a:r>
              <a:rPr lang="pt-BR" sz="2000" b="1" dirty="0">
                <a:solidFill>
                  <a:srgbClr val="000000"/>
                </a:solidFill>
                <a:latin typeface="Arial" charset="0"/>
              </a:rPr>
              <a:t>Ductilidade e/ou Plasticidade;</a:t>
            </a:r>
          </a:p>
          <a:p>
            <a:pPr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itchFamily="2" charset="2"/>
              <a:buChar char="ü"/>
            </a:pPr>
            <a:r>
              <a:rPr lang="pt-BR" sz="2000" b="1" dirty="0">
                <a:solidFill>
                  <a:srgbClr val="000000"/>
                </a:solidFill>
                <a:latin typeface="Arial" charset="0"/>
              </a:rPr>
              <a:t>Dureza;</a:t>
            </a:r>
          </a:p>
          <a:p>
            <a:pPr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itchFamily="2" charset="2"/>
              <a:buChar char="ü"/>
            </a:pPr>
            <a:r>
              <a:rPr lang="pt-BR" sz="2000" b="1" dirty="0">
                <a:solidFill>
                  <a:srgbClr val="000000"/>
                </a:solidFill>
                <a:latin typeface="Arial" charset="0"/>
              </a:rPr>
              <a:t>Tenacidade.</a:t>
            </a:r>
          </a:p>
        </p:txBody>
      </p:sp>
      <p:sp>
        <p:nvSpPr>
          <p:cNvPr id="7" name="Retângulo 6"/>
          <p:cNvSpPr/>
          <p:nvPr/>
        </p:nvSpPr>
        <p:spPr>
          <a:xfrm>
            <a:off x="1130630" y="5752107"/>
            <a:ext cx="107232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  <a:buSzPct val="110000"/>
              <a:buFont typeface="Wingdings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Cada uma dessas propriedades está associada à habilidade do material de resistir às forças mecânicas e/ou de transmiti-las</a:t>
            </a:r>
          </a:p>
        </p:txBody>
      </p:sp>
    </p:spTree>
    <p:extLst>
      <p:ext uri="{BB962C8B-B14F-4D97-AF65-F5344CB8AC3E}">
        <p14:creationId xmlns:p14="http://schemas.microsoft.com/office/powerpoint/2010/main" val="73191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971" y="4377937"/>
            <a:ext cx="2964185" cy="248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86200" y="160979"/>
            <a:ext cx="5212080" cy="89140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Propriedade Mecânica dos Materiais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4E5F-8295-493E-857F-0942EE004B5D}" type="slidenum">
              <a:rPr lang="pt-BR" smtClean="0"/>
              <a:t>4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12143" y="1587260"/>
            <a:ext cx="553998" cy="51068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Propriedade Mecânicas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506398" y="1718659"/>
            <a:ext cx="23328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>
              <a:lnSpc>
                <a:spcPct val="150000"/>
              </a:lnSpc>
              <a:buClr>
                <a:srgbClr val="C00000"/>
              </a:buClr>
              <a:buSzPct val="110000"/>
              <a:buFont typeface="Wingdings" pitchFamily="2" charset="2"/>
              <a:buChar char="ü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Tração;</a:t>
            </a:r>
          </a:p>
          <a:p>
            <a:pPr indent="-285750" algn="just">
              <a:lnSpc>
                <a:spcPct val="150000"/>
              </a:lnSpc>
              <a:buClr>
                <a:srgbClr val="C00000"/>
              </a:buClr>
              <a:buSzPct val="110000"/>
              <a:buFont typeface="Wingdings" pitchFamily="2" charset="2"/>
              <a:buChar char="ü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Compressão;</a:t>
            </a:r>
          </a:p>
          <a:p>
            <a:pPr indent="-285750" algn="just">
              <a:lnSpc>
                <a:spcPct val="150000"/>
              </a:lnSpc>
              <a:buClr>
                <a:srgbClr val="C00000"/>
              </a:buClr>
              <a:buSzPct val="110000"/>
              <a:buFont typeface="Wingdings" pitchFamily="2" charset="2"/>
              <a:buChar char="ü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Cisalhamento;</a:t>
            </a:r>
          </a:p>
          <a:p>
            <a:pPr indent="-285750" algn="just">
              <a:lnSpc>
                <a:spcPct val="150000"/>
              </a:lnSpc>
              <a:buClr>
                <a:srgbClr val="C00000"/>
              </a:buClr>
              <a:buSzPct val="110000"/>
              <a:buFont typeface="Wingdings" pitchFamily="2" charset="2"/>
              <a:buChar char="ü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Torção.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468" y="2818000"/>
            <a:ext cx="1915441" cy="3750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98" y="1835412"/>
            <a:ext cx="2011676" cy="333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232" y="1466921"/>
            <a:ext cx="2389634" cy="3171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448" y="5107262"/>
            <a:ext cx="21526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938606" y="1137023"/>
            <a:ext cx="10723218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  <a:buSzPct val="110000"/>
              <a:buFont typeface="Wingdings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Tipos de esforços que uma estrutura está sujeita:</a:t>
            </a:r>
          </a:p>
        </p:txBody>
      </p:sp>
    </p:spTree>
    <p:extLst>
      <p:ext uri="{BB962C8B-B14F-4D97-AF65-F5344CB8AC3E}">
        <p14:creationId xmlns:p14="http://schemas.microsoft.com/office/powerpoint/2010/main" val="1673919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86200" y="160979"/>
            <a:ext cx="5212080" cy="89140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Propriedade Mecânica dos Materiais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4294967295"/>
          </p:nvPr>
        </p:nvSpPr>
        <p:spPr>
          <a:xfrm>
            <a:off x="1283030" y="3511649"/>
            <a:ext cx="10723218" cy="535451"/>
          </a:xfrm>
        </p:spPr>
        <p:txBody>
          <a:bodyPr>
            <a:noAutofit/>
          </a:bodyPr>
          <a:lstStyle/>
          <a:p>
            <a:pPr marL="0" algn="just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 Elasticidade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4E5F-8295-493E-857F-0942EE004B5D}" type="slidenum">
              <a:rPr lang="pt-BR" smtClean="0"/>
              <a:t>5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12143" y="1587260"/>
            <a:ext cx="553998" cy="51068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Propriedade Mecânicas</a:t>
            </a:r>
          </a:p>
        </p:txBody>
      </p:sp>
      <p:sp>
        <p:nvSpPr>
          <p:cNvPr id="8" name="Retângulo 7"/>
          <p:cNvSpPr/>
          <p:nvPr/>
        </p:nvSpPr>
        <p:spPr>
          <a:xfrm>
            <a:off x="1710021" y="2048174"/>
            <a:ext cx="9979236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itchFamily="2" charset="2"/>
              <a:buChar char="ü"/>
            </a:pPr>
            <a:r>
              <a:rPr lang="pt-BR" sz="2000" b="1" dirty="0">
                <a:solidFill>
                  <a:srgbClr val="000000"/>
                </a:solidFill>
                <a:latin typeface="Arial" charset="0"/>
              </a:rPr>
              <a:t> É a máxima tensão que um material pode suportar ao ser esticado ou puxado antes de falhar ou quebrar.</a:t>
            </a:r>
          </a:p>
        </p:txBody>
      </p:sp>
      <p:sp>
        <p:nvSpPr>
          <p:cNvPr id="9" name="Espaço Reservado para Conteúdo 4"/>
          <p:cNvSpPr txBox="1">
            <a:spLocks/>
          </p:cNvSpPr>
          <p:nvPr/>
        </p:nvSpPr>
        <p:spPr>
          <a:xfrm>
            <a:off x="1283030" y="1543359"/>
            <a:ext cx="10723218" cy="535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r>
              <a:rPr lang="pt-BR" sz="2000" b="1">
                <a:latin typeface="Arial" panose="020B0604020202020204" pitchFamily="34" charset="0"/>
                <a:cs typeface="Arial" panose="020B0604020202020204" pitchFamily="34" charset="0"/>
              </a:rPr>
              <a:t>  Resistência à Tração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710021" y="4047100"/>
            <a:ext cx="757113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itchFamily="2" charset="2"/>
              <a:buChar char="ü"/>
            </a:pPr>
            <a:r>
              <a:rPr lang="pt-BR" sz="2000" b="1" dirty="0">
                <a:solidFill>
                  <a:srgbClr val="000000"/>
                </a:solidFill>
                <a:latin typeface="Arial" charset="0"/>
              </a:rPr>
              <a:t> É a capacidade que o material apresenta de deformar-se elasticamente. A deformação elástica de um material ocorre quando o material é submetido a um esforço mecânico e o mesmo tem suas dimensões alteradas, e quando o esforço é cessado o material volta as suas dimensões iniciais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5772" y="3273425"/>
            <a:ext cx="190500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656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86200" y="160979"/>
            <a:ext cx="5212080" cy="89140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Propriedade Mecânica dos Materiais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4294967295"/>
          </p:nvPr>
        </p:nvSpPr>
        <p:spPr>
          <a:xfrm>
            <a:off x="1130631" y="4024606"/>
            <a:ext cx="10723218" cy="535451"/>
          </a:xfrm>
        </p:spPr>
        <p:txBody>
          <a:bodyPr>
            <a:noAutofit/>
          </a:bodyPr>
          <a:lstStyle/>
          <a:p>
            <a:pPr marL="0" algn="just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 Dureza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4E5F-8295-493E-857F-0942EE004B5D}" type="slidenum">
              <a:rPr lang="pt-BR" smtClean="0"/>
              <a:t>6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12143" y="1587260"/>
            <a:ext cx="553998" cy="51068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Propriedade Mecânicas</a:t>
            </a:r>
          </a:p>
        </p:txBody>
      </p:sp>
      <p:sp>
        <p:nvSpPr>
          <p:cNvPr id="8" name="Retângulo 7"/>
          <p:cNvSpPr/>
          <p:nvPr/>
        </p:nvSpPr>
        <p:spPr>
          <a:xfrm>
            <a:off x="1655020" y="1545158"/>
            <a:ext cx="997923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itchFamily="2" charset="2"/>
              <a:buChar char="ü"/>
            </a:pPr>
            <a:r>
              <a:rPr lang="pt-BR" sz="2000" b="1" dirty="0">
                <a:solidFill>
                  <a:srgbClr val="000000"/>
                </a:solidFill>
                <a:latin typeface="Arial" charset="0"/>
              </a:rPr>
              <a:t> É a capacidade que o material apresenta de deformar-se plasticamente (ou permanente) antes de sua ruptura. Nota-se que houve deformação plástica de um material quando este é submetido a um esforço mecânico e o mesmo tem dimensões alteradas, e quando o esforço é cessado o material não retorna à sua dimensão inicial.</a:t>
            </a:r>
          </a:p>
        </p:txBody>
      </p:sp>
      <p:sp>
        <p:nvSpPr>
          <p:cNvPr id="9" name="Espaço Reservado para Conteúdo 4"/>
          <p:cNvSpPr txBox="1">
            <a:spLocks/>
          </p:cNvSpPr>
          <p:nvPr/>
        </p:nvSpPr>
        <p:spPr>
          <a:xfrm>
            <a:off x="1130631" y="1123438"/>
            <a:ext cx="10723218" cy="535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 Ductilidade e/ou Plasticidade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655020" y="5932050"/>
            <a:ext cx="99792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itchFamily="2" charset="2"/>
              <a:buChar char="ü"/>
            </a:pPr>
            <a:r>
              <a:rPr lang="pt-BR" sz="2000" b="1" dirty="0">
                <a:solidFill>
                  <a:srgbClr val="000000"/>
                </a:solidFill>
                <a:latin typeface="Arial" charset="0"/>
              </a:rPr>
              <a:t> Outra maneira de avaliar a dureza é a capacidade de um material penetrar o outro.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655020" y="4560057"/>
            <a:ext cx="99792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itchFamily="2" charset="2"/>
              <a:buChar char="ü"/>
            </a:pPr>
            <a:r>
              <a:rPr lang="pt-BR" sz="2000" b="1" dirty="0">
                <a:solidFill>
                  <a:srgbClr val="000000"/>
                </a:solidFill>
                <a:latin typeface="Arial" charset="0"/>
              </a:rPr>
              <a:t> é uma propriedade mecânica cujo conceito está relacionado à resistência que um material apresenta ao risco ou à deformação permanente quando pressionado por outro material;</a:t>
            </a:r>
          </a:p>
        </p:txBody>
      </p:sp>
    </p:spTree>
    <p:extLst>
      <p:ext uri="{BB962C8B-B14F-4D97-AF65-F5344CB8AC3E}">
        <p14:creationId xmlns:p14="http://schemas.microsoft.com/office/powerpoint/2010/main" val="3888396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86200" y="160979"/>
            <a:ext cx="5212080" cy="89140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Propriedades Tecnológicas dos Materiais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4E5F-8295-493E-857F-0942EE004B5D}" type="slidenum">
              <a:rPr lang="pt-BR" smtClean="0"/>
              <a:t>7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12143" y="1587260"/>
            <a:ext cx="553998" cy="51068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Propriedade dos Materiais</a:t>
            </a:r>
          </a:p>
        </p:txBody>
      </p:sp>
      <p:sp>
        <p:nvSpPr>
          <p:cNvPr id="8" name="Retângulo 7"/>
          <p:cNvSpPr/>
          <p:nvPr/>
        </p:nvSpPr>
        <p:spPr>
          <a:xfrm>
            <a:off x="1591012" y="1885220"/>
            <a:ext cx="99792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itchFamily="2" charset="2"/>
              <a:buChar char="ü"/>
            </a:pPr>
            <a:r>
              <a:rPr lang="pt-BR" sz="2000" b="1" dirty="0">
                <a:solidFill>
                  <a:srgbClr val="000000"/>
                </a:solidFill>
                <a:latin typeface="Arial" charset="0"/>
              </a:rPr>
              <a:t> Na produção de certos componentes mecânicos, algumas propriedades tecnológicas podem ser consideradas, para que o material a ser processado tenha um comportamento que não comprometa seu desempenho tanto durante o processamento, como em sua utilização.</a:t>
            </a:r>
          </a:p>
        </p:txBody>
      </p:sp>
      <p:sp>
        <p:nvSpPr>
          <p:cNvPr id="9" name="Espaço Reservado para Conteúdo 4"/>
          <p:cNvSpPr txBox="1">
            <a:spLocks/>
          </p:cNvSpPr>
          <p:nvPr/>
        </p:nvSpPr>
        <p:spPr>
          <a:xfrm>
            <a:off x="1066623" y="1201076"/>
            <a:ext cx="10723218" cy="535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 Propriedades Tecnológicas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591012" y="3972905"/>
            <a:ext cx="9979236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itchFamily="2" charset="2"/>
              <a:buChar char="ü"/>
            </a:pPr>
            <a:r>
              <a:rPr lang="pt-BR" sz="2000" b="1" dirty="0">
                <a:solidFill>
                  <a:srgbClr val="000000"/>
                </a:solidFill>
                <a:latin typeface="Arial" charset="0"/>
              </a:rPr>
              <a:t> Principais Propriedades Tecnológicas: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212764" y="4511892"/>
            <a:ext cx="99792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-3429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q"/>
            </a:pPr>
            <a:r>
              <a:rPr lang="pt-BR" sz="20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t-BR" sz="2000" b="1" dirty="0" err="1">
                <a:solidFill>
                  <a:srgbClr val="000000"/>
                </a:solidFill>
                <a:latin typeface="Arial" charset="0"/>
              </a:rPr>
              <a:t>Usinabilidade</a:t>
            </a:r>
            <a:r>
              <a:rPr lang="pt-BR" sz="2000" b="1" dirty="0">
                <a:solidFill>
                  <a:srgbClr val="000000"/>
                </a:solidFill>
                <a:latin typeface="Arial" charset="0"/>
              </a:rPr>
              <a:t>;</a:t>
            </a:r>
          </a:p>
          <a:p>
            <a:pPr marL="57150" indent="-3429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q"/>
            </a:pPr>
            <a:r>
              <a:rPr lang="pt-BR" sz="2000" b="1" dirty="0" err="1">
                <a:solidFill>
                  <a:srgbClr val="000000"/>
                </a:solidFill>
                <a:latin typeface="Arial" charset="0"/>
              </a:rPr>
              <a:t>Conformabilidade</a:t>
            </a:r>
            <a:r>
              <a:rPr lang="pt-BR" sz="2000" b="1" dirty="0">
                <a:solidFill>
                  <a:srgbClr val="000000"/>
                </a:solidFill>
                <a:latin typeface="Arial" charset="0"/>
              </a:rPr>
              <a:t>;</a:t>
            </a:r>
          </a:p>
          <a:p>
            <a:pPr marL="57150" indent="-3429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q"/>
            </a:pPr>
            <a:r>
              <a:rPr lang="pt-BR" sz="2000" b="1" dirty="0">
                <a:solidFill>
                  <a:srgbClr val="000000"/>
                </a:solidFill>
                <a:latin typeface="Arial" charset="0"/>
              </a:rPr>
              <a:t>Temperabilidade;</a:t>
            </a:r>
          </a:p>
          <a:p>
            <a:pPr marL="57150" indent="-3429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q"/>
            </a:pPr>
            <a:r>
              <a:rPr lang="pt-BR" sz="2000" b="1" dirty="0">
                <a:solidFill>
                  <a:srgbClr val="000000"/>
                </a:solidFill>
                <a:latin typeface="Arial" charset="0"/>
              </a:rPr>
              <a:t>Soldabilidade.</a:t>
            </a:r>
          </a:p>
        </p:txBody>
      </p:sp>
    </p:spTree>
    <p:extLst>
      <p:ext uri="{BB962C8B-B14F-4D97-AF65-F5344CB8AC3E}">
        <p14:creationId xmlns:p14="http://schemas.microsoft.com/office/powerpoint/2010/main" val="404961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86200" y="160979"/>
            <a:ext cx="5212080" cy="89140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Propriedades Tecnológicas dos Materiais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4E5F-8295-493E-857F-0942EE004B5D}" type="slidenum">
              <a:rPr lang="pt-BR" smtClean="0"/>
              <a:t>8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12143" y="1587260"/>
            <a:ext cx="553998" cy="51068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Propriedade dos Materiais</a:t>
            </a:r>
          </a:p>
        </p:txBody>
      </p:sp>
      <p:sp>
        <p:nvSpPr>
          <p:cNvPr id="8" name="Retângulo 7"/>
          <p:cNvSpPr/>
          <p:nvPr/>
        </p:nvSpPr>
        <p:spPr>
          <a:xfrm>
            <a:off x="1591012" y="1885220"/>
            <a:ext cx="997923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itchFamily="2" charset="2"/>
              <a:buChar char="ü"/>
            </a:pPr>
            <a:r>
              <a:rPr lang="pt-BR" sz="2000" b="1" dirty="0">
                <a:solidFill>
                  <a:srgbClr val="000000"/>
                </a:solidFill>
                <a:latin typeface="Arial" charset="0"/>
              </a:rPr>
              <a:t> É a facilidade com que o material pode ser cortado, torneado, fresado ou furado sem prejuízo de suas propriedades mecânicas. A </a:t>
            </a:r>
            <a:r>
              <a:rPr lang="pt-BR" sz="2000" b="1" dirty="0" err="1">
                <a:solidFill>
                  <a:srgbClr val="000000"/>
                </a:solidFill>
                <a:latin typeface="Arial" charset="0"/>
              </a:rPr>
              <a:t>usinabilidade</a:t>
            </a:r>
            <a:r>
              <a:rPr lang="pt-BR" sz="2000" b="1" dirty="0">
                <a:solidFill>
                  <a:srgbClr val="000000"/>
                </a:solidFill>
                <a:latin typeface="Arial" charset="0"/>
              </a:rPr>
              <a:t> é o indicador da capacidade dos materiais de se deixarem usinar, e o seu conhecimento é importante na escolha dos materiais a serem usinados na indústria.</a:t>
            </a:r>
          </a:p>
        </p:txBody>
      </p:sp>
      <p:sp>
        <p:nvSpPr>
          <p:cNvPr id="9" name="Espaço Reservado para Conteúdo 4"/>
          <p:cNvSpPr txBox="1">
            <a:spLocks/>
          </p:cNvSpPr>
          <p:nvPr/>
        </p:nvSpPr>
        <p:spPr>
          <a:xfrm>
            <a:off x="1066623" y="1201076"/>
            <a:ext cx="10723218" cy="535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Usinabilidade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Usinagem em aço no Rio de Janeiro - RJ | Rio Supercor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455" y="3795437"/>
            <a:ext cx="432576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849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86200" y="160979"/>
            <a:ext cx="5212080" cy="89140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Propriedades Tecnológicas dos Materiais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4E5F-8295-493E-857F-0942EE004B5D}" type="slidenum">
              <a:rPr lang="pt-BR" smtClean="0"/>
              <a:t>9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12143" y="1587260"/>
            <a:ext cx="553998" cy="51068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Propriedade dos Materiais</a:t>
            </a:r>
          </a:p>
        </p:txBody>
      </p:sp>
      <p:sp>
        <p:nvSpPr>
          <p:cNvPr id="8" name="Retângulo 7"/>
          <p:cNvSpPr/>
          <p:nvPr/>
        </p:nvSpPr>
        <p:spPr>
          <a:xfrm>
            <a:off x="1591012" y="1885220"/>
            <a:ext cx="99792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itchFamily="2" charset="2"/>
              <a:buChar char="ü"/>
            </a:pPr>
            <a:r>
              <a:rPr lang="pt-BR" sz="2000" b="1" dirty="0">
                <a:solidFill>
                  <a:srgbClr val="000000"/>
                </a:solidFill>
                <a:latin typeface="Arial" charset="0"/>
              </a:rPr>
              <a:t> É a capacidade do material de ser deformado plasticamente através de processos de conformação mecânica. Esta propriedade está associada à ductilidade do material.</a:t>
            </a:r>
          </a:p>
        </p:txBody>
      </p:sp>
      <p:sp>
        <p:nvSpPr>
          <p:cNvPr id="9" name="Espaço Reservado para Conteúdo 4"/>
          <p:cNvSpPr txBox="1">
            <a:spLocks/>
          </p:cNvSpPr>
          <p:nvPr/>
        </p:nvSpPr>
        <p:spPr>
          <a:xfrm>
            <a:off x="1066623" y="1201076"/>
            <a:ext cx="10723218" cy="535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Conformabilidade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Métodos de Conformação- Máquinas e Ferrament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982" y="3362548"/>
            <a:ext cx="5287088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4032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</TotalTime>
  <Words>1165</Words>
  <Application>Microsoft Office PowerPoint</Application>
  <PresentationFormat>Widescreen</PresentationFormat>
  <Paragraphs>172</Paragraphs>
  <Slides>21</Slides>
  <Notes>21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Tema do Office</vt:lpstr>
      <vt:lpstr>Apresentação do PowerPoint</vt:lpstr>
      <vt:lpstr>Propriedade Mecânica dos Materiais</vt:lpstr>
      <vt:lpstr>Propriedade Mecânica dos Materiais</vt:lpstr>
      <vt:lpstr>Propriedade Mecânica dos Materiais</vt:lpstr>
      <vt:lpstr>Propriedade Mecânica dos Materiais</vt:lpstr>
      <vt:lpstr>Propriedade Mecânica dos Materiais</vt:lpstr>
      <vt:lpstr>Propriedades Tecnológicas dos Materiais</vt:lpstr>
      <vt:lpstr>Propriedades Tecnológicas dos Materiais</vt:lpstr>
      <vt:lpstr>Propriedades Tecnológicas dos Materiais</vt:lpstr>
      <vt:lpstr>Propriedades Tecnológicas dos Materiais</vt:lpstr>
      <vt:lpstr>Como determinar as propriedades mecânicas?</vt:lpstr>
      <vt:lpstr>Ensaio de Tração</vt:lpstr>
      <vt:lpstr>Ensaio de Tração</vt:lpstr>
      <vt:lpstr>Ensaio de Tração</vt:lpstr>
      <vt:lpstr>Ensaio de Tração</vt:lpstr>
      <vt:lpstr>Ensaio de Tração</vt:lpstr>
      <vt:lpstr>Ensaio de Tração</vt:lpstr>
      <vt:lpstr>Ensaio de Tração</vt:lpstr>
      <vt:lpstr>Ensaio de Tração</vt:lpstr>
      <vt:lpstr>Ensaio de Tração</vt:lpstr>
      <vt:lpstr>Ensaio de Tração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Conta da Microsoft</dc:creator>
  <cp:lastModifiedBy>Albino Guterres</cp:lastModifiedBy>
  <cp:revision>150</cp:revision>
  <dcterms:created xsi:type="dcterms:W3CDTF">2023-01-20T19:42:25Z</dcterms:created>
  <dcterms:modified xsi:type="dcterms:W3CDTF">2023-03-24T13:12:33Z</dcterms:modified>
</cp:coreProperties>
</file>