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15" r:id="rId11"/>
    <p:sldId id="402" r:id="rId12"/>
    <p:sldId id="416" r:id="rId13"/>
    <p:sldId id="417" r:id="rId14"/>
    <p:sldId id="414" r:id="rId15"/>
    <p:sldId id="418" r:id="rId16"/>
    <p:sldId id="419" r:id="rId17"/>
    <p:sldId id="407" r:id="rId18"/>
    <p:sldId id="420" r:id="rId19"/>
    <p:sldId id="421" r:id="rId20"/>
    <p:sldId id="403" r:id="rId21"/>
    <p:sldId id="404" r:id="rId22"/>
    <p:sldId id="410" r:id="rId23"/>
    <p:sldId id="411" r:id="rId24"/>
    <p:sldId id="412" r:id="rId25"/>
    <p:sldId id="413" r:id="rId26"/>
    <p:sldId id="405" r:id="rId27"/>
    <p:sldId id="406" r:id="rId28"/>
    <p:sldId id="422" r:id="rId29"/>
    <p:sldId id="423" r:id="rId30"/>
    <p:sldId id="424" r:id="rId31"/>
    <p:sldId id="408" r:id="rId32"/>
    <p:sldId id="409" r:id="rId33"/>
    <p:sldId id="425" r:id="rId34"/>
    <p:sldId id="42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B1C3-1939-4260-81CD-FF8B960E650F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4DF51-A4B5-4922-A1DA-CD5F309D46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0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p.5 do Livro do </a:t>
            </a:r>
            <a:r>
              <a:rPr lang="pt-BR" dirty="0" err="1" smtClean="0"/>
              <a:t>Hibbeler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4DF51-A4B5-4922-A1DA-CD5F309D467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56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28662" y="6357958"/>
            <a:ext cx="2133600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Imagem 9" descr="IFET Pag.bmp"/>
            <p:cNvPicPr>
              <a:picLocks noChangeAspect="1"/>
            </p:cNvPicPr>
            <p:nvPr userDrawn="1"/>
          </p:nvPicPr>
          <p:blipFill>
            <a:blip r:embed="rId2" cstate="print"/>
            <a:srcRect l="22243"/>
            <a:stretch>
              <a:fillRect/>
            </a:stretch>
          </p:blipFill>
          <p:spPr bwMode="auto">
            <a:xfrm>
              <a:off x="1000125" y="0"/>
              <a:ext cx="8143875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16594" y="24915"/>
              <a:ext cx="862053" cy="11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 userDrawn="1"/>
          </p:nvSpPr>
          <p:spPr>
            <a:xfrm>
              <a:off x="928688" y="1135063"/>
              <a:ext cx="8215312" cy="444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7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5" name="Grupo 14"/>
            <p:cNvGrpSpPr/>
            <p:nvPr userDrawn="1"/>
          </p:nvGrpSpPr>
          <p:grpSpPr>
            <a:xfrm>
              <a:off x="0" y="1152326"/>
              <a:ext cx="927100" cy="5705674"/>
              <a:chOff x="0" y="1152326"/>
              <a:chExt cx="927100" cy="5705674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0910"/>
              <a:stretch>
                <a:fillRect/>
              </a:stretch>
            </p:blipFill>
            <p:spPr bwMode="auto">
              <a:xfrm>
                <a:off x="32" y="1152326"/>
                <a:ext cx="927068" cy="27146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20001"/>
              <a:stretch>
                <a:fillRect/>
              </a:stretch>
            </p:blipFill>
            <p:spPr bwMode="auto">
              <a:xfrm>
                <a:off x="0" y="3643343"/>
                <a:ext cx="927068" cy="31432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t="30910" b="49090"/>
              <a:stretch>
                <a:fillRect/>
              </a:stretch>
            </p:blipFill>
            <p:spPr bwMode="auto">
              <a:xfrm>
                <a:off x="0" y="6072182"/>
                <a:ext cx="927068" cy="7858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accent3">
                <a:lumMod val="75000"/>
                <a:alpha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20/10/2020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67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0" y="6715125"/>
            <a:ext cx="9144000" cy="142875"/>
          </a:xfrm>
          <a:prstGeom prst="roundRect">
            <a:avLst>
              <a:gd name="adj" fmla="val 440"/>
            </a:avLst>
          </a:prstGeom>
          <a:solidFill>
            <a:srgbClr val="8CC63F"/>
          </a:solidFill>
          <a:ln w="9525">
            <a:noFill/>
            <a:round/>
            <a:headEnd/>
            <a:tailEnd/>
          </a:ln>
        </p:spPr>
        <p:txBody>
          <a:bodyPr wrap="none" lIns="130097" tIns="65048" rIns="130097" bIns="65048" anchor="ctr"/>
          <a:lstStyle/>
          <a:p>
            <a:pPr marL="0" marR="0" lvl="0" indent="0" defTabSz="638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0" y="6715125"/>
            <a:ext cx="9144000" cy="71438"/>
          </a:xfrm>
          <a:prstGeom prst="roundRect">
            <a:avLst>
              <a:gd name="adj" fmla="val 44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30097" tIns="65048" rIns="130097" bIns="65048" anchor="ctr"/>
          <a:lstStyle/>
          <a:p>
            <a:pPr marL="0" marR="0" lvl="0" indent="0" defTabSz="638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m 5" descr="IF passo Fund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38" t="50000"/>
          <a:stretch>
            <a:fillRect/>
          </a:stretch>
        </p:blipFill>
        <p:spPr>
          <a:xfrm>
            <a:off x="26495" y="692696"/>
            <a:ext cx="6017425" cy="1584176"/>
          </a:xfrm>
          <a:prstGeom prst="rect">
            <a:avLst/>
          </a:prstGeom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161510" y="2816932"/>
            <a:ext cx="5832648" cy="259228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ENGENHARIA MECÂNICA</a:t>
            </a:r>
            <a:endParaRPr lang="pt-B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magem 7" descr="wallpaperif6widecorte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180" y="477330"/>
            <a:ext cx="2880320" cy="4706865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3686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41" y="1493785"/>
            <a:ext cx="3145764" cy="1629914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2456765" y="4419110"/>
            <a:ext cx="4680520" cy="45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baixo 7"/>
          <p:cNvSpPr/>
          <p:nvPr/>
        </p:nvSpPr>
        <p:spPr>
          <a:xfrm>
            <a:off x="4707015" y="3564015"/>
            <a:ext cx="90010" cy="85509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2456765" y="4644135"/>
            <a:ext cx="45719" cy="67507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7091566" y="4644135"/>
            <a:ext cx="45719" cy="675075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934333" y="3561535"/>
            <a:ext cx="148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 KN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51720" y="54534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2,5 KN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87235" y="546905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2,5 KN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01: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estrutura mostrada na figura determine as reações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 apoios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36" y="2516280"/>
            <a:ext cx="6836174" cy="36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81" y="1268760"/>
            <a:ext cx="4737254" cy="2534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45" y="4104075"/>
            <a:ext cx="4713356" cy="24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05" y="3609020"/>
            <a:ext cx="6120678" cy="32271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805" y="1351801"/>
            <a:ext cx="4055036" cy="21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02: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guindaste fixo tem massa de 1.000 Kg e é usado para suspender um caixote de 2.400 Kg. Ele é mantido na posição indicada na figura por um pino e m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um suporte basculante em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O centro de gravidade do guindaste está localizado em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Determine os componentes das reações em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e B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322" y="3321245"/>
            <a:ext cx="4062001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68760"/>
            <a:ext cx="3154934" cy="249559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957" y="4059070"/>
            <a:ext cx="3296700" cy="2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15" y="1268760"/>
            <a:ext cx="3296700" cy="25605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65" y="3969060"/>
            <a:ext cx="6905378" cy="7569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43" y="4865800"/>
            <a:ext cx="6905378" cy="9142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267" y="5919830"/>
            <a:ext cx="6883492" cy="7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03:</a:t>
            </a:r>
          </a:p>
          <a:p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membro mostrado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conectado por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pino em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apoia-se em um suporte liso em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Determine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componentes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horizontal e vertical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ponto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71" y="2933945"/>
            <a:ext cx="6194551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84" y="1351801"/>
            <a:ext cx="3916662" cy="22001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007" y="3924055"/>
            <a:ext cx="3960016" cy="23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68" y="4104075"/>
            <a:ext cx="6124110" cy="26330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15" y="1351801"/>
            <a:ext cx="3960016" cy="23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Equações de Equilíbrio da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Estática Sistema Bidimensional: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47" y="2393885"/>
            <a:ext cx="3715466" cy="37031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35" y="3383995"/>
            <a:ext cx="12668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Equações de Equilíbrio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Tridimensionais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15" y="2348880"/>
            <a:ext cx="5837740" cy="4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Reações de apoio: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23" y="2123855"/>
            <a:ext cx="7650848" cy="39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Reações de apoio: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7" y="2213865"/>
            <a:ext cx="7560840" cy="39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Reações de apoio: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24" y="2348880"/>
            <a:ext cx="7745446" cy="38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Reações de apoio: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0" y="2258870"/>
            <a:ext cx="7406982" cy="36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Reações de apoio: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37" y="2258870"/>
            <a:ext cx="7505572" cy="39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Modelos de Apoios Tridimensionais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48" y="1988840"/>
            <a:ext cx="7914398" cy="42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04:</a:t>
            </a:r>
          </a:p>
          <a:p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chapa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homogênea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mostrada na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abaixo possui uma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massa de </a:t>
            </a:r>
            <a:r>
              <a:rPr lang="pt-B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kg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sujeita a uma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momento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binário ao longo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suas bordas. Se ela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  sustentada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no plano horizontal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 um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rodizio em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uma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esfera soquete e uma corda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determine as componentes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nesses suportes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40" y="2926340"/>
            <a:ext cx="4945966" cy="37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35" y="1217757"/>
            <a:ext cx="3694996" cy="279630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12" y="4194085"/>
            <a:ext cx="3811042" cy="25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02" y="1223755"/>
            <a:ext cx="3811042" cy="25865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25" y="4284095"/>
            <a:ext cx="7410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Tipos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Apoios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Rolete ou Apoio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Móvel: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apenas uma incógnita, a reação é uma força 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atua perpendicularmente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 superfície do ponto de contato.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3725170"/>
            <a:ext cx="2390996" cy="15940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110" y="3496514"/>
            <a:ext cx="1636664" cy="18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5" y="1604955"/>
            <a:ext cx="4470870" cy="13289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705" y="3864901"/>
            <a:ext cx="5855236" cy="2962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351801"/>
            <a:ext cx="3360992" cy="22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05:</a:t>
            </a:r>
          </a:p>
          <a:p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Determine as componentes da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 a junta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esférica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mancal radial liso em </a:t>
            </a:r>
            <a:r>
              <a:rPr lang="pt-B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o apoio de rolete em </a:t>
            </a:r>
            <a:r>
              <a:rPr lang="pt-B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exercem sobre a montagem das barras na figura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(Estudar o exercício 5.16 do Cap. 5 do Livro do </a:t>
            </a:r>
            <a:r>
              <a:rPr lang="pt-BR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Estática)</a:t>
            </a:r>
            <a:endParaRPr lang="pt-BR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80" y="2843935"/>
            <a:ext cx="6605686" cy="37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06:</a:t>
            </a:r>
          </a:p>
          <a:p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barra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utilizada para sustentar o vaso de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(~ 37,5 kg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figura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abaixo. Determine 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desenvolvida nos cabos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05" y="2518542"/>
            <a:ext cx="3981226" cy="428666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02170" y="2573905"/>
            <a:ext cx="2790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∑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x ( F</a:t>
            </a:r>
            <a:r>
              <a:rPr lang="pt-BR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F</a:t>
            </a:r>
            <a:r>
              <a:rPr lang="pt-BR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+ W)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379" y="1268760"/>
            <a:ext cx="2487888" cy="26787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379" y="4374105"/>
            <a:ext cx="2605416" cy="22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5" y="2933945"/>
            <a:ext cx="2078644" cy="18112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70" y="1300635"/>
            <a:ext cx="5574526" cy="55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Tipos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Apoios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) Articulação ou Pino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duas incógnitas, as reações são os dois componentes da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força resultante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 atuam paralela e perpendicular à superfície do ponto de contato.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0" y="4374106"/>
            <a:ext cx="3183152" cy="13494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15" y="4059070"/>
            <a:ext cx="4101272" cy="19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Tipos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Apoios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) Apoio Fixo ou </a:t>
            </a:r>
            <a:r>
              <a:rPr 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Engastamento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três incógnitas, as reações são os dois componentes da força</a:t>
            </a: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resultante que atuam paralela e perpendicular à superfície do ponto de</a:t>
            </a: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contato e um momento.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33" y="4047887"/>
            <a:ext cx="2060092" cy="19365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05" y="3813132"/>
            <a:ext cx="2749698" cy="24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Exemplos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Apoios:</a:t>
            </a: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25" y="1884313"/>
            <a:ext cx="2456464" cy="18687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23" y="1576536"/>
            <a:ext cx="2276442" cy="22521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655" y="4059070"/>
            <a:ext cx="2606804" cy="25789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008" y="4146393"/>
            <a:ext cx="2430272" cy="24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Diagrama de Corpo Livre – Analogia</a:t>
            </a: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Prática/Teórica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25" y="2168860"/>
            <a:ext cx="7946444" cy="41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Diagrama de Corpo Livre – Analogia</a:t>
            </a: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Prática/Teórica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283128"/>
            <a:ext cx="8055896" cy="34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estrutura mostrada na figura determine as reações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 apoios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13" y="2579841"/>
            <a:ext cx="5590620" cy="2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528</Words>
  <Application>Microsoft Office PowerPoint</Application>
  <PresentationFormat>Apresentação na tela (4:3)</PresentationFormat>
  <Paragraphs>92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Pitol</dc:creator>
  <cp:lastModifiedBy>User</cp:lastModifiedBy>
  <cp:revision>503</cp:revision>
  <dcterms:created xsi:type="dcterms:W3CDTF">2009-10-11T16:53:36Z</dcterms:created>
  <dcterms:modified xsi:type="dcterms:W3CDTF">2020-10-20T17:43:09Z</dcterms:modified>
</cp:coreProperties>
</file>