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78" r:id="rId4"/>
    <p:sldId id="276" r:id="rId5"/>
    <p:sldId id="279" r:id="rId6"/>
    <p:sldId id="280" r:id="rId7"/>
    <p:sldId id="274" r:id="rId8"/>
    <p:sldId id="283" r:id="rId9"/>
    <p:sldId id="275" r:id="rId10"/>
    <p:sldId id="281" r:id="rId11"/>
    <p:sldId id="282" r:id="rId12"/>
    <p:sldId id="272" r:id="rId13"/>
  </p:sldIdLst>
  <p:sldSz cx="9144000" cy="5143500" type="screen16x9"/>
  <p:notesSz cx="6858000" cy="9144000"/>
  <p:embeddedFontLst>
    <p:embeddedFont>
      <p:font typeface="Economica" charset="0"/>
      <p:regular r:id="rId15"/>
      <p:bold r:id="rId16"/>
      <p:italic r:id="rId17"/>
      <p:boldItalic r:id="rId18"/>
    </p:embeddedFont>
    <p:embeddedFont>
      <p:font typeface="Open Sans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086" y="-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8954b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8954b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8954b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8954b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8954b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8954b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8954b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8954b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8954b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8954b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8954b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8954b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8954b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8954b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8954b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8954b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8954b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8954b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8954b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8954b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8954b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8954b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https://artsandculture.google.com/asset/children%E2%80%99s-games/CQEeZWQPOI2Yjg?hl=pt-BR&amp;ms=%7B%22x%22%3A0.5%2C%22y%22%3A0.5%2C%22z%22%3A10%2C%22size%22%3A%7B%22width%22%3A0.8220597196831201%2C%22height%22%3A0.5512268255947632%7D%7D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8954b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8954b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747550" y="1279325"/>
            <a:ext cx="37251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Infância, infâncias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3116579"/>
            <a:ext cx="3054600" cy="1245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3º ano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Projeto de leitura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265500" y="1678650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Atividade em grupo</a:t>
            </a:r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2"/>
          </p:nvPr>
        </p:nvSpPr>
        <p:spPr>
          <a:xfrm>
            <a:off x="4793868" y="625355"/>
            <a:ext cx="407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pt-BR" sz="2400" dirty="0" err="1" smtClean="0"/>
              <a:t>Kahoot</a:t>
            </a: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265500" y="1678650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Atividade individual para compor o portfólio</a:t>
            </a:r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2"/>
          </p:nvPr>
        </p:nvSpPr>
        <p:spPr>
          <a:xfrm>
            <a:off x="4734492" y="649106"/>
            <a:ext cx="407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pt-BR" sz="2400" dirty="0" smtClean="0"/>
              <a:t>Escreva sua história de leitura infantil, ou seja, um memorial sobre as narrativas ou livros que mais marcaram sua infância. Procure refletir sobre  como essas histórias ajudaram a construir a sua personalidade e quais concepções de infância estavam presentes.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721326" y="1172840"/>
            <a:ext cx="37251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O portfólio valerá </a:t>
            </a:r>
            <a:r>
              <a:rPr lang="pt-BR" dirty="0" smtClean="0"/>
              <a:t>4 </a:t>
            </a:r>
            <a:r>
              <a:rPr lang="pt-BR" dirty="0" smtClean="0"/>
              <a:t>pontos da nota e será composto por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2137558" y="3201104"/>
            <a:ext cx="4227617" cy="1245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dirty="0" smtClean="0"/>
              <a:t>Esquema: </a:t>
            </a:r>
            <a:r>
              <a:rPr lang="pt-BR" dirty="0" smtClean="0"/>
              <a:t>0,3 </a:t>
            </a:r>
            <a:r>
              <a:rPr lang="pt-BR" dirty="0" smtClean="0"/>
              <a:t>(coletivo)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Memorial: </a:t>
            </a:r>
            <a:r>
              <a:rPr lang="pt-BR" dirty="0" smtClean="0"/>
              <a:t>0,7 </a:t>
            </a:r>
            <a:r>
              <a:rPr lang="pt-BR" dirty="0" smtClean="0"/>
              <a:t>(individual)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Texto coletivo de análise comparativa </a:t>
            </a:r>
            <a:r>
              <a:rPr lang="pt-BR" dirty="0" smtClean="0"/>
              <a:t>(3 </a:t>
            </a:r>
            <a:r>
              <a:rPr lang="pt-BR" dirty="0" smtClean="0"/>
              <a:t>pontos)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3002" y="3091814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A casa</a:t>
            </a:r>
            <a:br>
              <a:rPr lang="pt-BR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4400" dirty="0" smtClean="0">
                <a:solidFill>
                  <a:schemeClr val="tx2">
                    <a:lumMod val="50000"/>
                  </a:schemeClr>
                </a:solidFill>
              </a:rPr>
              <a:t>Vinicius de Moraes </a:t>
            </a:r>
            <a:br>
              <a:rPr lang="pt-BR" sz="4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</a:rPr>
              <a:t>1970</a:t>
            </a:r>
            <a:r>
              <a:rPr lang="pt-BR" sz="4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4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1800" dirty="0" smtClean="0">
                <a:solidFill>
                  <a:schemeClr val="tx2">
                    <a:lumMod val="50000"/>
                  </a:schemeClr>
                </a:solidFill>
              </a:rPr>
              <a:t>https://www.youtube.com/watch?v=fEW7wd4fAnY</a:t>
            </a:r>
            <a:r>
              <a:rPr lang="pt-BR" sz="4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4400" dirty="0" smtClean="0">
                <a:solidFill>
                  <a:schemeClr val="tx2">
                    <a:lumMod val="50000"/>
                  </a:schemeClr>
                </a:solidFill>
              </a:rPr>
            </a:br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2"/>
          </p:nvPr>
        </p:nvSpPr>
        <p:spPr>
          <a:xfrm>
            <a:off x="4762767" y="687808"/>
            <a:ext cx="4381233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pt-BR" sz="1400" dirty="0" smtClean="0"/>
              <a:t>	Era uma casa</a:t>
            </a:r>
            <a:br>
              <a:rPr lang="pt-BR" sz="1400" dirty="0" smtClean="0"/>
            </a:br>
            <a:r>
              <a:rPr lang="pt-BR" sz="1400" dirty="0" smtClean="0"/>
              <a:t>Muito engraçada</a:t>
            </a:r>
            <a:br>
              <a:rPr lang="pt-BR" sz="1400" dirty="0" smtClean="0"/>
            </a:br>
            <a:r>
              <a:rPr lang="pt-BR" sz="1400" dirty="0" smtClean="0"/>
              <a:t>Não tinha teto</a:t>
            </a:r>
            <a:br>
              <a:rPr lang="pt-BR" sz="1400" dirty="0" smtClean="0"/>
            </a:br>
            <a:r>
              <a:rPr lang="pt-BR" sz="1400" dirty="0" smtClean="0"/>
              <a:t>Não tinha nada</a:t>
            </a:r>
            <a:br>
              <a:rPr lang="pt-BR" sz="1400" dirty="0" smtClean="0"/>
            </a:br>
            <a:r>
              <a:rPr lang="pt-BR" sz="1400" dirty="0" smtClean="0"/>
              <a:t>Ninguém podia</a:t>
            </a:r>
            <a:br>
              <a:rPr lang="pt-BR" sz="1400" dirty="0" smtClean="0"/>
            </a:br>
            <a:r>
              <a:rPr lang="pt-BR" sz="1400" dirty="0" smtClean="0"/>
              <a:t>Entrar nela não</a:t>
            </a:r>
            <a:br>
              <a:rPr lang="pt-BR" sz="1400" dirty="0" smtClean="0"/>
            </a:br>
            <a:r>
              <a:rPr lang="pt-BR" sz="1400" dirty="0" smtClean="0"/>
              <a:t>Porque na casa</a:t>
            </a:r>
            <a:br>
              <a:rPr lang="pt-BR" sz="1400" dirty="0" smtClean="0"/>
            </a:br>
            <a:r>
              <a:rPr lang="pt-BR" sz="1400" dirty="0" smtClean="0"/>
              <a:t>Não tinha chão</a:t>
            </a:r>
            <a:br>
              <a:rPr lang="pt-BR" sz="1400" dirty="0" smtClean="0"/>
            </a:br>
            <a:r>
              <a:rPr lang="pt-BR" sz="1400" dirty="0" smtClean="0"/>
              <a:t>Ninguém podia</a:t>
            </a:r>
            <a:br>
              <a:rPr lang="pt-BR" sz="1400" dirty="0" smtClean="0"/>
            </a:br>
            <a:r>
              <a:rPr lang="pt-BR" sz="1400" dirty="0" smtClean="0"/>
              <a:t>Dormir na rede</a:t>
            </a:r>
            <a:br>
              <a:rPr lang="pt-BR" sz="1400" dirty="0" smtClean="0"/>
            </a:br>
            <a:r>
              <a:rPr lang="pt-BR" sz="1400" dirty="0" smtClean="0"/>
              <a:t>Porque a casa</a:t>
            </a:r>
            <a:br>
              <a:rPr lang="pt-BR" sz="1400" dirty="0" smtClean="0"/>
            </a:br>
            <a:r>
              <a:rPr lang="pt-BR" sz="1400" dirty="0" smtClean="0"/>
              <a:t>Não tinha parede</a:t>
            </a:r>
            <a:br>
              <a:rPr lang="pt-BR" sz="1400" dirty="0" smtClean="0"/>
            </a:br>
            <a:r>
              <a:rPr lang="pt-BR" sz="1400" dirty="0" smtClean="0"/>
              <a:t>Ninguém podia</a:t>
            </a:r>
            <a:br>
              <a:rPr lang="pt-BR" sz="1400" dirty="0" smtClean="0"/>
            </a:br>
            <a:r>
              <a:rPr lang="pt-BR" sz="1400" dirty="0" smtClean="0"/>
              <a:t>Fazer pipi</a:t>
            </a:r>
            <a:br>
              <a:rPr lang="pt-BR" sz="1400" dirty="0" smtClean="0"/>
            </a:br>
            <a:r>
              <a:rPr lang="pt-BR" sz="1400" dirty="0" smtClean="0"/>
              <a:t>Porque penico</a:t>
            </a:r>
            <a:br>
              <a:rPr lang="pt-BR" sz="1400" dirty="0" smtClean="0"/>
            </a:br>
            <a:r>
              <a:rPr lang="pt-BR" sz="1400" dirty="0" smtClean="0"/>
              <a:t>Não tinha ali</a:t>
            </a:r>
            <a:br>
              <a:rPr lang="pt-BR" sz="1400" dirty="0" smtClean="0"/>
            </a:br>
            <a:r>
              <a:rPr lang="pt-BR" sz="1400" dirty="0" smtClean="0"/>
              <a:t>Mas era feita</a:t>
            </a:r>
            <a:br>
              <a:rPr lang="pt-BR" sz="1400" dirty="0" smtClean="0"/>
            </a:br>
            <a:r>
              <a:rPr lang="pt-BR" sz="1400" dirty="0" smtClean="0"/>
              <a:t>Com muito esmero</a:t>
            </a:r>
            <a:br>
              <a:rPr lang="pt-BR" sz="1400" dirty="0" smtClean="0"/>
            </a:br>
            <a:r>
              <a:rPr lang="pt-BR" sz="1400" dirty="0" smtClean="0"/>
              <a:t>Na Rua dos Bobos</a:t>
            </a:r>
            <a:br>
              <a:rPr lang="pt-BR" sz="1400" dirty="0" smtClean="0"/>
            </a:br>
            <a:r>
              <a:rPr lang="pt-BR" sz="1400" dirty="0" smtClean="0"/>
              <a:t>Número Zero.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s://musicabrasileiraviva.files.wordpress.com/2019/05/casa-pueblo.jpg?w=1200&amp;h=800&amp;crop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023" y="2283"/>
            <a:ext cx="7711826" cy="5141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265500" y="1856780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dirty="0" smtClean="0">
                <a:solidFill>
                  <a:schemeClr val="tx2">
                    <a:lumMod val="50000"/>
                  </a:schemeClr>
                </a:solidFill>
              </a:rPr>
              <a:t>Ou isto ou aquilo</a:t>
            </a:r>
            <a:br>
              <a:rPr lang="pt-BR" sz="4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4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4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4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4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4400" dirty="0" smtClean="0">
                <a:solidFill>
                  <a:schemeClr val="tx2">
                    <a:lumMod val="50000"/>
                  </a:schemeClr>
                </a:solidFill>
              </a:rPr>
              <a:t>Cecília Meireles</a:t>
            </a:r>
            <a:endParaRPr lang="pt-BR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2"/>
          </p:nvPr>
        </p:nvSpPr>
        <p:spPr>
          <a:xfrm>
            <a:off x="4144490" y="722108"/>
            <a:ext cx="499951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>
              <a:buNone/>
            </a:pPr>
            <a:r>
              <a:rPr lang="pt-BR" dirty="0" smtClean="0"/>
              <a:t>	Ou se tem chuva e não se tem sol,</a:t>
            </a:r>
            <a:br>
              <a:rPr lang="pt-BR" dirty="0" smtClean="0"/>
            </a:br>
            <a:r>
              <a:rPr lang="pt-BR" dirty="0" smtClean="0"/>
              <a:t>ou se tem sol e não se tem chuva!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Ou se calça a luva e não se põe o anel,</a:t>
            </a:r>
            <a:br>
              <a:rPr lang="pt-BR" dirty="0" smtClean="0"/>
            </a:br>
            <a:r>
              <a:rPr lang="pt-BR" dirty="0" smtClean="0"/>
              <a:t>ou se põe o anel e não se calça a luva!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Quem sobe nos ares não fica no chão,</a:t>
            </a:r>
            <a:br>
              <a:rPr lang="pt-BR" dirty="0" smtClean="0"/>
            </a:br>
            <a:r>
              <a:rPr lang="pt-BR" dirty="0" smtClean="0"/>
              <a:t>quem fica no chão não sobe nos ares.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É uma grande pena que não se possa</a:t>
            </a:r>
            <a:br>
              <a:rPr lang="pt-BR" dirty="0" smtClean="0"/>
            </a:br>
            <a:r>
              <a:rPr lang="pt-BR" dirty="0" smtClean="0"/>
              <a:t>estar ao mesmo tempo nos dois lugares!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265500" y="1856780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dirty="0" smtClean="0">
                <a:solidFill>
                  <a:schemeClr val="tx2">
                    <a:lumMod val="50000"/>
                  </a:schemeClr>
                </a:solidFill>
              </a:rPr>
              <a:t>Ou isto ou aquilo</a:t>
            </a:r>
            <a:br>
              <a:rPr lang="pt-BR" sz="4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4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4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4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pt-BR" sz="4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t-BR" sz="4400" dirty="0" smtClean="0">
                <a:solidFill>
                  <a:schemeClr val="tx2">
                    <a:lumMod val="50000"/>
                  </a:schemeClr>
                </a:solidFill>
              </a:rPr>
              <a:t>Cecília Meireles</a:t>
            </a:r>
            <a:endParaRPr lang="pt-BR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2"/>
          </p:nvPr>
        </p:nvSpPr>
        <p:spPr>
          <a:xfrm>
            <a:off x="4144493" y="472733"/>
            <a:ext cx="5427023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>
              <a:buNone/>
            </a:pPr>
            <a:r>
              <a:rPr lang="pt-BR" sz="1700" dirty="0" smtClean="0"/>
              <a:t/>
            </a:r>
            <a:br>
              <a:rPr lang="pt-BR" sz="1700" dirty="0" smtClean="0"/>
            </a:br>
            <a:r>
              <a:rPr lang="pt-BR" sz="1700" dirty="0" smtClean="0"/>
              <a:t/>
            </a:r>
            <a:br>
              <a:rPr lang="pt-BR" sz="1700" dirty="0" smtClean="0"/>
            </a:br>
            <a:r>
              <a:rPr lang="pt-BR" sz="1700" dirty="0" smtClean="0"/>
              <a:t>Ou guardo o dinheiro e não compro o doce,</a:t>
            </a:r>
            <a:br>
              <a:rPr lang="pt-BR" sz="1700" dirty="0" smtClean="0"/>
            </a:br>
            <a:r>
              <a:rPr lang="pt-BR" sz="1700" dirty="0" smtClean="0"/>
              <a:t>ou compro o doce e gasto o dinheiro.</a:t>
            </a:r>
            <a:br>
              <a:rPr lang="pt-BR" sz="1700" dirty="0" smtClean="0"/>
            </a:br>
            <a:r>
              <a:rPr lang="pt-BR" sz="1700" dirty="0" smtClean="0"/>
              <a:t/>
            </a:r>
            <a:br>
              <a:rPr lang="pt-BR" sz="1700" dirty="0" smtClean="0"/>
            </a:br>
            <a:r>
              <a:rPr lang="pt-BR" sz="1700" dirty="0" smtClean="0"/>
              <a:t>Ou isto ou aquilo: ou isto ou aquilo…</a:t>
            </a:r>
            <a:br>
              <a:rPr lang="pt-BR" sz="1700" dirty="0" smtClean="0"/>
            </a:br>
            <a:r>
              <a:rPr lang="pt-BR" sz="1700" dirty="0" smtClean="0"/>
              <a:t>e vivo escolhendo o dia inteiro!</a:t>
            </a:r>
            <a:br>
              <a:rPr lang="pt-BR" sz="1700" dirty="0" smtClean="0"/>
            </a:br>
            <a:r>
              <a:rPr lang="pt-BR" sz="1700" dirty="0" smtClean="0"/>
              <a:t/>
            </a:r>
            <a:br>
              <a:rPr lang="pt-BR" sz="1700" dirty="0" smtClean="0"/>
            </a:br>
            <a:r>
              <a:rPr lang="pt-BR" sz="1700" dirty="0" smtClean="0"/>
              <a:t>Não sei se brinco, não sei se estudo,</a:t>
            </a:r>
            <a:br>
              <a:rPr lang="pt-BR" sz="1700" dirty="0" smtClean="0"/>
            </a:br>
            <a:r>
              <a:rPr lang="pt-BR" sz="1700" dirty="0" smtClean="0"/>
              <a:t>se saio correndo ou fico </a:t>
            </a:r>
            <a:r>
              <a:rPr lang="pt-BR" sz="1700" dirty="0" err="1" smtClean="0"/>
              <a:t>tranquilo</a:t>
            </a:r>
            <a:r>
              <a:rPr lang="pt-BR" sz="1700" dirty="0" smtClean="0"/>
              <a:t>.</a:t>
            </a:r>
            <a:br>
              <a:rPr lang="pt-BR" sz="1700" dirty="0" smtClean="0"/>
            </a:br>
            <a:r>
              <a:rPr lang="pt-BR" sz="1700" dirty="0" smtClean="0"/>
              <a:t/>
            </a:r>
            <a:br>
              <a:rPr lang="pt-BR" sz="1700" dirty="0" smtClean="0"/>
            </a:br>
            <a:r>
              <a:rPr lang="pt-BR" sz="1700" dirty="0" smtClean="0"/>
              <a:t>Mas não consegui entender ainda</a:t>
            </a:r>
            <a:br>
              <a:rPr lang="pt-BR" sz="1700" dirty="0" smtClean="0"/>
            </a:br>
            <a:r>
              <a:rPr lang="pt-BR" sz="1700" dirty="0" smtClean="0"/>
              <a:t>qual é melhor: se é isto ou aquilo.</a:t>
            </a:r>
            <a:endParaRPr lang="pt-BR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265500" y="1856780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dirty="0" smtClean="0">
                <a:solidFill>
                  <a:schemeClr val="tx2">
                    <a:lumMod val="50000"/>
                  </a:schemeClr>
                </a:solidFill>
              </a:rPr>
              <a:t>Características da poesia de 30 para crianças</a:t>
            </a:r>
            <a:endParaRPr lang="pt-BR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2"/>
          </p:nvPr>
        </p:nvSpPr>
        <p:spPr>
          <a:xfrm>
            <a:off x="4643251" y="662738"/>
            <a:ext cx="4286993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base">
              <a:buNone/>
            </a:pPr>
            <a:r>
              <a:rPr lang="pt-BR" sz="1700" dirty="0" smtClean="0"/>
              <a:t/>
            </a:r>
            <a:br>
              <a:rPr lang="pt-BR" sz="1700" dirty="0" smtClean="0"/>
            </a:br>
            <a:r>
              <a:rPr lang="pt-BR" sz="1700" dirty="0" smtClean="0"/>
              <a:t/>
            </a:r>
            <a:br>
              <a:rPr lang="pt-BR" sz="1700" dirty="0" smtClean="0"/>
            </a:br>
            <a:r>
              <a:rPr lang="pt-BR" sz="2400" dirty="0" smtClean="0"/>
              <a:t>- Temas cotidianos (representação do universo infantil, com brincadeiras, cenários, vivências);</a:t>
            </a:r>
          </a:p>
          <a:p>
            <a:pPr fontAlgn="base">
              <a:buFontTx/>
              <a:buChar char="-"/>
            </a:pPr>
            <a:r>
              <a:rPr lang="pt-BR" sz="2400" dirty="0" err="1" smtClean="0"/>
              <a:t>Ludicidade</a:t>
            </a:r>
            <a:r>
              <a:rPr lang="pt-BR" sz="2400" dirty="0" smtClean="0"/>
              <a:t>;</a:t>
            </a:r>
          </a:p>
          <a:p>
            <a:pPr fontAlgn="base">
              <a:buFontTx/>
              <a:buChar char="-"/>
            </a:pPr>
            <a:r>
              <a:rPr lang="pt-BR" sz="2400" dirty="0" err="1" smtClean="0"/>
              <a:t>Non</a:t>
            </a:r>
            <a:r>
              <a:rPr lang="pt-BR" sz="2400" dirty="0" smtClean="0"/>
              <a:t> </a:t>
            </a:r>
            <a:r>
              <a:rPr lang="pt-BR" sz="2400" dirty="0" err="1" smtClean="0"/>
              <a:t>sense</a:t>
            </a:r>
            <a:r>
              <a:rPr lang="pt-BR" sz="2400" dirty="0" smtClean="0"/>
              <a:t>;</a:t>
            </a:r>
          </a:p>
          <a:p>
            <a:pPr fontAlgn="base">
              <a:buFontTx/>
              <a:buChar char="-"/>
            </a:pPr>
            <a:r>
              <a:rPr lang="pt-BR" sz="2400" dirty="0" smtClean="0"/>
              <a:t>Musicalidade;</a:t>
            </a:r>
          </a:p>
          <a:p>
            <a:pPr fontAlgn="base">
              <a:buFontTx/>
              <a:buChar char="-"/>
            </a:pPr>
            <a:r>
              <a:rPr lang="pt-BR" sz="2400" dirty="0" smtClean="0"/>
              <a:t>Linguagem acessível;</a:t>
            </a:r>
          </a:p>
          <a:p>
            <a:pPr fontAlgn="base">
              <a:buFontTx/>
              <a:buChar char="-"/>
            </a:pPr>
            <a:r>
              <a:rPr lang="pt-BR" sz="2400" dirty="0" smtClean="0"/>
              <a:t>Emprego de metáforas e figuras de linguagem.</a:t>
            </a:r>
          </a:p>
          <a:p>
            <a:pPr fontAlgn="base">
              <a:buFontTx/>
              <a:buChar char="-"/>
            </a:pPr>
            <a:endParaRPr lang="pt-BR" sz="2400" dirty="0" smtClean="0"/>
          </a:p>
          <a:p>
            <a:pPr fontAlgn="base">
              <a:buFontTx/>
              <a:buChar char="-"/>
            </a:pPr>
            <a:endParaRPr lang="pt-BR" sz="1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887580" y="2182592"/>
            <a:ext cx="3299464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Que concepção de infância está por detrás desses textos?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Jogos Infant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 l="16064" t="9217" r="24346" b="14286"/>
          <a:stretch>
            <a:fillRect/>
          </a:stretch>
        </p:blipFill>
        <p:spPr bwMode="auto">
          <a:xfrm>
            <a:off x="2017463" y="0"/>
            <a:ext cx="71265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308758" y="3063834"/>
            <a:ext cx="1567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Jogos infantis. </a:t>
            </a:r>
            <a:r>
              <a:rPr lang="pt-BR" dirty="0" err="1" smtClean="0"/>
              <a:t>Pieter</a:t>
            </a:r>
            <a:r>
              <a:rPr lang="pt-BR" dirty="0" smtClean="0"/>
              <a:t> </a:t>
            </a:r>
            <a:r>
              <a:rPr lang="pt-BR" dirty="0" err="1" smtClean="0"/>
              <a:t>Bruegel</a:t>
            </a:r>
            <a:r>
              <a:rPr lang="pt-BR" dirty="0" smtClean="0"/>
              <a:t>.</a:t>
            </a:r>
          </a:p>
          <a:p>
            <a:r>
              <a:rPr lang="pt-BR" dirty="0" smtClean="0"/>
              <a:t>1560.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265500" y="1678650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chemeClr val="tx2">
                    <a:lumMod val="50000"/>
                  </a:schemeClr>
                </a:solidFill>
              </a:rPr>
              <a:t>Atividade em grupo</a:t>
            </a:r>
            <a:endParaRPr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2"/>
          </p:nvPr>
        </p:nvSpPr>
        <p:spPr>
          <a:xfrm>
            <a:off x="4793868" y="625355"/>
            <a:ext cx="407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pt-BR" sz="2400" dirty="0" smtClean="0"/>
              <a:t>Ler o texto sobre a evolução do conceito de infância.</a:t>
            </a:r>
          </a:p>
          <a:p>
            <a:pPr algn="just"/>
            <a:r>
              <a:rPr lang="pt-BR" sz="2400" dirty="0" smtClean="0"/>
              <a:t>Fazer um mapa mental ou esquema, sintetizando as principais </a:t>
            </a:r>
            <a:r>
              <a:rPr lang="pt-BR" sz="2400" dirty="0" err="1" smtClean="0"/>
              <a:t>ideias</a:t>
            </a:r>
            <a:r>
              <a:rPr lang="pt-BR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159</Words>
  <PresentationFormat>Apresentação na tela (16:9)</PresentationFormat>
  <Paragraphs>32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Economica</vt:lpstr>
      <vt:lpstr>Open Sans</vt:lpstr>
      <vt:lpstr>Luxe</vt:lpstr>
      <vt:lpstr>Infância, infâncias</vt:lpstr>
      <vt:lpstr>A casa  Vinicius de Moraes   1970 https://www.youtube.com/watch?v=fEW7wd4fAnY </vt:lpstr>
      <vt:lpstr>Slide 3</vt:lpstr>
      <vt:lpstr>Ou isto ou aquilo   Cecília Meireles</vt:lpstr>
      <vt:lpstr>Ou isto ou aquilo   Cecília Meireles</vt:lpstr>
      <vt:lpstr>Características da poesia de 30 para crianças</vt:lpstr>
      <vt:lpstr>Que concepção de infância está por detrás desses textos?</vt:lpstr>
      <vt:lpstr>Slide 8</vt:lpstr>
      <vt:lpstr>Atividade em grupo</vt:lpstr>
      <vt:lpstr>Atividade em grupo</vt:lpstr>
      <vt:lpstr>Atividade individual para compor o portfólio</vt:lpstr>
      <vt:lpstr>O portfólio valerá 4 pontos da nota e será composto por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de leitura</dc:title>
  <dc:creator>User</dc:creator>
  <cp:lastModifiedBy>User</cp:lastModifiedBy>
  <cp:revision>12</cp:revision>
  <dcterms:modified xsi:type="dcterms:W3CDTF">2023-05-09T22:42:35Z</dcterms:modified>
</cp:coreProperties>
</file>