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99" r:id="rId4"/>
    <p:sldId id="315" r:id="rId5"/>
    <p:sldId id="300" r:id="rId6"/>
    <p:sldId id="301" r:id="rId7"/>
    <p:sldId id="302" r:id="rId8"/>
    <p:sldId id="303" r:id="rId9"/>
    <p:sldId id="304" r:id="rId10"/>
    <p:sldId id="298" r:id="rId11"/>
    <p:sldId id="306" r:id="rId12"/>
    <p:sldId id="307" r:id="rId13"/>
    <p:sldId id="308" r:id="rId14"/>
    <p:sldId id="311" r:id="rId15"/>
    <p:sldId id="316" r:id="rId16"/>
    <p:sldId id="317" r:id="rId17"/>
    <p:sldId id="318" r:id="rId18"/>
    <p:sldId id="319" r:id="rId19"/>
    <p:sldId id="312" r:id="rId20"/>
    <p:sldId id="313" r:id="rId21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BFF"/>
    <a:srgbClr val="CC00FF"/>
    <a:srgbClr val="990099"/>
    <a:srgbClr val="669900"/>
    <a:srgbClr val="FF9999"/>
    <a:srgbClr val="8800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0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10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290" y="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EB645-02E2-4D33-BDD8-37DA08F1B2C8}">
      <dsp:nvSpPr>
        <dsp:cNvPr id="0" name=""/>
        <dsp:cNvSpPr/>
      </dsp:nvSpPr>
      <dsp:spPr>
        <a:xfrm>
          <a:off x="0" y="212830"/>
          <a:ext cx="9144000" cy="18632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rPr>
            <a:t>Uso de vírgula</a:t>
          </a:r>
          <a:endParaRPr lang="pt-BR" sz="8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ench Script MT" panose="03020402040607040605" pitchFamily="66" charset="0"/>
          </a:endParaRPr>
        </a:p>
      </dsp:txBody>
      <dsp:txXfrm>
        <a:off x="90955" y="303785"/>
        <a:ext cx="8962090" cy="1681315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915B53A-41B3-419B-8D76-BE31AB34A6B2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E4890E-E3CF-4595-B6EE-9231846E31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725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4890E-E3CF-4595-B6EE-9231846E316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111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935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93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434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1078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27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675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409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09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4233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9947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899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989C-C27D-4667-81BB-5267C0DB3BE9}" type="datetimeFigureOut">
              <a:rPr lang="pt-BR" smtClean="0"/>
              <a:pPr/>
              <a:t>21/08/2023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BA66-8219-4017-B067-50A3345B6E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486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400" y="640080"/>
            <a:ext cx="797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Regras básicas de pontuação</a:t>
            </a:r>
            <a:endParaRPr lang="pt-BR" sz="6000" dirty="0"/>
          </a:p>
        </p:txBody>
      </p:sp>
    </p:spTree>
    <p:extLst>
      <p:ext uri="{BB962C8B-B14F-4D97-AF65-F5344CB8AC3E}">
        <p14:creationId xmlns="" xmlns:p14="http://schemas.microsoft.com/office/powerpoint/2010/main" val="1110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18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2" name="AutoShape 2" descr="Tudo Mapeado - Vou ali comer, gente. 😇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4" name="Picture 4" descr="Nenhuma descrição de foto disponível."/>
          <p:cNvPicPr>
            <a:picLocks noChangeAspect="1" noChangeArrowheads="1"/>
          </p:cNvPicPr>
          <p:nvPr/>
        </p:nvPicPr>
        <p:blipFill>
          <a:blip r:embed="rId2"/>
          <a:srcRect b="14667"/>
          <a:stretch>
            <a:fillRect/>
          </a:stretch>
        </p:blipFill>
        <p:spPr bwMode="auto">
          <a:xfrm>
            <a:off x="2101056" y="0"/>
            <a:ext cx="803671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34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7 – ADJUNTOS ADVERBIAIS OU ORAÇÕES</a:t>
            </a:r>
            <a:br>
              <a:rPr lang="pt-BR" sz="2400" cap="small" dirty="0" smtClean="0">
                <a:solidFill>
                  <a:schemeClr val="bg1"/>
                </a:solidFill>
              </a:rPr>
            </a:br>
            <a:r>
              <a:rPr lang="pt-BR" sz="2400" cap="small" dirty="0" smtClean="0">
                <a:solidFill>
                  <a:schemeClr val="bg1"/>
                </a:solidFill>
              </a:rPr>
              <a:t> ADVERBIAIS DESLOCADAS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919" y="1508907"/>
            <a:ext cx="9980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Voltarei a elaborar exemplos temáticos </a:t>
            </a:r>
            <a:r>
              <a:rPr lang="pt-BR" sz="3200" b="1" dirty="0" smtClean="0"/>
              <a:t>quando estiver inspirada</a:t>
            </a:r>
            <a:r>
              <a:rPr lang="pt-BR" sz="3200" dirty="0" smtClean="0"/>
              <a:t>.</a:t>
            </a:r>
          </a:p>
          <a:p>
            <a:r>
              <a:rPr lang="pt-BR" sz="3200" b="1" dirty="0" smtClean="0"/>
              <a:t>Quando estiver inspirada,</a:t>
            </a:r>
            <a:r>
              <a:rPr lang="pt-BR" sz="3200" dirty="0" smtClean="0"/>
              <a:t> voltarei a elaborar exemplos temáticos.</a:t>
            </a:r>
          </a:p>
          <a:p>
            <a:endParaRPr lang="pt-BR" sz="3200" dirty="0"/>
          </a:p>
          <a:p>
            <a:r>
              <a:rPr lang="pt-BR" sz="3200" dirty="0" smtClean="0"/>
              <a:t>Voltarei a lecionar </a:t>
            </a:r>
            <a:r>
              <a:rPr lang="pt-BR" sz="3200" b="1" dirty="0" smtClean="0"/>
              <a:t>se for contratada pela instituição</a:t>
            </a:r>
            <a:r>
              <a:rPr lang="pt-BR" sz="3200" dirty="0" smtClean="0"/>
              <a:t>.</a:t>
            </a:r>
          </a:p>
          <a:p>
            <a:r>
              <a:rPr lang="pt-BR" sz="3200" b="1" dirty="0" smtClean="0"/>
              <a:t>Se for contratada pela instituição</a:t>
            </a:r>
            <a:r>
              <a:rPr lang="pt-BR" sz="3200" dirty="0" smtClean="0"/>
              <a:t>, voltarei a lecionar.</a:t>
            </a: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8 – ADJUNTOS ADVERBIAIS </a:t>
            </a:r>
            <a:br>
              <a:rPr lang="pt-BR" sz="2400" cap="small" dirty="0" smtClean="0">
                <a:solidFill>
                  <a:schemeClr val="bg1"/>
                </a:solidFill>
              </a:rPr>
            </a:br>
            <a:r>
              <a:rPr lang="pt-BR" sz="2400" cap="small" dirty="0" smtClean="0">
                <a:solidFill>
                  <a:schemeClr val="bg1"/>
                </a:solidFill>
              </a:rPr>
              <a:t>DIFERENTES ENTRE SI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919" y="1508907"/>
            <a:ext cx="9980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Ontem, às 20h, na praça da Gare, à direita da pista de skate, nada aconteceu.</a:t>
            </a:r>
          </a:p>
          <a:p>
            <a:endParaRPr lang="pt-BR" sz="2800" dirty="0" smtClean="0"/>
          </a:p>
          <a:p>
            <a:r>
              <a:rPr lang="pt-BR" sz="2800" dirty="0" smtClean="0"/>
              <a:t>Silenciosa e delicadamente, no meio da aula, o aluno adormeceu.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OUTROS  SINAS  DE PONTUAÇÃO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pic>
        <p:nvPicPr>
          <p:cNvPr id="6146" name="Picture 2" descr="Sinais de pontuação nos textos – Escrevendo o fut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495" y="0"/>
            <a:ext cx="6351905" cy="691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51585" y="335280"/>
            <a:ext cx="99804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Link da entrevista</a:t>
            </a:r>
            <a:r>
              <a:rPr lang="pt-BR" sz="3600" b="1" dirty="0" smtClean="0"/>
              <a:t>: </a:t>
            </a:r>
            <a:r>
              <a:rPr lang="pt-BR" sz="3600" dirty="0" smtClean="0"/>
              <a:t>https://www.youtube.com/watch?v=4CztP1cKFK0</a:t>
            </a:r>
          </a:p>
          <a:p>
            <a:endParaRPr lang="pt-BR" sz="3600" b="1" dirty="0" smtClean="0"/>
          </a:p>
          <a:p>
            <a:r>
              <a:rPr lang="pt-BR" sz="3600" b="1" dirty="0" smtClean="0"/>
              <a:t>Trecho </a:t>
            </a:r>
            <a:r>
              <a:rPr lang="pt-BR" sz="3600" b="1" dirty="0" smtClean="0"/>
              <a:t>1</a:t>
            </a:r>
            <a:endParaRPr lang="pt-BR" sz="3600" dirty="0" smtClean="0"/>
          </a:p>
          <a:p>
            <a:endParaRPr lang="pt-BR" sz="3600" dirty="0" smtClean="0"/>
          </a:p>
          <a:p>
            <a:pPr algn="just"/>
            <a:r>
              <a:rPr lang="pt-BR" sz="3600" dirty="0" smtClean="0"/>
              <a:t>Estava insuportável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para </a:t>
            </a:r>
            <a:r>
              <a:rPr lang="pt-BR" sz="3600" dirty="0" smtClean="0"/>
              <a:t>mim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ouvir tantas </a:t>
            </a:r>
            <a:r>
              <a:rPr lang="pt-BR" sz="3600" dirty="0" smtClean="0"/>
              <a:t>mentiras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tanta </a:t>
            </a:r>
            <a:r>
              <a:rPr lang="pt-BR" sz="3600" dirty="0" smtClean="0"/>
              <a:t>deturpação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tanta distorção das </a:t>
            </a:r>
            <a:r>
              <a:rPr lang="pt-BR" sz="3600" dirty="0" smtClean="0"/>
              <a:t>histórias</a:t>
            </a:r>
            <a:r>
              <a:rPr lang="pt-BR" sz="3600" dirty="0" smtClean="0">
                <a:solidFill>
                  <a:srgbClr val="FF0000"/>
                </a:solidFill>
              </a:rPr>
              <a:t>. H</a:t>
            </a:r>
            <a:r>
              <a:rPr lang="pt-BR" sz="3600" dirty="0" smtClean="0"/>
              <a:t>oje </a:t>
            </a:r>
            <a:r>
              <a:rPr lang="pt-BR" sz="3600" dirty="0" smtClean="0"/>
              <a:t>ele é minha </a:t>
            </a:r>
            <a:r>
              <a:rPr lang="pt-BR" sz="3600" dirty="0" smtClean="0"/>
              <a:t>escolha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é meu parceiro de </a:t>
            </a:r>
            <a:r>
              <a:rPr lang="pt-BR" sz="3600" dirty="0" smtClean="0"/>
              <a:t>vida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meu </a:t>
            </a:r>
            <a:r>
              <a:rPr lang="pt-BR" sz="3600" dirty="0" smtClean="0"/>
              <a:t>noivo</a:t>
            </a:r>
            <a:r>
              <a:rPr lang="pt-BR" sz="3600" dirty="0" smtClean="0">
                <a:solidFill>
                  <a:srgbClr val="FF0000"/>
                </a:solidFill>
              </a:rPr>
              <a:t>;</a:t>
            </a:r>
            <a:r>
              <a:rPr lang="pt-BR" sz="3600" dirty="0" smtClean="0"/>
              <a:t> </a:t>
            </a:r>
            <a:r>
              <a:rPr lang="pt-BR" sz="3600" dirty="0" smtClean="0"/>
              <a:t>a gente deseja construir esse </a:t>
            </a:r>
            <a:r>
              <a:rPr lang="pt-BR" sz="3600" dirty="0" smtClean="0"/>
              <a:t>futuro</a:t>
            </a:r>
            <a:r>
              <a:rPr lang="pt-BR" sz="3600" dirty="0" smtClean="0">
                <a:solidFill>
                  <a:srgbClr val="FF0000"/>
                </a:solidFill>
              </a:rPr>
              <a:t>,</a:t>
            </a:r>
            <a:r>
              <a:rPr lang="pt-BR" sz="3600" dirty="0" smtClean="0"/>
              <a:t> </a:t>
            </a:r>
            <a:r>
              <a:rPr lang="pt-BR" sz="3600" dirty="0" smtClean="0"/>
              <a:t>mas toda essa situação se deu antes de ele entrar na minha </a:t>
            </a:r>
            <a:r>
              <a:rPr lang="pt-BR" sz="3600" dirty="0" smtClean="0"/>
              <a:t>vida</a:t>
            </a:r>
            <a:r>
              <a:rPr lang="pt-BR" sz="3600" dirty="0" smtClean="0">
                <a:solidFill>
                  <a:srgbClr val="FF0000"/>
                </a:solidFill>
              </a:rPr>
              <a:t>.</a:t>
            </a:r>
            <a:endParaRPr lang="pt-BR" sz="3600" dirty="0" smtClean="0"/>
          </a:p>
          <a:p>
            <a:r>
              <a:rPr lang="pt-BR" sz="3600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82065" y="358980"/>
            <a:ext cx="9980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Trecho </a:t>
            </a:r>
            <a:r>
              <a:rPr lang="pt-BR" sz="4000" b="1" dirty="0" smtClean="0"/>
              <a:t>2</a:t>
            </a:r>
            <a:endParaRPr lang="pt-BR" sz="4000" dirty="0" smtClean="0"/>
          </a:p>
          <a:p>
            <a:r>
              <a:rPr lang="pt-BR" sz="4000" dirty="0" smtClean="0"/>
              <a:t> </a:t>
            </a:r>
          </a:p>
          <a:p>
            <a:r>
              <a:rPr lang="pt-BR" sz="4000" dirty="0" smtClean="0"/>
              <a:t>Saímos de </a:t>
            </a:r>
            <a:r>
              <a:rPr lang="pt-BR" sz="4000" dirty="0" err="1" smtClean="0"/>
              <a:t>Guarapoara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nossa cidade </a:t>
            </a:r>
            <a:r>
              <a:rPr lang="pt-BR" sz="4000" dirty="0" smtClean="0"/>
              <a:t>natal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interior do </a:t>
            </a:r>
            <a:r>
              <a:rPr lang="pt-BR" sz="4000" dirty="0" smtClean="0"/>
              <a:t>Paraná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quando eu </a:t>
            </a:r>
            <a:r>
              <a:rPr lang="pt-BR" sz="4000" dirty="0" smtClean="0"/>
              <a:t>comecei</a:t>
            </a:r>
            <a:r>
              <a:rPr lang="pt-BR" sz="4000" dirty="0" smtClean="0">
                <a:solidFill>
                  <a:srgbClr val="FF0000"/>
                </a:solidFill>
              </a:rPr>
              <a:t> [aos]</a:t>
            </a:r>
            <a:r>
              <a:rPr lang="pt-BR" sz="4000" dirty="0" smtClean="0"/>
              <a:t> </a:t>
            </a:r>
            <a:r>
              <a:rPr lang="pt-BR" sz="4000" dirty="0" smtClean="0"/>
              <a:t>4 anos de </a:t>
            </a:r>
            <a:r>
              <a:rPr lang="pt-BR" sz="4000" dirty="0" smtClean="0"/>
              <a:t>idade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e eu entendo </a:t>
            </a:r>
            <a:r>
              <a:rPr lang="pt-BR" sz="4000" dirty="0" smtClean="0"/>
              <a:t>que</a:t>
            </a:r>
            <a:r>
              <a:rPr lang="pt-BR" sz="4000" dirty="0" smtClean="0">
                <a:solidFill>
                  <a:srgbClr val="FF0000"/>
                </a:solidFill>
              </a:rPr>
              <a:t>... </a:t>
            </a:r>
            <a:r>
              <a:rPr lang="pt-BR" sz="4000" dirty="0" smtClean="0"/>
              <a:t>que </a:t>
            </a:r>
            <a:r>
              <a:rPr lang="pt-BR" sz="4000" dirty="0" smtClean="0"/>
              <a:t>eles optaram por </a:t>
            </a:r>
            <a:r>
              <a:rPr lang="pt-BR" sz="4000" dirty="0" smtClean="0"/>
              <a:t>isso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por abdicar de suas vidas para estarem </a:t>
            </a:r>
            <a:r>
              <a:rPr lang="pt-BR" sz="4000" dirty="0" smtClean="0"/>
              <a:t>comigo</a:t>
            </a:r>
            <a:r>
              <a:rPr lang="pt-BR" sz="4000" dirty="0" smtClean="0">
                <a:solidFill>
                  <a:srgbClr val="FF0000"/>
                </a:solidFill>
              </a:rPr>
              <a:t>.</a:t>
            </a:r>
            <a:endParaRPr lang="pt-BR" sz="4000" dirty="0" smtClean="0"/>
          </a:p>
          <a:p>
            <a:r>
              <a:rPr lang="pt-BR" sz="2800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82065" y="358980"/>
            <a:ext cx="9980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 smtClean="0"/>
          </a:p>
          <a:p>
            <a:r>
              <a:rPr lang="pt-BR" sz="4000" b="1" dirty="0" smtClean="0"/>
              <a:t>Trecho 3</a:t>
            </a:r>
            <a:endParaRPr lang="pt-BR" sz="4000" dirty="0" smtClean="0"/>
          </a:p>
          <a:p>
            <a:endParaRPr lang="pt-BR" sz="4000" dirty="0" smtClean="0"/>
          </a:p>
          <a:p>
            <a:r>
              <a:rPr lang="pt-BR" sz="4000" dirty="0" smtClean="0"/>
              <a:t>Quer </a:t>
            </a:r>
            <a:r>
              <a:rPr lang="pt-BR" sz="4000" dirty="0" smtClean="0"/>
              <a:t>me chamar de </a:t>
            </a:r>
            <a:r>
              <a:rPr lang="pt-BR" sz="4000" dirty="0" smtClean="0"/>
              <a:t>mercenária</a:t>
            </a:r>
            <a:r>
              <a:rPr lang="pt-BR" sz="4000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/>
              <a:t> </a:t>
            </a:r>
            <a:r>
              <a:rPr lang="pt-BR" sz="4000" dirty="0" smtClean="0"/>
              <a:t>pode </a:t>
            </a:r>
            <a:r>
              <a:rPr lang="pt-BR" sz="4000" dirty="0" smtClean="0"/>
              <a:t>chamar</a:t>
            </a:r>
            <a:r>
              <a:rPr lang="pt-BR" sz="4000" dirty="0" smtClean="0">
                <a:solidFill>
                  <a:srgbClr val="FF0000"/>
                </a:solidFill>
              </a:rPr>
              <a:t>.</a:t>
            </a:r>
            <a:r>
              <a:rPr lang="pt-BR" sz="4000" dirty="0" smtClean="0"/>
              <a:t> </a:t>
            </a:r>
            <a:r>
              <a:rPr lang="pt-BR" sz="4000" dirty="0" smtClean="0">
                <a:solidFill>
                  <a:srgbClr val="FF0000"/>
                </a:solidFill>
              </a:rPr>
              <a:t>M</a:t>
            </a:r>
            <a:r>
              <a:rPr lang="pt-BR" sz="4000" dirty="0" smtClean="0"/>
              <a:t>as </a:t>
            </a:r>
            <a:r>
              <a:rPr lang="pt-BR" sz="4000" dirty="0" smtClean="0"/>
              <a:t>o que não vou abrir mão de um centavo é de cuidar do seu </a:t>
            </a:r>
            <a:r>
              <a:rPr lang="pt-BR" sz="4000" dirty="0" smtClean="0"/>
              <a:t>dinheiro</a:t>
            </a:r>
            <a:r>
              <a:rPr lang="pt-BR" sz="4000" dirty="0" smtClean="0">
                <a:solidFill>
                  <a:srgbClr val="FF0000"/>
                </a:solidFill>
              </a:rPr>
              <a:t>;</a:t>
            </a:r>
            <a:r>
              <a:rPr lang="pt-BR" sz="4000" dirty="0" smtClean="0"/>
              <a:t> </a:t>
            </a:r>
            <a:r>
              <a:rPr lang="pt-BR" sz="4000" dirty="0" smtClean="0"/>
              <a:t>o resto você pode fazer aquilo que você </a:t>
            </a:r>
            <a:r>
              <a:rPr lang="pt-BR" sz="4000" dirty="0" smtClean="0"/>
              <a:t>quer</a:t>
            </a:r>
            <a:r>
              <a:rPr lang="pt-BR" sz="4000" dirty="0" smtClean="0">
                <a:solidFill>
                  <a:srgbClr val="FF0000"/>
                </a:solidFill>
              </a:rPr>
              <a:t>.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51585" y="252300"/>
            <a:ext cx="1019657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EXERCÍCIO 2</a:t>
            </a:r>
            <a:endParaRPr lang="pt-BR" sz="4000" dirty="0" smtClean="0"/>
          </a:p>
          <a:p>
            <a:endParaRPr lang="pt-BR" sz="4000" dirty="0" smtClean="0"/>
          </a:p>
          <a:p>
            <a:r>
              <a:rPr lang="pt-BR" sz="3200" b="1" dirty="0" smtClean="0"/>
              <a:t>Como é que você recebia alguma </a:t>
            </a:r>
            <a:r>
              <a:rPr lang="pt-BR" sz="3200" b="1" dirty="0" smtClean="0"/>
              <a:t>coisa</a:t>
            </a:r>
            <a:r>
              <a:rPr lang="pt-BR" sz="3200" b="1" dirty="0" smtClean="0">
                <a:solidFill>
                  <a:srgbClr val="FF0000"/>
                </a:solidFill>
              </a:rPr>
              <a:t>,</a:t>
            </a:r>
            <a:r>
              <a:rPr lang="pt-BR" sz="3200" b="1" dirty="0" smtClean="0"/>
              <a:t> </a:t>
            </a:r>
            <a:r>
              <a:rPr lang="pt-BR" sz="3200" b="1" dirty="0" smtClean="0"/>
              <a:t>algum </a:t>
            </a:r>
            <a:r>
              <a:rPr lang="pt-BR" sz="3200" b="1" dirty="0" smtClean="0"/>
              <a:t>dinheiro</a:t>
            </a:r>
            <a:r>
              <a:rPr lang="pt-BR" sz="3200" b="1" dirty="0" smtClean="0">
                <a:solidFill>
                  <a:srgbClr val="FF0000"/>
                </a:solidFill>
              </a:rPr>
              <a:t>?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dirty="0" smtClean="0"/>
              <a:t>Eu recebia uma mesada </a:t>
            </a:r>
            <a:r>
              <a:rPr lang="pt-BR" sz="3200" dirty="0" smtClean="0"/>
              <a:t>mesmo</a:t>
            </a:r>
            <a:r>
              <a:rPr lang="pt-BR" sz="3200" dirty="0" smtClean="0">
                <a:solidFill>
                  <a:srgbClr val="FF0000"/>
                </a:solidFill>
              </a:rPr>
              <a:t>;</a:t>
            </a:r>
            <a:r>
              <a:rPr lang="pt-BR" sz="3200" dirty="0" smtClean="0"/>
              <a:t> </a:t>
            </a:r>
            <a:r>
              <a:rPr lang="pt-BR" sz="3200" dirty="0" smtClean="0"/>
              <a:t>qualquer tipo de </a:t>
            </a:r>
            <a:r>
              <a:rPr lang="pt-BR" sz="3200" dirty="0" smtClean="0"/>
              <a:t>pagamento </a:t>
            </a:r>
            <a:r>
              <a:rPr lang="pt-BR" sz="3200" dirty="0" smtClean="0">
                <a:solidFill>
                  <a:srgbClr val="FF0000"/>
                </a:solidFill>
              </a:rPr>
              <a:t>– </a:t>
            </a:r>
            <a:r>
              <a:rPr lang="pt-BR" sz="3200" dirty="0" smtClean="0"/>
              <a:t>fosse </a:t>
            </a:r>
            <a:r>
              <a:rPr lang="pt-BR" sz="3200" dirty="0" smtClean="0"/>
              <a:t>uma passagem </a:t>
            </a:r>
            <a:r>
              <a:rPr lang="pt-BR" sz="3200" dirty="0" smtClean="0"/>
              <a:t>aérea</a:t>
            </a:r>
            <a:r>
              <a:rPr lang="pt-BR" sz="3200" dirty="0" smtClean="0">
                <a:solidFill>
                  <a:srgbClr val="FF0000"/>
                </a:solidFill>
              </a:rPr>
              <a:t>,</a:t>
            </a:r>
            <a:r>
              <a:rPr lang="pt-BR" sz="3200" dirty="0" smtClean="0"/>
              <a:t> </a:t>
            </a:r>
            <a:r>
              <a:rPr lang="pt-BR" sz="3200" dirty="0" smtClean="0"/>
              <a:t>a compra de algo mais </a:t>
            </a:r>
            <a:r>
              <a:rPr lang="pt-BR" sz="3200" dirty="0" smtClean="0"/>
              <a:t>supérfluo </a:t>
            </a:r>
            <a:r>
              <a:rPr lang="pt-BR" sz="3200" dirty="0" smtClean="0">
                <a:solidFill>
                  <a:srgbClr val="FF0000"/>
                </a:solidFill>
              </a:rPr>
              <a:t>–</a:t>
            </a:r>
            <a:r>
              <a:rPr lang="pt-BR" sz="3200" dirty="0" smtClean="0"/>
              <a:t> </a:t>
            </a:r>
            <a:r>
              <a:rPr lang="pt-BR" sz="3200" dirty="0" smtClean="0"/>
              <a:t>eu tinha que pedir </a:t>
            </a:r>
            <a:r>
              <a:rPr lang="pt-BR" sz="3200" dirty="0" smtClean="0"/>
              <a:t>autorização</a:t>
            </a:r>
            <a:r>
              <a:rPr lang="pt-BR" sz="3200" dirty="0" smtClean="0">
                <a:solidFill>
                  <a:srgbClr val="FF0000"/>
                </a:solidFill>
              </a:rPr>
              <a:t>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b="1" dirty="0" smtClean="0"/>
              <a:t>Me dá um exemplo prático disso que você </a:t>
            </a:r>
            <a:r>
              <a:rPr lang="pt-BR" sz="3200" b="1" dirty="0" err="1" smtClean="0"/>
              <a:t>tá</a:t>
            </a:r>
            <a:r>
              <a:rPr lang="pt-BR" sz="3200" b="1" dirty="0" smtClean="0"/>
              <a:t> </a:t>
            </a:r>
            <a:r>
              <a:rPr lang="pt-BR" sz="3200" b="1" dirty="0" smtClean="0"/>
              <a:t>falando</a:t>
            </a:r>
            <a:r>
              <a:rPr lang="pt-BR" sz="3200" b="1" dirty="0" smtClean="0">
                <a:solidFill>
                  <a:srgbClr val="FF0000"/>
                </a:solidFill>
              </a:rPr>
              <a:t>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dirty="0" smtClean="0"/>
              <a:t>Por </a:t>
            </a:r>
            <a:r>
              <a:rPr lang="pt-BR" sz="3200" dirty="0" smtClean="0"/>
              <a:t>exemplo</a:t>
            </a:r>
            <a:r>
              <a:rPr lang="pt-BR" sz="3200" dirty="0" smtClean="0">
                <a:solidFill>
                  <a:srgbClr val="FF0000"/>
                </a:solidFill>
              </a:rPr>
              <a:t>,</a:t>
            </a:r>
            <a:r>
              <a:rPr lang="pt-BR" sz="3200" dirty="0" smtClean="0"/>
              <a:t>  </a:t>
            </a:r>
            <a:r>
              <a:rPr lang="pt-BR" sz="3200" dirty="0" smtClean="0"/>
              <a:t>idas à </a:t>
            </a:r>
            <a:r>
              <a:rPr lang="pt-BR" sz="3200" dirty="0" smtClean="0"/>
              <a:t>praia</a:t>
            </a:r>
            <a:r>
              <a:rPr lang="pt-BR" sz="3200" dirty="0" smtClean="0">
                <a:solidFill>
                  <a:srgbClr val="FF0000"/>
                </a:solidFill>
              </a:rPr>
              <a:t>,</a:t>
            </a:r>
            <a:r>
              <a:rPr lang="pt-BR" sz="3200" dirty="0" smtClean="0"/>
              <a:t> </a:t>
            </a:r>
            <a:r>
              <a:rPr lang="pt-BR" sz="3200" dirty="0" smtClean="0"/>
              <a:t>onde você tem que pagar com </a:t>
            </a:r>
            <a:r>
              <a:rPr lang="pt-BR" sz="3200" dirty="0" smtClean="0"/>
              <a:t>maquininha</a:t>
            </a:r>
            <a:r>
              <a:rPr lang="pt-BR" sz="3200" dirty="0" smtClean="0">
                <a:solidFill>
                  <a:srgbClr val="FF0000"/>
                </a:solidFill>
              </a:rPr>
              <a:t>,</a:t>
            </a:r>
            <a:r>
              <a:rPr lang="pt-BR" sz="3200" dirty="0" smtClean="0"/>
              <a:t> </a:t>
            </a:r>
            <a:r>
              <a:rPr lang="pt-BR" sz="3200" dirty="0" smtClean="0"/>
              <a:t>com agilidade ou fazer um </a:t>
            </a:r>
            <a:r>
              <a:rPr lang="pt-BR" sz="3200" dirty="0" err="1" smtClean="0"/>
              <a:t>pix</a:t>
            </a:r>
            <a:r>
              <a:rPr lang="pt-BR" sz="3200" dirty="0" smtClean="0">
                <a:solidFill>
                  <a:srgbClr val="FF0000"/>
                </a:solidFill>
              </a:rPr>
              <a:t>...</a:t>
            </a:r>
            <a:r>
              <a:rPr lang="pt-BR" sz="3200" dirty="0" smtClean="0"/>
              <a:t> </a:t>
            </a:r>
            <a:r>
              <a:rPr lang="pt-BR" sz="3200" dirty="0" smtClean="0"/>
              <a:t>eu tinha que </a:t>
            </a:r>
            <a:r>
              <a:rPr lang="pt-BR" sz="3200" dirty="0" smtClean="0"/>
              <a:t>pedir</a:t>
            </a:r>
            <a:r>
              <a:rPr lang="pt-BR" sz="3200" dirty="0" smtClean="0">
                <a:solidFill>
                  <a:srgbClr val="FF0000"/>
                </a:solidFill>
              </a:rPr>
              <a:t>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82065" y="358980"/>
            <a:ext cx="99804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Pedir </a:t>
            </a:r>
            <a:r>
              <a:rPr lang="pt-BR" sz="3200" b="1" dirty="0" smtClean="0"/>
              <a:t>dinheiro aos seus pais </a:t>
            </a:r>
            <a:r>
              <a:rPr lang="pt-BR" sz="3200" b="1" dirty="0" smtClean="0"/>
              <a:t>para</a:t>
            </a:r>
            <a:r>
              <a:rPr lang="pt-BR" sz="3200" b="1" dirty="0" smtClean="0">
                <a:solidFill>
                  <a:srgbClr val="FF0000"/>
                </a:solidFill>
              </a:rPr>
              <a:t>,</a:t>
            </a:r>
            <a:r>
              <a:rPr lang="pt-BR" sz="3200" b="1" dirty="0" smtClean="0"/>
              <a:t> </a:t>
            </a:r>
            <a:r>
              <a:rPr lang="pt-BR" sz="3200" b="1" dirty="0" smtClean="0"/>
              <a:t>por </a:t>
            </a:r>
            <a:r>
              <a:rPr lang="pt-BR" sz="3200" b="1" dirty="0" smtClean="0"/>
              <a:t>exemplo</a:t>
            </a:r>
            <a:r>
              <a:rPr lang="pt-BR" sz="3200" b="1" dirty="0" smtClean="0">
                <a:solidFill>
                  <a:srgbClr val="FF0000"/>
                </a:solidFill>
              </a:rPr>
              <a:t>...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dirty="0" smtClean="0">
                <a:solidFill>
                  <a:srgbClr val="FF0000"/>
                </a:solidFill>
              </a:rPr>
              <a:t>... </a:t>
            </a:r>
            <a:r>
              <a:rPr lang="pt-BR" sz="3200" dirty="0" smtClean="0">
                <a:solidFill>
                  <a:srgbClr val="FF0000"/>
                </a:solidFill>
              </a:rPr>
              <a:t>c</a:t>
            </a:r>
            <a:r>
              <a:rPr lang="pt-BR" sz="3200" dirty="0" smtClean="0"/>
              <a:t>omprar </a:t>
            </a:r>
            <a:r>
              <a:rPr lang="pt-BR" sz="3200" dirty="0" smtClean="0"/>
              <a:t>uma água de </a:t>
            </a:r>
            <a:r>
              <a:rPr lang="pt-BR" sz="3200" dirty="0" smtClean="0"/>
              <a:t>coco</a:t>
            </a:r>
            <a:r>
              <a:rPr lang="pt-BR" sz="3200" dirty="0" smtClean="0">
                <a:solidFill>
                  <a:srgbClr val="FF0000"/>
                </a:solidFill>
              </a:rPr>
              <a:t>...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b="1" dirty="0" smtClean="0">
                <a:solidFill>
                  <a:srgbClr val="FF0000"/>
                </a:solidFill>
              </a:rPr>
              <a:t>... t</a:t>
            </a:r>
            <a:r>
              <a:rPr lang="pt-BR" sz="3200" b="1" dirty="0" smtClean="0"/>
              <a:t>omar </a:t>
            </a:r>
            <a:r>
              <a:rPr lang="pt-BR" sz="3200" b="1" dirty="0" smtClean="0"/>
              <a:t>um refrigerante ou uma água </a:t>
            </a:r>
            <a:r>
              <a:rPr lang="pt-BR" sz="3200" b="1" dirty="0" smtClean="0"/>
              <a:t>de coco</a:t>
            </a:r>
            <a:r>
              <a:rPr lang="pt-BR" sz="3200" b="1" dirty="0" smtClean="0">
                <a:solidFill>
                  <a:srgbClr val="FF0000"/>
                </a:solidFill>
              </a:rPr>
              <a:t>!</a:t>
            </a:r>
            <a:r>
              <a:rPr lang="pt-BR" sz="3200" b="1" dirty="0" smtClean="0"/>
              <a:t> 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dirty="0" smtClean="0"/>
              <a:t>É</a:t>
            </a:r>
            <a:r>
              <a:rPr lang="pt-BR" sz="3200" dirty="0" smtClean="0">
                <a:solidFill>
                  <a:srgbClr val="FF0000"/>
                </a:solidFill>
              </a:rPr>
              <a:t>...</a:t>
            </a:r>
            <a:r>
              <a:rPr lang="pt-BR" sz="3200" dirty="0" smtClean="0"/>
              <a:t> Sim.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b="1" dirty="0" smtClean="0"/>
              <a:t>A gente </a:t>
            </a:r>
            <a:r>
              <a:rPr lang="pt-BR" sz="3200" b="1" dirty="0" err="1" smtClean="0"/>
              <a:t>tá</a:t>
            </a:r>
            <a:r>
              <a:rPr lang="pt-BR" sz="3200" b="1" dirty="0" smtClean="0"/>
              <a:t> falando de dez </a:t>
            </a:r>
            <a:r>
              <a:rPr lang="pt-BR" sz="3200" b="1" dirty="0" smtClean="0"/>
              <a:t>reais</a:t>
            </a:r>
            <a:r>
              <a:rPr lang="pt-BR" sz="3200" b="1" dirty="0" smtClean="0">
                <a:solidFill>
                  <a:srgbClr val="FF0000"/>
                </a:solidFill>
              </a:rPr>
              <a:t>!</a:t>
            </a:r>
            <a:endParaRPr lang="pt-BR" sz="3200" dirty="0" smtClean="0"/>
          </a:p>
          <a:p>
            <a:r>
              <a:rPr lang="pt-BR" sz="3200" dirty="0" smtClean="0"/>
              <a:t> </a:t>
            </a:r>
          </a:p>
          <a:p>
            <a:r>
              <a:rPr lang="pt-BR" sz="3200" dirty="0" smtClean="0"/>
              <a:t>É</a:t>
            </a:r>
            <a:r>
              <a:rPr lang="pt-BR" sz="3200" dirty="0" smtClean="0">
                <a:solidFill>
                  <a:srgbClr val="FF0000"/>
                </a:solidFill>
              </a:rPr>
              <a:t> ...</a:t>
            </a:r>
            <a:r>
              <a:rPr lang="pt-BR" sz="3200" dirty="0" smtClean="0"/>
              <a:t> Sim </a:t>
            </a:r>
            <a:r>
              <a:rPr lang="pt-BR" sz="3200" dirty="0" smtClean="0">
                <a:solidFill>
                  <a:srgbClr val="FF0000"/>
                </a:solidFill>
              </a:rPr>
              <a:t>[concorda, balançando a cabeça]</a:t>
            </a:r>
          </a:p>
          <a:p>
            <a:r>
              <a:rPr lang="pt-BR" sz="3200" dirty="0" smtClean="0">
                <a:solidFill>
                  <a:srgbClr val="FF0000"/>
                </a:solidFill>
              </a:rPr>
              <a:t>               [concorda, com a voz embargada]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CORREÇÃO EXERCÍCIO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82065" y="358980"/>
            <a:ext cx="99804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 infarto e as doenças cardíacas lideram as estatísticas de causas de morte no mundo. Se você sofrer destes males, estará identificando-se com a atual condição humana e, então, poderá sentir-se integrado à nossa cultura, afinal só nos Estados Unidos morrem anualmente milhões de pessoas de doenças cardíacas. Esperamos, um dia, imitar os norte-americanos também nesta área e, quem sabe, até superá-los, pois estamos nos transformando numa grande potência.</a:t>
            </a:r>
          </a:p>
          <a:p>
            <a:pPr algn="just"/>
            <a:r>
              <a:rPr lang="pt-BR" sz="2800" dirty="0" smtClean="0"/>
              <a:t>(BONTEMPO, Márcio. Receitas para ficar doente; a ironia dos hábitos alimentares, da Medicina e da vida atual. 10. ed., São Paulo, </a:t>
            </a:r>
            <a:r>
              <a:rPr lang="pt-BR" sz="2800" dirty="0" err="1" smtClean="0"/>
              <a:t>Hemus</a:t>
            </a:r>
            <a:r>
              <a:rPr lang="pt-BR" sz="2800" dirty="0" smtClean="0"/>
              <a:t>, p. 146-147.) </a:t>
            </a:r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393" y="346364"/>
            <a:ext cx="4891830" cy="625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34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O TESTAMENTO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pic>
        <p:nvPicPr>
          <p:cNvPr id="46082" name="Picture 2" descr="Resultado de imagem para TESTAMENTO VIRG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175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20" y="1572491"/>
            <a:ext cx="10278333" cy="4024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74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3200" b="1" cap="small" dirty="0" smtClean="0">
                <a:solidFill>
                  <a:schemeClr val="bg1"/>
                </a:solidFill>
              </a:rPr>
              <a:t>1</a:t>
            </a:r>
            <a:r>
              <a:rPr lang="pt-BR" sz="3200" b="1" cap="small" dirty="0" smtClean="0">
                <a:solidFill>
                  <a:schemeClr val="bg1"/>
                </a:solidFill>
              </a:rPr>
              <a:t>- </a:t>
            </a:r>
            <a:r>
              <a:rPr lang="pt-BR" sz="3200" b="1" cap="small" dirty="0">
                <a:solidFill>
                  <a:schemeClr val="bg1"/>
                </a:solidFill>
              </a:rPr>
              <a:t>Para </a:t>
            </a:r>
            <a:r>
              <a:rPr lang="pt-BR" sz="3200" b="1" cap="small" dirty="0" smtClean="0">
                <a:solidFill>
                  <a:schemeClr val="bg1"/>
                </a:solidFill>
              </a:rPr>
              <a:t>enumerações </a:t>
            </a:r>
            <a:endParaRPr lang="pt-BR" sz="2800" b="1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880635" y="1765399"/>
            <a:ext cx="9443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/>
              <a:t>Exemplos:</a:t>
            </a:r>
          </a:p>
          <a:p>
            <a:endParaRPr lang="pt-BR" sz="3600" dirty="0"/>
          </a:p>
          <a:p>
            <a:pPr algn="just"/>
            <a:r>
              <a:rPr lang="pt-BR" sz="3600" dirty="0" smtClean="0"/>
              <a:t>A viagem </a:t>
            </a:r>
            <a:r>
              <a:rPr lang="pt-BR" sz="3600" dirty="0" smtClean="0"/>
              <a:t>foi tão longa que dormi, acordei, lanchei e ainda deu tempo de ler um livro.</a:t>
            </a:r>
            <a:endParaRPr lang="pt-BR" sz="3600" dirty="0" smtClean="0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3200" b="1" cap="small" dirty="0" smtClean="0">
                <a:solidFill>
                  <a:schemeClr val="bg1"/>
                </a:solidFill>
              </a:rPr>
              <a:t>2</a:t>
            </a:r>
            <a:r>
              <a:rPr lang="pt-BR" sz="3200" b="1" cap="small" dirty="0" smtClean="0">
                <a:solidFill>
                  <a:schemeClr val="bg1"/>
                </a:solidFill>
              </a:rPr>
              <a:t>- </a:t>
            </a:r>
            <a:r>
              <a:rPr lang="pt-BR" sz="3200" b="1" cap="small" dirty="0">
                <a:solidFill>
                  <a:schemeClr val="bg1"/>
                </a:solidFill>
              </a:rPr>
              <a:t>Para </a:t>
            </a:r>
            <a:r>
              <a:rPr lang="pt-BR" sz="2800" b="1" cap="small" dirty="0" smtClean="0">
                <a:solidFill>
                  <a:schemeClr val="bg1"/>
                </a:solidFill>
              </a:rPr>
              <a:t>EXPLICAÇÕES INTERCALADAS </a:t>
            </a:r>
            <a:endParaRPr lang="pt-BR" sz="2800" b="1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972075" y="302359"/>
            <a:ext cx="94435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 smtClean="0"/>
              <a:t>Exemplos:</a:t>
            </a:r>
          </a:p>
          <a:p>
            <a:endParaRPr lang="pt-BR" sz="3000" dirty="0"/>
          </a:p>
          <a:p>
            <a:pPr algn="just"/>
            <a:r>
              <a:rPr lang="pt-BR" sz="3000" dirty="0" smtClean="0"/>
              <a:t>O Bernardo, aquele que </a:t>
            </a:r>
            <a:r>
              <a:rPr lang="pt-BR" sz="3000" dirty="0" smtClean="0"/>
              <a:t>dança no CTG, </a:t>
            </a:r>
            <a:r>
              <a:rPr lang="pt-BR" sz="3000" dirty="0" smtClean="0"/>
              <a:t>está com sono hoje.</a:t>
            </a:r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Bernardo, melhor aluno da sala, gostou </a:t>
            </a:r>
            <a:r>
              <a:rPr lang="pt-BR" sz="3000" dirty="0" smtClean="0"/>
              <a:t>do exemplo da professora.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Obs.: </a:t>
            </a: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Pode haver uma </a:t>
            </a:r>
            <a:r>
              <a:rPr lang="pt-BR" sz="3000" dirty="0" err="1" smtClean="0">
                <a:solidFill>
                  <a:schemeClr val="accent6">
                    <a:lumMod val="50000"/>
                  </a:schemeClr>
                </a:solidFill>
              </a:rPr>
              <a:t>sequência</a:t>
            </a: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 de enumerações e </a:t>
            </a:r>
            <a:r>
              <a:rPr lang="pt-BR" sz="3000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</a:rPr>
              <a:t> explicações.</a:t>
            </a:r>
            <a:endParaRPr lang="pt-B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3000" dirty="0" smtClean="0"/>
          </a:p>
          <a:p>
            <a:r>
              <a:rPr lang="pt-BR" sz="3000" dirty="0" smtClean="0"/>
              <a:t>Ex.:  A </a:t>
            </a:r>
            <a:r>
              <a:rPr lang="pt-BR" sz="3000" dirty="0" err="1" smtClean="0"/>
              <a:t>profª</a:t>
            </a:r>
            <a:r>
              <a:rPr lang="pt-BR" sz="3000" dirty="0" smtClean="0"/>
              <a:t> </a:t>
            </a:r>
            <a:r>
              <a:rPr lang="pt-BR" sz="3000" dirty="0" smtClean="0"/>
              <a:t>Tati, que mora em Bom Princípio, dá aula de Português e adora tabelas; e a </a:t>
            </a:r>
            <a:r>
              <a:rPr lang="pt-BR" sz="3000" dirty="0" err="1" smtClean="0"/>
              <a:t>profª</a:t>
            </a:r>
            <a:r>
              <a:rPr lang="pt-BR" sz="3000" dirty="0" smtClean="0"/>
              <a:t> </a:t>
            </a:r>
            <a:r>
              <a:rPr lang="pt-BR" sz="3000" dirty="0" smtClean="0"/>
              <a:t>Jaci, que é coordenadora do técnico em Informática, trabalham no mesmo </a:t>
            </a:r>
            <a:r>
              <a:rPr lang="pt-BR" sz="3000" dirty="0" err="1" smtClean="0"/>
              <a:t>câmpus</a:t>
            </a:r>
            <a:r>
              <a:rPr lang="pt-BR" sz="3000" dirty="0" smtClean="0"/>
              <a:t>.</a:t>
            </a:r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3200" cap="small" dirty="0" smtClean="0">
                <a:solidFill>
                  <a:schemeClr val="bg1"/>
                </a:solidFill>
              </a:rPr>
              <a:t>3 – DIFERENCIAÇÃO ENTRE  ORAÇÕES </a:t>
            </a:r>
            <a:br>
              <a:rPr lang="pt-BR" sz="3200" cap="small" dirty="0" smtClean="0">
                <a:solidFill>
                  <a:schemeClr val="bg1"/>
                </a:solidFill>
              </a:rPr>
            </a:br>
            <a:r>
              <a:rPr lang="pt-BR" sz="3200" cap="small" dirty="0" smtClean="0">
                <a:solidFill>
                  <a:schemeClr val="bg1"/>
                </a:solidFill>
              </a:rPr>
              <a:t>ADJETIVAS</a:t>
            </a:r>
            <a:endParaRPr lang="pt-BR" sz="32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984544" y="953338"/>
            <a:ext cx="94435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1. Os alunos que não são gente-fina vão reprovar em Português.</a:t>
            </a:r>
          </a:p>
          <a:p>
            <a:endParaRPr lang="pt-BR" sz="4000" dirty="0" smtClean="0"/>
          </a:p>
          <a:p>
            <a:r>
              <a:rPr lang="pt-BR" sz="4000" dirty="0" smtClean="0"/>
              <a:t>2. Os alunos, que não são gente-fina, vão reprovar em Português.</a:t>
            </a:r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904509" y="4896195"/>
            <a:ext cx="3131127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Qual das frases você prefere?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3600" cap="small" dirty="0" smtClean="0">
                <a:solidFill>
                  <a:schemeClr val="bg1"/>
                </a:solidFill>
              </a:rPr>
              <a:t>4 – ELIPSE VERBAL</a:t>
            </a:r>
            <a:endParaRPr lang="pt-BR" sz="36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970689" y="1646066"/>
            <a:ext cx="94435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A </a:t>
            </a:r>
            <a:r>
              <a:rPr lang="pt-BR" sz="4000" dirty="0" smtClean="0"/>
              <a:t>Erika gosta </a:t>
            </a:r>
            <a:r>
              <a:rPr lang="pt-BR" sz="4000" dirty="0" smtClean="0"/>
              <a:t>de ler; o </a:t>
            </a:r>
            <a:r>
              <a:rPr lang="pt-BR" sz="4000" dirty="0" smtClean="0"/>
              <a:t>Matheus, de realizar cálculos.</a:t>
            </a:r>
            <a:endParaRPr lang="pt-BR" sz="4000" dirty="0" smtClean="0"/>
          </a:p>
          <a:p>
            <a:endParaRPr lang="pt-BR" sz="4000" dirty="0" smtClean="0"/>
          </a:p>
          <a:p>
            <a:endParaRPr lang="pt-BR" sz="4000" dirty="0" smtClean="0"/>
          </a:p>
          <a:p>
            <a:r>
              <a:rPr lang="pt-BR" sz="4000" dirty="0" smtClean="0"/>
              <a:t>Eu adoro a aula de Português; meus alunos, o intervalo.</a:t>
            </a:r>
          </a:p>
          <a:p>
            <a:endParaRPr lang="pt-BR" sz="4000" dirty="0" smtClean="0"/>
          </a:p>
          <a:p>
            <a:endParaRPr lang="pt-BR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3600" cap="small" dirty="0" smtClean="0">
                <a:solidFill>
                  <a:schemeClr val="bg1"/>
                </a:solidFill>
              </a:rPr>
              <a:t>5 –EM FRENTE A CONJUNÇÕES</a:t>
            </a:r>
            <a:endParaRPr lang="pt-BR" sz="36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915271" y="426866"/>
            <a:ext cx="9910969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Júlia gosta de ler, mas tem pouco tempo disponível.</a:t>
            </a:r>
          </a:p>
          <a:p>
            <a:endParaRPr lang="pt-BR" sz="2800" dirty="0" smtClean="0"/>
          </a:p>
          <a:p>
            <a:r>
              <a:rPr lang="pt-BR" sz="2800" dirty="0" smtClean="0"/>
              <a:t>O Victor não gosta de ler, portanto, quando necessário, procura os </a:t>
            </a:r>
            <a:r>
              <a:rPr lang="pt-BR" sz="2800" dirty="0" err="1" smtClean="0"/>
              <a:t>audiolivros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ATENÇÃO!</a:t>
            </a:r>
          </a:p>
          <a:p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As conjunções conclusivas  (pois, portanto, assim) e </a:t>
            </a:r>
            <a:r>
              <a:rPr lang="pt-BR" sz="2800" u="sng" dirty="0" smtClean="0">
                <a:solidFill>
                  <a:schemeClr val="accent6">
                    <a:lumMod val="50000"/>
                  </a:schemeClr>
                </a:solidFill>
              </a:rPr>
              <a:t>algumas adversativas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(contudo, todavia, entretanto, no entanto) admitem vírgula antes e depois.</a:t>
            </a:r>
          </a:p>
          <a:p>
            <a:endParaRPr lang="pt-BR" sz="2800" dirty="0" smtClean="0"/>
          </a:p>
          <a:p>
            <a:r>
              <a:rPr lang="pt-BR" sz="2800" dirty="0" smtClean="0"/>
              <a:t>Eu expliquei a matéria, portanto, fiz minha parte.</a:t>
            </a:r>
          </a:p>
          <a:p>
            <a:r>
              <a:rPr lang="pt-BR" sz="2800" dirty="0" smtClean="0"/>
              <a:t>Ele falou que não veio à aula, entretanto, justificou com atestado médico.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44" y="0"/>
            <a:ext cx="1272638" cy="6858000"/>
          </a:xfrm>
          <a:solidFill>
            <a:schemeClr val="accent6">
              <a:lumMod val="75000"/>
            </a:schemeClr>
          </a:solidFill>
        </p:spPr>
        <p:txBody>
          <a:bodyPr vert="vert270">
            <a:normAutofit/>
          </a:bodyPr>
          <a:lstStyle/>
          <a:p>
            <a:pPr algn="ctr"/>
            <a:r>
              <a:rPr lang="pt-BR" sz="2400" cap="small" dirty="0" smtClean="0">
                <a:solidFill>
                  <a:schemeClr val="bg1"/>
                </a:solidFill>
              </a:rPr>
              <a:t>6 – VOCATIVOS</a:t>
            </a:r>
            <a:endParaRPr lang="pt-BR" sz="2400" strike="sngStrike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AutoShape 2" descr="Exibindo logo letras 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8" r="16684"/>
          <a:stretch>
            <a:fillRect/>
          </a:stretch>
        </p:blipFill>
        <p:spPr bwMode="auto">
          <a:xfrm>
            <a:off x="207817" y="0"/>
            <a:ext cx="1274619" cy="105128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915271" y="426866"/>
            <a:ext cx="944354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Prezado aluno, estude!</a:t>
            </a:r>
          </a:p>
          <a:p>
            <a:endParaRPr lang="pt-BR" sz="3600" dirty="0" smtClean="0"/>
          </a:p>
          <a:p>
            <a:r>
              <a:rPr lang="pt-BR" sz="3600" dirty="0" smtClean="0"/>
              <a:t>Fabiano, </a:t>
            </a:r>
            <a:r>
              <a:rPr lang="pt-BR" sz="3600" dirty="0" smtClean="0"/>
              <a:t>sei que o assunto é um tédio, mas larga o celular!</a:t>
            </a:r>
          </a:p>
          <a:p>
            <a:endParaRPr lang="pt-BR" sz="3600" dirty="0" smtClean="0"/>
          </a:p>
          <a:p>
            <a:r>
              <a:rPr lang="pt-BR" sz="3600" dirty="0" smtClean="0"/>
              <a:t>Tem certeza</a:t>
            </a:r>
            <a:r>
              <a:rPr lang="pt-BR" sz="3600" dirty="0" smtClean="0"/>
              <a:t>, Ana, </a:t>
            </a:r>
            <a:r>
              <a:rPr lang="pt-BR" sz="3600" dirty="0" smtClean="0"/>
              <a:t>de que você quer fazer graduação em Psicologia?</a:t>
            </a:r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9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652</Words>
  <Application>Microsoft Office PowerPoint</Application>
  <PresentationFormat>Personalizar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1- Para enumerações </vt:lpstr>
      <vt:lpstr>2- Para EXPLICAÇÕES INTERCALADAS </vt:lpstr>
      <vt:lpstr>3 – DIFERENCIAÇÃO ENTRE  ORAÇÕES  ADJETIVAS</vt:lpstr>
      <vt:lpstr>4 – ELIPSE VERBAL</vt:lpstr>
      <vt:lpstr>5 –EM FRENTE A CONJUNÇÕES</vt:lpstr>
      <vt:lpstr>6 – VOCATIVOS</vt:lpstr>
      <vt:lpstr>Slide 10</vt:lpstr>
      <vt:lpstr>7 – ADJUNTOS ADVERBIAIS OU ORAÇÕES  ADVERBIAIS DESLOCADAS</vt:lpstr>
      <vt:lpstr>8 – ADJUNTOS ADVERBIAIS  DIFERENTES ENTRE SI</vt:lpstr>
      <vt:lpstr>OUTROS  SINAS  DE PONTUAÇÃO</vt:lpstr>
      <vt:lpstr>CORREÇÃO EXERCÍCIO</vt:lpstr>
      <vt:lpstr>CORREÇÃO EXERCÍCIO</vt:lpstr>
      <vt:lpstr>CORREÇÃO EXERCÍCIO</vt:lpstr>
      <vt:lpstr>CORREÇÃO EXERCÍCIO</vt:lpstr>
      <vt:lpstr>CORREÇÃO EXERCÍCIO</vt:lpstr>
      <vt:lpstr>CORREÇÃO EXERCÍCIO</vt:lpstr>
      <vt:lpstr>O TESTAMENTO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Biegelmeier Leão</dc:creator>
  <cp:lastModifiedBy>User</cp:lastModifiedBy>
  <cp:revision>98</cp:revision>
  <dcterms:created xsi:type="dcterms:W3CDTF">2015-10-25T01:56:03Z</dcterms:created>
  <dcterms:modified xsi:type="dcterms:W3CDTF">2023-08-22T01:38:43Z</dcterms:modified>
</cp:coreProperties>
</file>