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45"/>
  </p:notesMasterIdLst>
  <p:sldIdLst>
    <p:sldId id="257" r:id="rId2"/>
    <p:sldId id="261" r:id="rId3"/>
    <p:sldId id="31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8" r:id="rId24"/>
    <p:sldId id="387" r:id="rId25"/>
    <p:sldId id="390" r:id="rId26"/>
    <p:sldId id="391" r:id="rId27"/>
    <p:sldId id="392" r:id="rId28"/>
    <p:sldId id="389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321" r:id="rId43"/>
    <p:sldId id="406" r:id="rId44"/>
  </p:sldIdLst>
  <p:sldSz cx="18288000" cy="10287000"/>
  <p:notesSz cx="6858000" cy="9144000"/>
  <p:embeddedFontLst>
    <p:embeddedFont>
      <p:font typeface="Lexend Deca" panose="020B0604020202020204" charset="0"/>
      <p:regular r:id="rId46"/>
      <p:bold r:id="rId47"/>
    </p:embeddedFont>
    <p:embeddedFont>
      <p:font typeface="Lexend Deca Light" panose="020B0604020202020204" charset="0"/>
      <p:regular r:id="rId48"/>
      <p:bold r:id="rId49"/>
    </p:embeddedFont>
    <p:embeddedFont>
      <p:font typeface="Lexend Deca SemiBold" panose="020B0604020202020204" charset="0"/>
      <p:regular r:id="rId50"/>
      <p:bold r:id="rId51"/>
    </p:embeddedFont>
    <p:embeddedFont>
      <p:font typeface="Times" panose="02020603050405020304" pitchFamily="18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  <p15:guide id="3" pos="175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6D6D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88" autoAdjust="0"/>
  </p:normalViewPr>
  <p:slideViewPr>
    <p:cSldViewPr snapToGrid="0">
      <p:cViewPr varScale="1">
        <p:scale>
          <a:sx n="33" d="100"/>
          <a:sy n="33" d="100"/>
        </p:scale>
        <p:origin x="1228" y="56"/>
      </p:cViewPr>
      <p:guideLst>
        <p:guide orient="horz" pos="3240"/>
        <p:guide pos="5760"/>
        <p:guide pos="1757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46e0ee883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46e0ee883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206F40D9-6D14-2CBE-403C-0EF79FC62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2C15FBA9-A9A2-CDC2-8EA2-3F10F8ECD5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104F6094-5331-3877-70B2-F41B1F384D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0020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BEB916C2-78F6-F6AF-AB37-8E2D7D891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82454C9B-1FB7-CC6E-FED5-B50353E952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FD15B644-C7EC-FBB8-7F62-54B069F977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2295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ACAFE545-F88E-E5A6-3DC8-3EF4B3D53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CB5EC305-BA1E-0283-50F1-15DE65FFA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80BDA200-22C7-796B-F115-26DFF1CEF6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5078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96A31666-4AC9-AEC0-3706-73976E42B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9806C643-38C1-A552-A141-12607C393B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6CC3C8C9-837D-E56C-4A22-21DDBF4CD9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6980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2FF100CC-0326-E0FF-291B-815CD960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25E507BE-036A-F746-BC3B-0A65EF5A1E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4B12AC2C-D280-F554-9FC1-0CE50C4A2E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8387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3BB2F425-F5F1-3E63-FD14-9AD837E04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DF0E1834-CDB6-95FA-85CB-DC3845504A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41161AE7-8E52-EC97-4546-60ED903B48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5935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425607FE-CD1B-4D69-1721-1516E532F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74C99900-0885-B044-1A06-7B50877248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86B1D3F0-BA26-BE3B-BDF5-13264C18BF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4974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5813EC68-4593-D42B-43A1-57D05E66A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95A8F4E2-13E0-321A-FA12-5E1E9B5412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A0F57EEB-7F2A-2F12-7475-2D8B0E457C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7681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22AD1CD7-1A5C-4C87-27E4-8C3BE3D6D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216C7E41-8A23-B2D3-44CC-0278CC4D45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93A0EEB6-7D64-ED4F-D26C-90830C8477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9406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B1A40534-8A1A-A2DD-DDAE-DA30D6B6D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7EF21DDC-C769-7114-D21B-E0AF79BEE0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C3FA2A55-6F5B-4686-9AF2-85D84ACE05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465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D3CF4843-2605-2A82-030B-F1AD3E09E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1C23D43B-3F94-F973-EF5C-D02DE8F132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2432DAAF-7CA1-B263-B58F-738E1040C5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9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E62CE2A7-6672-BBA6-8DAF-F07E25D01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C4600D49-2089-C4B5-45F6-D7C45CD1F1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7913E99E-2BBC-2AA7-D38E-0FB696A90D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258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04D414F2-39BB-B551-86FD-956166CFE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1540B98F-0A4A-C5A0-55E5-3B923A56C8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69D58F6F-9517-1DA7-F78F-41D216B1FA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106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099365E2-BC49-B1A5-B4C1-5945826B8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0E95F0A8-3F88-1A8E-A418-6914F4A12B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8B8E86A1-5E18-C4BE-B59B-DCEA77777D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3589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EC908B48-854B-1519-8343-2C9DB447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847FD1F5-523E-F755-AE8C-5DF718C876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4B8FF31A-5EB7-606B-1859-3E6FA9FB03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0256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AA5D7825-297F-80D0-95B7-4070AED1A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7E1437ED-C3FE-C407-BC5B-27D47F43F0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5A0C9DB4-7E4D-749C-B371-43C56ECE7B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0582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D4185B57-F1B9-C3F0-CB98-FA9410C9C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1DA110FE-B63A-AE0F-C665-1DD20E4F6D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4962D7B0-5EC3-FF13-6F23-7897060E6B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1509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47ACF8D1-15CD-5511-AFBB-EFD1BCC10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7756D691-9354-9CC1-5EB9-5B85BF6772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7B939712-9903-EB67-3131-81A6AF979A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82011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C5AA4270-0907-AF3D-3679-D11A3B844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2F1C59DC-BE5B-516D-BEAA-8D7F9A2CCE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9184852B-A524-FE79-0986-0D94EFB9AF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5689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C514BE02-A2FE-A1CF-417E-ACFB7D661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91B22DF0-D069-9184-162A-3EBAC41BA5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B56F6F94-F4D5-6E93-1488-3D0C18D804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470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007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BC05A31D-ED52-A0BE-4E42-48F41CE77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06105D11-09DB-CEFF-E41D-88E977EB68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7752EE26-8AF4-DAB7-EDED-07FD3A4F06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5895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748F5CA1-6BEF-9217-D9BA-A6F92B86F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29E6702B-AD72-7183-A78D-9C05F63BC5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5F94DB45-9C4E-C829-0BF3-050CEF1F3A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570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63CD3F1B-1502-2C8F-C0AD-FF8A374DF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9F78377C-702E-6BDC-E1B5-9740D165E7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5F2F4D6C-7C2B-0E45-8C81-3533EC016C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7461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970FBC1D-8C92-8DD9-1AE5-9707F5D9C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7012D842-B003-4F06-867B-8B4562C034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7A7E29DC-C6D8-8728-8F15-992946A7BC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0251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A6BC3962-8CB2-418B-5A63-14D194855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0FB76D70-9E04-8C40-B964-49EED0E582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F0BCD729-38A7-1F7B-7172-E9F84CED29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679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043EB937-CB75-E6C0-E58C-C043F1025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F25B2481-01A3-B537-681D-99FD7B86EE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D783EE31-066F-09B0-3F3F-8ADDA071F1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74756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DEFD447E-5FBB-C80F-EC56-01069FA79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1D632AF9-A45A-FE06-10F2-CE55453373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2CA87B64-22BF-CBE2-8EEB-871BCAA56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0300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5500B487-618B-A1BD-5FEC-634F3CBA7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7582171A-5F3C-B661-452E-73061F7CD4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4887841D-8217-C827-DFDF-A58543270F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4842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9039AD49-E726-C1F1-C374-379A7D9C8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898FD240-152E-AB07-9A1F-5F4F90F10D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46FED087-6BED-6CE7-D48F-F598D81479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1492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12430C3A-90E7-86DD-3F1B-77C383E72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31DE9B7B-276E-37DC-9E02-8AFF16C661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D5A01630-F7CC-8877-206A-4E29A7D0FA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691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5D0C6C1C-4C01-029C-E118-11A31D76E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F02672B3-20FB-4C32-AA41-52E243438C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4373FDE9-ADAD-1CF7-9DE3-0B4B0014EA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3203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70877387-5E57-B3F6-D2CF-07FB73C31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67A5C6C3-D64E-50A8-6FB2-FB7FBE1C42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346EFC63-3228-F554-4340-3FE490D350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39974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257E9A38-AD5B-34AE-CE36-FFD6380EE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39B138B9-FA1C-3FE1-AF21-89F4F6F270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75902AA7-8051-C427-DBE9-A236E83FE1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13763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>
          <a:extLst>
            <a:ext uri="{FF2B5EF4-FFF2-40B4-BE49-F238E27FC236}">
              <a16:creationId xmlns:a16="http://schemas.microsoft.com/office/drawing/2014/main" id="{45B3A420-BC3F-249E-C21F-010104E1F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46e0ee8838_0_49:notes">
            <a:extLst>
              <a:ext uri="{FF2B5EF4-FFF2-40B4-BE49-F238E27FC236}">
                <a16:creationId xmlns:a16="http://schemas.microsoft.com/office/drawing/2014/main" id="{723B94E7-1D02-3ADB-3A82-10E0CE76D6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46e0ee8838_0_49:notes">
            <a:extLst>
              <a:ext uri="{FF2B5EF4-FFF2-40B4-BE49-F238E27FC236}">
                <a16:creationId xmlns:a16="http://schemas.microsoft.com/office/drawing/2014/main" id="{247AA9B9-F885-4DFD-7E69-87A234F9AE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2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F1125CF8-9E3D-2085-50D4-1EA07FFE9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05A84F7B-30A5-F476-7F5A-CBEECAA3C4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DE4CB9C4-6C54-0B00-A660-501D53C1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766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4FE0B5BD-BDDD-8AA1-0F7B-4DE91ACD3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97650B0C-0125-B90C-25AA-FEA0C05056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00D40842-FF27-B492-307F-81E7DA8709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460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8D96AC67-A6DB-FF62-AB3B-08409BC81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EA60E761-DFC4-E98B-C837-7A205E4566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E64DEF31-2E62-7FB6-E1F8-12C028C1A2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79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5E782841-41E5-4639-EA54-06151D752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EB8FC925-EA43-A451-D948-C370CF20C0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796C6FC9-B166-C447-4AE4-2E75458B0E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5757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08BDECBF-E87E-A180-388F-0EEA1DD7C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22096e7f_0_81:notes">
            <a:extLst>
              <a:ext uri="{FF2B5EF4-FFF2-40B4-BE49-F238E27FC236}">
                <a16:creationId xmlns:a16="http://schemas.microsoft.com/office/drawing/2014/main" id="{E566448D-B45F-4802-D2DC-6AE252AEB8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22096e7f_0_81:notes">
            <a:extLst>
              <a:ext uri="{FF2B5EF4-FFF2-40B4-BE49-F238E27FC236}">
                <a16:creationId xmlns:a16="http://schemas.microsoft.com/office/drawing/2014/main" id="{DF8D6E78-5B9E-9A22-2F59-40D45A1903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853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 1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E6BC904-18D2-4D1A-602E-72F2AE0C37EF}"/>
              </a:ext>
            </a:extLst>
          </p:cNvPr>
          <p:cNvSpPr/>
          <p:nvPr userDrawn="1"/>
        </p:nvSpPr>
        <p:spPr>
          <a:xfrm>
            <a:off x="2383436" y="9024079"/>
            <a:ext cx="1873771" cy="77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5754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2790000" y="1822475"/>
            <a:ext cx="990900" cy="240600"/>
          </a:xfrm>
          <a:prstGeom prst="roundRect">
            <a:avLst>
              <a:gd name="adj" fmla="val 23795"/>
            </a:avLst>
          </a:prstGeom>
          <a:solidFill>
            <a:srgbClr val="D0E7F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1B3766"/>
              </a:solidFill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790000" y="2321100"/>
            <a:ext cx="14116800" cy="229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6600"/>
              <a:buNone/>
              <a:defRPr sz="6600">
                <a:solidFill>
                  <a:srgbClr val="1B37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6600"/>
              <a:buNone/>
              <a:defRPr sz="6600">
                <a:solidFill>
                  <a:srgbClr val="1B37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6600"/>
              <a:buNone/>
              <a:defRPr sz="6600">
                <a:solidFill>
                  <a:srgbClr val="1B37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6600"/>
              <a:buNone/>
              <a:defRPr sz="6600">
                <a:solidFill>
                  <a:srgbClr val="1B37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6600"/>
              <a:buNone/>
              <a:defRPr sz="6600">
                <a:solidFill>
                  <a:srgbClr val="1B37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6600"/>
              <a:buNone/>
              <a:defRPr sz="6600">
                <a:solidFill>
                  <a:srgbClr val="1B37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6600"/>
              <a:buNone/>
              <a:defRPr sz="6600">
                <a:solidFill>
                  <a:srgbClr val="1B37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6600"/>
              <a:buNone/>
              <a:defRPr sz="6600">
                <a:solidFill>
                  <a:srgbClr val="1B37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6600"/>
              <a:buNone/>
              <a:defRPr sz="6600">
                <a:solidFill>
                  <a:srgbClr val="1B3766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790000" y="4939475"/>
            <a:ext cx="14116800" cy="1785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2"/>
          </p:nvPr>
        </p:nvSpPr>
        <p:spPr>
          <a:xfrm>
            <a:off x="2790000" y="7138300"/>
            <a:ext cx="14116800" cy="17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488"/>
              </a:buClr>
              <a:buSzPts val="3600"/>
              <a:buFont typeface="Lexend Deca Light"/>
              <a:buNone/>
              <a:defRPr>
                <a:solidFill>
                  <a:srgbClr val="365488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3600"/>
              <a:buFont typeface="Lexend Deca Light"/>
              <a:buNone/>
              <a:defRPr sz="3600">
                <a:solidFill>
                  <a:srgbClr val="D0E7F9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3600"/>
              <a:buFont typeface="Lexend Deca Light"/>
              <a:buNone/>
              <a:defRPr sz="3600">
                <a:solidFill>
                  <a:srgbClr val="D0E7F9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3600"/>
              <a:buFont typeface="Lexend Deca Light"/>
              <a:buNone/>
              <a:defRPr sz="3600">
                <a:solidFill>
                  <a:srgbClr val="D0E7F9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3600"/>
              <a:buFont typeface="Lexend Deca Light"/>
              <a:buNone/>
              <a:defRPr sz="3600">
                <a:solidFill>
                  <a:srgbClr val="D0E7F9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3600"/>
              <a:buFont typeface="Lexend Deca Light"/>
              <a:buNone/>
              <a:defRPr sz="3600">
                <a:solidFill>
                  <a:srgbClr val="D0E7F9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3600"/>
              <a:buFont typeface="Lexend Deca Light"/>
              <a:buNone/>
              <a:defRPr sz="3600">
                <a:solidFill>
                  <a:srgbClr val="D0E7F9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3600"/>
              <a:buFont typeface="Lexend Deca Light"/>
              <a:buNone/>
              <a:defRPr sz="3600">
                <a:solidFill>
                  <a:srgbClr val="D0E7F9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3600"/>
              <a:buFont typeface="Lexend Deca Light"/>
              <a:buNone/>
              <a:defRPr sz="3600">
                <a:solidFill>
                  <a:srgbClr val="D0E7F9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651031A-B711-1987-75D6-E18DBABA9305}"/>
              </a:ext>
            </a:extLst>
          </p:cNvPr>
          <p:cNvSpPr/>
          <p:nvPr userDrawn="1"/>
        </p:nvSpPr>
        <p:spPr>
          <a:xfrm>
            <a:off x="2285999" y="9043402"/>
            <a:ext cx="2068643" cy="1004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0865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6400"/>
              <a:buFont typeface="Lexend Deca SemiBold"/>
              <a:buNone/>
              <a:defRPr sz="6400">
                <a:solidFill>
                  <a:srgbClr val="1B3766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2465600" y="2984150"/>
            <a:ext cx="15199200" cy="5841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508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400"/>
              <a:buFont typeface="Lexend Deca Light"/>
              <a:buChar char="●"/>
              <a:defRPr sz="4400">
                <a:solidFill>
                  <a:srgbClr val="434343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lvl="1" indent="-508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400"/>
              <a:buFont typeface="Lexend Deca Light"/>
              <a:buChar char="○"/>
              <a:defRPr sz="4400">
                <a:solidFill>
                  <a:srgbClr val="434343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lvl="2" indent="-508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400"/>
              <a:buFont typeface="Lexend Deca Light"/>
              <a:buChar char="■"/>
              <a:defRPr sz="4400">
                <a:solidFill>
                  <a:srgbClr val="434343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lvl="3" indent="-508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400"/>
              <a:buFont typeface="Lexend Deca Light"/>
              <a:buChar char="●"/>
              <a:defRPr sz="4400">
                <a:solidFill>
                  <a:srgbClr val="434343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lvl="4" indent="-508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400"/>
              <a:buFont typeface="Lexend Deca Light"/>
              <a:buChar char="○"/>
              <a:defRPr sz="4400">
                <a:solidFill>
                  <a:srgbClr val="434343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lvl="5" indent="-508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400"/>
              <a:buFont typeface="Lexend Deca Light"/>
              <a:buChar char="■"/>
              <a:defRPr sz="4400">
                <a:solidFill>
                  <a:srgbClr val="434343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lvl="6" indent="-508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400"/>
              <a:buFont typeface="Lexend Deca Light"/>
              <a:buChar char="●"/>
              <a:defRPr sz="4400">
                <a:solidFill>
                  <a:srgbClr val="434343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lvl="7" indent="-508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400"/>
              <a:buFont typeface="Lexend Deca Light"/>
              <a:buChar char="○"/>
              <a:defRPr sz="4400">
                <a:solidFill>
                  <a:srgbClr val="434343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lvl="8" indent="-508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400"/>
              <a:buFont typeface="Lexend Deca Light"/>
              <a:buChar char="■"/>
              <a:defRPr sz="4400">
                <a:solidFill>
                  <a:srgbClr val="434343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4F8C440-C565-CC1E-CEBA-6142B28A944A}"/>
              </a:ext>
            </a:extLst>
          </p:cNvPr>
          <p:cNvSpPr/>
          <p:nvPr userDrawn="1"/>
        </p:nvSpPr>
        <p:spPr>
          <a:xfrm>
            <a:off x="2251128" y="8942626"/>
            <a:ext cx="2068643" cy="1004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 descr="Uma imagem contendo Código QR&#10;&#10;Descrição gerada automaticamente">
            <a:extLst>
              <a:ext uri="{FF2B5EF4-FFF2-40B4-BE49-F238E27FC236}">
                <a16:creationId xmlns:a16="http://schemas.microsoft.com/office/drawing/2014/main" id="{A6D35546-7286-3440-581B-3F0624D06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-1473" b="35451"/>
          <a:stretch/>
        </p:blipFill>
        <p:spPr>
          <a:xfrm>
            <a:off x="1754186" y="8771236"/>
            <a:ext cx="1531263" cy="1258033"/>
          </a:xfrm>
          <a:prstGeom prst="rect">
            <a:avLst/>
          </a:prstGeom>
        </p:spPr>
      </p:pic>
      <p:pic>
        <p:nvPicPr>
          <p:cNvPr id="6" name="Imagem 5" descr="Uma imagem contendo Código QR&#10;&#10;Descrição gerada automaticamente">
            <a:extLst>
              <a:ext uri="{FF2B5EF4-FFF2-40B4-BE49-F238E27FC236}">
                <a16:creationId xmlns:a16="http://schemas.microsoft.com/office/drawing/2014/main" id="{B992F949-B3C3-D640-7001-4CA9BA2BC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4737" r="7675" b="4600"/>
          <a:stretch/>
        </p:blipFill>
        <p:spPr>
          <a:xfrm>
            <a:off x="2980830" y="9173395"/>
            <a:ext cx="1835883" cy="787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rpo 2 1">
  <p:cSld name="TITLE_AND_BODY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6400"/>
              <a:buFont typeface="Lexend Deca SemiBold"/>
              <a:buNone/>
              <a:defRPr sz="6400">
                <a:solidFill>
                  <a:srgbClr val="D0E7F9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6400"/>
              <a:buFont typeface="Lexend Deca"/>
              <a:buNone/>
              <a:defRPr sz="6400" b="1">
                <a:solidFill>
                  <a:srgbClr val="D0E7F9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6400"/>
              <a:buFont typeface="Lexend Deca"/>
              <a:buNone/>
              <a:defRPr sz="6400" b="1">
                <a:solidFill>
                  <a:srgbClr val="D0E7F9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6400"/>
              <a:buFont typeface="Lexend Deca"/>
              <a:buNone/>
              <a:defRPr sz="6400" b="1">
                <a:solidFill>
                  <a:srgbClr val="D0E7F9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6400"/>
              <a:buFont typeface="Lexend Deca"/>
              <a:buNone/>
              <a:defRPr sz="6400" b="1">
                <a:solidFill>
                  <a:srgbClr val="D0E7F9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6400"/>
              <a:buFont typeface="Lexend Deca"/>
              <a:buNone/>
              <a:defRPr sz="6400" b="1">
                <a:solidFill>
                  <a:srgbClr val="D0E7F9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6400"/>
              <a:buFont typeface="Lexend Deca"/>
              <a:buNone/>
              <a:defRPr sz="6400" b="1">
                <a:solidFill>
                  <a:srgbClr val="D0E7F9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6400"/>
              <a:buFont typeface="Lexend Deca"/>
              <a:buNone/>
              <a:defRPr sz="6400" b="1">
                <a:solidFill>
                  <a:srgbClr val="D0E7F9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0E7F9"/>
              </a:buClr>
              <a:buSzPts val="6400"/>
              <a:buFont typeface="Lexend Deca"/>
              <a:buNone/>
              <a:defRPr sz="6400" b="1">
                <a:solidFill>
                  <a:srgbClr val="D0E7F9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 rtl="0">
              <a:buNone/>
              <a:defRPr sz="17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buNone/>
              <a:defRPr sz="17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buNone/>
              <a:defRPr sz="17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buNone/>
              <a:defRPr sz="17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buNone/>
              <a:defRPr sz="17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buNone/>
              <a:defRPr sz="17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buNone/>
              <a:defRPr sz="17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buNone/>
              <a:defRPr sz="17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buNone/>
              <a:defRPr sz="17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rpo 1">
  <p:cSld name="TITLE_AND_BODY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6400"/>
              <a:buFont typeface="Lexend Deca SemiBold"/>
              <a:buNone/>
              <a:defRPr sz="6400">
                <a:solidFill>
                  <a:srgbClr val="1B3766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Font typeface="Lexend Deca"/>
              <a:buNone/>
              <a:defRPr sz="64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>
              <a:buNone/>
              <a:defRPr sz="1700">
                <a:solidFill>
                  <a:srgbClr val="1B3766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75E33D7-7CEB-81C5-D765-D3761F44DA52}"/>
              </a:ext>
            </a:extLst>
          </p:cNvPr>
          <p:cNvSpPr/>
          <p:nvPr userDrawn="1"/>
        </p:nvSpPr>
        <p:spPr>
          <a:xfrm>
            <a:off x="2251128" y="8942626"/>
            <a:ext cx="2068643" cy="1004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74FAE86-86CE-A1F0-554C-8A0C8D1F07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29" y="9039069"/>
            <a:ext cx="1669987" cy="580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21400" y="890050"/>
            <a:ext cx="151434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65488"/>
              </a:buClr>
              <a:buSzPts val="6400"/>
              <a:buFont typeface="Lexend Deca SemiBold"/>
              <a:buNone/>
              <a:defRPr sz="6400">
                <a:solidFill>
                  <a:srgbClr val="365488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65488"/>
              </a:buClr>
              <a:buSzPts val="6400"/>
              <a:buFont typeface="Lexend Deca SemiBold"/>
              <a:buNone/>
              <a:defRPr sz="6400">
                <a:solidFill>
                  <a:srgbClr val="365488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65488"/>
              </a:buClr>
              <a:buSzPts val="6400"/>
              <a:buFont typeface="Lexend Deca SemiBold"/>
              <a:buNone/>
              <a:defRPr sz="6400">
                <a:solidFill>
                  <a:srgbClr val="365488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65488"/>
              </a:buClr>
              <a:buSzPts val="6400"/>
              <a:buFont typeface="Lexend Deca SemiBold"/>
              <a:buNone/>
              <a:defRPr sz="6400">
                <a:solidFill>
                  <a:srgbClr val="365488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65488"/>
              </a:buClr>
              <a:buSzPts val="6400"/>
              <a:buFont typeface="Lexend Deca SemiBold"/>
              <a:buNone/>
              <a:defRPr sz="6400">
                <a:solidFill>
                  <a:srgbClr val="365488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65488"/>
              </a:buClr>
              <a:buSzPts val="6400"/>
              <a:buFont typeface="Lexend Deca SemiBold"/>
              <a:buNone/>
              <a:defRPr sz="6400">
                <a:solidFill>
                  <a:srgbClr val="365488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65488"/>
              </a:buClr>
              <a:buSzPts val="6400"/>
              <a:buFont typeface="Lexend Deca SemiBold"/>
              <a:buNone/>
              <a:defRPr sz="6400">
                <a:solidFill>
                  <a:srgbClr val="365488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65488"/>
              </a:buClr>
              <a:buSzPts val="6400"/>
              <a:buFont typeface="Lexend Deca SemiBold"/>
              <a:buNone/>
              <a:defRPr sz="6400">
                <a:solidFill>
                  <a:srgbClr val="365488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65488"/>
              </a:buClr>
              <a:buSzPts val="6400"/>
              <a:buFont typeface="Lexend Deca SemiBold"/>
              <a:buNone/>
              <a:defRPr sz="6400">
                <a:solidFill>
                  <a:srgbClr val="365488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_PpTFkMH_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curricularizacaodaextensao.ufsc.br/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2037607" y="5690429"/>
            <a:ext cx="12191798" cy="907141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algn="l"/>
            <a:r>
              <a:rPr lang="pt-BR" sz="5300" dirty="0"/>
              <a:t> Práticas Curriculares em Sociedade I </a:t>
            </a:r>
            <a:r>
              <a:rPr lang="pt-BR" sz="4000" dirty="0"/>
              <a:t>	</a:t>
            </a:r>
            <a:br>
              <a:rPr lang="pt-BR" sz="4000" dirty="0"/>
            </a:br>
            <a:r>
              <a:rPr lang="pt-BR" sz="4000" dirty="0"/>
              <a:t>	</a:t>
            </a:r>
            <a:br>
              <a:rPr lang="pt-BR" sz="4000" dirty="0"/>
            </a:br>
            <a:br>
              <a:rPr lang="pt-BR" sz="4000" dirty="0"/>
            </a:br>
            <a:r>
              <a:rPr lang="pt-BR" sz="4000" dirty="0"/>
              <a:t> </a:t>
            </a:r>
            <a:endParaRPr lang="pt-BR" sz="4000" b="1"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2465624" y="7775786"/>
            <a:ext cx="14116800" cy="907141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pt-BR" sz="3200" dirty="0" err="1"/>
              <a:t>Prof</a:t>
            </a:r>
            <a:r>
              <a:rPr lang="pt-BR" sz="3200" dirty="0"/>
              <a:t>(a) Carmen Vera Scorsatto</a:t>
            </a:r>
          </a:p>
          <a:p>
            <a:endParaRPr lang="pt-BR" sz="1600" dirty="0"/>
          </a:p>
        </p:txBody>
      </p:sp>
      <p:sp>
        <p:nvSpPr>
          <p:cNvPr id="2" name="Google Shape;57;p11">
            <a:extLst>
              <a:ext uri="{FF2B5EF4-FFF2-40B4-BE49-F238E27FC236}">
                <a16:creationId xmlns:a16="http://schemas.microsoft.com/office/drawing/2014/main" id="{977DD381-E027-0F48-A2D0-D42D03827AD6}"/>
              </a:ext>
            </a:extLst>
          </p:cNvPr>
          <p:cNvSpPr txBox="1">
            <a:spLocks/>
          </p:cNvSpPr>
          <p:nvPr/>
        </p:nvSpPr>
        <p:spPr>
          <a:xfrm>
            <a:off x="2465624" y="3395928"/>
            <a:ext cx="13356752" cy="90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endParaRPr lang="pt-BR" sz="4000" dirty="0"/>
          </a:p>
        </p:txBody>
      </p:sp>
      <p:pic>
        <p:nvPicPr>
          <p:cNvPr id="3" name="Imagem 2" descr="Uma imagem contendo Código QR&#10;&#10;Descrição gerada automaticamente">
            <a:extLst>
              <a:ext uri="{FF2B5EF4-FFF2-40B4-BE49-F238E27FC236}">
                <a16:creationId xmlns:a16="http://schemas.microsoft.com/office/drawing/2014/main" id="{65DC3E41-E49B-B8DA-AC79-99D977610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452" y="94004"/>
            <a:ext cx="3068894" cy="39636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32A0BE30-FA8D-C979-4A2E-53557712F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74E6A43-49B8-B961-2C11-A23718BAA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553" y="3447440"/>
            <a:ext cx="10385272" cy="5898499"/>
          </a:xfrm>
          <a:prstGeom prst="rect">
            <a:avLst/>
          </a:prstGeom>
        </p:spPr>
      </p:pic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4D61DBB3-FBE6-2857-A5F7-33999E09F5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Conceitos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C786CCA1-31A6-CE71-CC40-DD68455299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75CF792C-F2AF-D170-B7C0-35DCF07C29F3}"/>
              </a:ext>
            </a:extLst>
          </p:cNvPr>
          <p:cNvSpPr/>
          <p:nvPr/>
        </p:nvSpPr>
        <p:spPr>
          <a:xfrm>
            <a:off x="9651540" y="410524"/>
            <a:ext cx="7233428" cy="3499996"/>
          </a:xfrm>
          <a:prstGeom prst="wedgeRoundRectCallout">
            <a:avLst>
              <a:gd name="adj1" fmla="val -69038"/>
              <a:gd name="adj2" fmla="val 577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Todas as instituições de ensino superior precisam pensar sobre extensão</a:t>
            </a:r>
            <a:endParaRPr lang="pt-BR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extensão não é para os professores....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pt-BR" sz="2400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ão os estudantes que vão vivenciar a extensão ao longo de sua formação.</a:t>
            </a:r>
            <a:endParaRPr lang="pt-BR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ED90E455-8FD3-BA94-F9A3-8CF586CB8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032" y="1842998"/>
            <a:ext cx="5447491" cy="32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8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B338670E-D737-D4B1-D850-D8335B5EA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19AD887B-8B28-AB1B-5904-3A4A47E7DB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Atores da Extensão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34715039-F932-7509-D539-20EBC26162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pic>
        <p:nvPicPr>
          <p:cNvPr id="5" name="Imagem 4" descr="Forma&#10;&#10;Descrição gerada automaticamente">
            <a:extLst>
              <a:ext uri="{FF2B5EF4-FFF2-40B4-BE49-F238E27FC236}">
                <a16:creationId xmlns:a16="http://schemas.microsoft.com/office/drawing/2014/main" id="{D16BAC91-9134-93FD-7A3D-57785390C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0" t="11750" b="3055"/>
          <a:stretch/>
        </p:blipFill>
        <p:spPr>
          <a:xfrm>
            <a:off x="2178995" y="2529200"/>
            <a:ext cx="10009495" cy="5228600"/>
          </a:xfrm>
          <a:prstGeom prst="rect">
            <a:avLst/>
          </a:prstGeom>
        </p:spPr>
      </p:pic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7F6FF7E0-CB43-FF75-E255-DA494E11F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02" t="44884"/>
          <a:stretch/>
        </p:blipFill>
        <p:spPr bwMode="auto">
          <a:xfrm>
            <a:off x="10065200" y="2035450"/>
            <a:ext cx="7012246" cy="2008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799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7AEA3014-5EE9-43E0-E148-403156854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A5E06EC-6B6C-60B5-3C3E-012CD3DE2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809" y="3492313"/>
            <a:ext cx="11815356" cy="4406547"/>
          </a:xfrm>
          <a:prstGeom prst="rect">
            <a:avLst/>
          </a:prstGeom>
        </p:spPr>
      </p:pic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CDFAB598-7388-71F5-35E5-89ACA37826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Atores da Extensão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6F3ABC21-7CDF-E03C-46CD-A43B8295FB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pic>
        <p:nvPicPr>
          <p:cNvPr id="3" name="Imagem 2" descr="Texto, Aplicativo&#10;&#10;Descrição gerada automaticamente">
            <a:extLst>
              <a:ext uri="{FF2B5EF4-FFF2-40B4-BE49-F238E27FC236}">
                <a16:creationId xmlns:a16="http://schemas.microsoft.com/office/drawing/2014/main" id="{67D6F10A-94DA-FE1B-C467-C7C3E30D9B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88" t="40094" b="2197"/>
          <a:stretch/>
        </p:blipFill>
        <p:spPr bwMode="auto">
          <a:xfrm>
            <a:off x="321806" y="2524328"/>
            <a:ext cx="7235258" cy="2141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25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D89949C5-6CB0-75E0-8F35-7E8F6035B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616B96B4-841A-17A0-888B-69970A289D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Atores da Extensão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03FDA4AF-AC23-A422-4A0C-89A70C1C97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pic>
        <p:nvPicPr>
          <p:cNvPr id="2" name="Imagem 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1EC3E3B-75C4-715A-5D72-1569B98FD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64"/>
          <a:stretch/>
        </p:blipFill>
        <p:spPr bwMode="auto">
          <a:xfrm>
            <a:off x="3097921" y="2786378"/>
            <a:ext cx="11785398" cy="5101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44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599A0D9E-82FF-DA01-F5B9-539BA584C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2FA84889-9351-F6F6-0D33-D861B80702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Atores da Extensão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2227C673-3FDD-6E48-4B05-27D3CC7EB2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D3FBD8ED-CDD8-9746-321F-265B46346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29"/>
          <a:stretch/>
        </p:blipFill>
        <p:spPr>
          <a:xfrm>
            <a:off x="3793787" y="2684951"/>
            <a:ext cx="10389141" cy="491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5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3918C66F-0438-2E6D-6857-E45BFEF29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68BDA7AA-5612-2E1A-C3C9-0EC5974722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se materializa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665A0D81-D028-FD9F-31AC-D24BBAF8B33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66599BED-E249-031A-F320-EB1B5D4D3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22" t="46355" r="5357" b="15516"/>
          <a:stretch/>
        </p:blipFill>
        <p:spPr bwMode="auto">
          <a:xfrm>
            <a:off x="8587401" y="2248383"/>
            <a:ext cx="7862394" cy="1513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F8C9370-8E7E-9821-CB1B-E2F7C9EDA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79"/>
          <a:stretch/>
        </p:blipFill>
        <p:spPr bwMode="auto">
          <a:xfrm>
            <a:off x="1201411" y="2732007"/>
            <a:ext cx="3491494" cy="2360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Interface gráfica do usuário, Diagrama, Aplicativo&#10;&#10;Descrição gerada automaticamente">
            <a:extLst>
              <a:ext uri="{FF2B5EF4-FFF2-40B4-BE49-F238E27FC236}">
                <a16:creationId xmlns:a16="http://schemas.microsoft.com/office/drawing/2014/main" id="{F4A693FA-D6D2-BA84-91AD-2E5CD19023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24" t="11975"/>
          <a:stretch/>
        </p:blipFill>
        <p:spPr bwMode="auto">
          <a:xfrm>
            <a:off x="3524289" y="3591596"/>
            <a:ext cx="3779800" cy="2482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82F9773D-6926-52AC-050A-7193234BE9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98" t="8869"/>
          <a:stretch/>
        </p:blipFill>
        <p:spPr bwMode="auto">
          <a:xfrm>
            <a:off x="6183716" y="4544674"/>
            <a:ext cx="4580657" cy="3059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 descr="Diagrama&#10;&#10;Descrição gerada automaticamente com confiança baixa">
            <a:extLst>
              <a:ext uri="{FF2B5EF4-FFF2-40B4-BE49-F238E27FC236}">
                <a16:creationId xmlns:a16="http://schemas.microsoft.com/office/drawing/2014/main" id="{ED0ABC51-C18F-D2D3-39C6-E44398777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4012" y="5991364"/>
            <a:ext cx="4057783" cy="2754787"/>
          </a:xfrm>
          <a:prstGeom prst="rect">
            <a:avLst/>
          </a:prstGeom>
        </p:spPr>
      </p:pic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DA1C6520-3E92-E374-443E-4138A3B8D3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134" t="16406"/>
          <a:stretch/>
        </p:blipFill>
        <p:spPr bwMode="auto">
          <a:xfrm>
            <a:off x="12554296" y="7022340"/>
            <a:ext cx="4057783" cy="2374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4BDF6DA2-4D6B-FB8B-10C4-C226DCF3514C}"/>
              </a:ext>
            </a:extLst>
          </p:cNvPr>
          <p:cNvSpPr/>
          <p:nvPr/>
        </p:nvSpPr>
        <p:spPr>
          <a:xfrm>
            <a:off x="1838205" y="2844920"/>
            <a:ext cx="2217906" cy="633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CAA3594-F6D9-20BF-18AB-DDB7B7D0D161}"/>
              </a:ext>
            </a:extLst>
          </p:cNvPr>
          <p:cNvSpPr/>
          <p:nvPr/>
        </p:nvSpPr>
        <p:spPr>
          <a:xfrm>
            <a:off x="4205141" y="3746276"/>
            <a:ext cx="2217906" cy="633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3DBD4EF-13F4-7553-4D38-6384684793DA}"/>
              </a:ext>
            </a:extLst>
          </p:cNvPr>
          <p:cNvSpPr/>
          <p:nvPr/>
        </p:nvSpPr>
        <p:spPr>
          <a:xfrm>
            <a:off x="7322531" y="4652276"/>
            <a:ext cx="2217906" cy="633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ABB0629-6391-7A7C-1A4C-9CD1AFA9E6CF}"/>
              </a:ext>
            </a:extLst>
          </p:cNvPr>
          <p:cNvSpPr/>
          <p:nvPr/>
        </p:nvSpPr>
        <p:spPr>
          <a:xfrm>
            <a:off x="9919380" y="6074513"/>
            <a:ext cx="2217906" cy="633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E1061B4-EBCF-95CA-156F-3920136726B1}"/>
              </a:ext>
            </a:extLst>
          </p:cNvPr>
          <p:cNvSpPr/>
          <p:nvPr/>
        </p:nvSpPr>
        <p:spPr>
          <a:xfrm>
            <a:off x="13421665" y="7051875"/>
            <a:ext cx="2217906" cy="633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545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C86787C1-4450-3D05-420C-AE36AD66E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7A0484A6-EA87-406B-F183-FF5D4D8AC5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se materializa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0B1230E0-8D2E-86C4-8CB4-462D9AA166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E1E2E26-0FDD-2404-1B08-4987A3B481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9" t="3480" r="13082" b="2918"/>
          <a:stretch/>
        </p:blipFill>
        <p:spPr bwMode="auto">
          <a:xfrm>
            <a:off x="3129861" y="1759383"/>
            <a:ext cx="9437440" cy="7031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CC865208-9CA2-875A-7FB2-0671C5B7A0DA}"/>
              </a:ext>
            </a:extLst>
          </p:cNvPr>
          <p:cNvSpPr/>
          <p:nvPr/>
        </p:nvSpPr>
        <p:spPr>
          <a:xfrm>
            <a:off x="7217924" y="2408983"/>
            <a:ext cx="3015574" cy="633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708B6A7B-E065-BDF0-7C42-661979E059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22" t="46355" r="5357" b="15516"/>
          <a:stretch/>
        </p:blipFill>
        <p:spPr bwMode="auto">
          <a:xfrm>
            <a:off x="11231699" y="1109783"/>
            <a:ext cx="6750669" cy="129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107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2CDC53B4-0AAA-2B5F-2479-21CC5A6E1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B5CA2F48-8200-936C-DDFF-404C57F286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se materializa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E62E7AE4-4C0A-A7D7-6655-647CE6959A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45450919-CADA-BBD5-270D-379ADCDC1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22" t="46355" r="5357" b="15516"/>
          <a:stretch/>
        </p:blipFill>
        <p:spPr bwMode="auto">
          <a:xfrm>
            <a:off x="11231699" y="1109783"/>
            <a:ext cx="6750669" cy="129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 descr="Interface gráfica do usuário, Diagrama, Aplicativo&#10;&#10;Descrição gerada automaticamente">
            <a:extLst>
              <a:ext uri="{FF2B5EF4-FFF2-40B4-BE49-F238E27FC236}">
                <a16:creationId xmlns:a16="http://schemas.microsoft.com/office/drawing/2014/main" id="{17E390A4-8931-9E4A-3833-EE73CAB083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83" t="11975" b="2422"/>
          <a:stretch/>
        </p:blipFill>
        <p:spPr bwMode="auto">
          <a:xfrm>
            <a:off x="3229583" y="2368167"/>
            <a:ext cx="9533107" cy="6328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D9D5BD3D-A6E6-DDA0-F97F-7163D4F3C3BA}"/>
              </a:ext>
            </a:extLst>
          </p:cNvPr>
          <p:cNvSpPr/>
          <p:nvPr/>
        </p:nvSpPr>
        <p:spPr>
          <a:xfrm>
            <a:off x="6488349" y="3084232"/>
            <a:ext cx="3015574" cy="633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48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5B6A692E-18B8-EDD8-2AFB-E45B305CD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85E44F0B-83E3-5937-D3D6-F888DF250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98" t="8869"/>
          <a:stretch/>
        </p:blipFill>
        <p:spPr bwMode="auto">
          <a:xfrm>
            <a:off x="3085957" y="2255183"/>
            <a:ext cx="10260392" cy="6853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C0521981-3469-9E26-42D9-2EC33F2B7D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se materializa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B6CEB423-3CAB-BD31-7CAD-A49A947C24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4C0AD097-197B-1E94-FA4A-AFCE26D92A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22" t="46355" r="5357" b="15516"/>
          <a:stretch/>
        </p:blipFill>
        <p:spPr bwMode="auto">
          <a:xfrm>
            <a:off x="11231699" y="1109783"/>
            <a:ext cx="6750669" cy="129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EB88075A-09B6-0F22-8326-D22869B607A5}"/>
              </a:ext>
            </a:extLst>
          </p:cNvPr>
          <p:cNvSpPr/>
          <p:nvPr/>
        </p:nvSpPr>
        <p:spPr>
          <a:xfrm>
            <a:off x="6524333" y="2798000"/>
            <a:ext cx="3015574" cy="633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034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1C974072-6EDB-AA89-3F19-99503D468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baixa">
            <a:extLst>
              <a:ext uri="{FF2B5EF4-FFF2-40B4-BE49-F238E27FC236}">
                <a16:creationId xmlns:a16="http://schemas.microsoft.com/office/drawing/2014/main" id="{7450539D-9714-D4A0-F295-ABA5ECC6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346" y="2255183"/>
            <a:ext cx="9344770" cy="6344068"/>
          </a:xfrm>
          <a:prstGeom prst="rect">
            <a:avLst/>
          </a:prstGeom>
        </p:spPr>
      </p:pic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C20A2527-DF35-69ED-A51C-F4DBE5BFA5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se materializa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77ACB757-7AFD-8902-C944-6F9F0339F9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8D9DBF59-D9F9-BAA6-17A6-5CEC59283D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22" t="46355" r="5357" b="15516"/>
          <a:stretch/>
        </p:blipFill>
        <p:spPr bwMode="auto">
          <a:xfrm>
            <a:off x="11231699" y="1109783"/>
            <a:ext cx="6750669" cy="129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2C280146-B7BF-17D8-23E1-BE6D2E4D9B09}"/>
              </a:ext>
            </a:extLst>
          </p:cNvPr>
          <p:cNvSpPr/>
          <p:nvPr/>
        </p:nvSpPr>
        <p:spPr>
          <a:xfrm>
            <a:off x="6524333" y="2798000"/>
            <a:ext cx="3015574" cy="633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42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Introdução</a:t>
            </a:r>
            <a:endParaRPr dirty="0"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1632291" y="2904657"/>
            <a:ext cx="15780220" cy="180305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4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100" dirty="0">
                <a:latin typeface="+mn-lt"/>
              </a:rPr>
              <a:t>Formação</a:t>
            </a:r>
            <a:r>
              <a:rPr lang="pt-BR" sz="5600" dirty="0">
                <a:latin typeface="+mn-lt"/>
              </a:rPr>
              <a:t> </a:t>
            </a:r>
            <a:r>
              <a:rPr lang="pt-BR" sz="9000" dirty="0">
                <a:latin typeface="+mn-lt"/>
              </a:rPr>
              <a:t>em serviço sobre </a:t>
            </a:r>
            <a:r>
              <a:rPr lang="pt-BR" sz="9000" dirty="0" err="1">
                <a:latin typeface="+mn-lt"/>
              </a:rPr>
              <a:t>Curricularização</a:t>
            </a:r>
            <a:r>
              <a:rPr lang="pt-BR" sz="9000" dirty="0">
                <a:latin typeface="+mn-lt"/>
              </a:rPr>
              <a:t> da Extensão no </a:t>
            </a:r>
            <a:r>
              <a:rPr lang="pt-BR" sz="9000" dirty="0" err="1">
                <a:latin typeface="+mn-lt"/>
              </a:rPr>
              <a:t>IFal</a:t>
            </a:r>
            <a:endParaRPr lang="pt-BR" sz="9000" dirty="0">
              <a:latin typeface="+mn-lt"/>
            </a:endParaRPr>
          </a:p>
          <a:p>
            <a:pPr marL="0" indent="0" algn="just">
              <a:buClr>
                <a:schemeClr val="dk1"/>
              </a:buClr>
              <a:buSzPts val="2200"/>
              <a:buNone/>
            </a:pPr>
            <a:r>
              <a:rPr lang="pt-BR" sz="90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https://www.youtube.com/watch?v=x_PpTFkMH_o</a:t>
            </a:r>
            <a:endParaRPr lang="pt-BR" sz="9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dk1"/>
              </a:buClr>
              <a:buSzPts val="2200"/>
              <a:buNone/>
            </a:pPr>
            <a:endParaRPr lang="pt-BR" sz="9000" dirty="0">
              <a:latin typeface="+mn-lt"/>
            </a:endParaRPr>
          </a:p>
          <a:p>
            <a:pPr indent="-457200" algn="just">
              <a:buClr>
                <a:schemeClr val="dk1"/>
              </a:buClr>
              <a:buSzPts val="2200"/>
            </a:pPr>
            <a:endParaRPr lang="pt-BR" sz="4300" dirty="0">
              <a:latin typeface="+mn-lt"/>
            </a:endParaRPr>
          </a:p>
          <a:p>
            <a:pPr indent="-457200" algn="just">
              <a:buClr>
                <a:schemeClr val="dk1"/>
              </a:buClr>
              <a:buSzPts val="2200"/>
            </a:pPr>
            <a:endParaRPr lang="pt-BR" sz="4300" dirty="0">
              <a:latin typeface="+mn-lt"/>
            </a:endParaRPr>
          </a:p>
          <a:p>
            <a:pPr indent="-457200" algn="just">
              <a:buClr>
                <a:schemeClr val="dk1"/>
              </a:buClr>
              <a:buSzPts val="2200"/>
            </a:pPr>
            <a:endParaRPr lang="pt-BR" sz="55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3200"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pic>
        <p:nvPicPr>
          <p:cNvPr id="2" name="Imagem 1" descr="Homem de barba e bigode&#10;&#10;Descrição gerada automaticamente">
            <a:extLst>
              <a:ext uri="{FF2B5EF4-FFF2-40B4-BE49-F238E27FC236}">
                <a16:creationId xmlns:a16="http://schemas.microsoft.com/office/drawing/2014/main" id="{35F19AAE-76CD-636B-3A65-0F1366A9F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4314" y="4862882"/>
            <a:ext cx="5235434" cy="31844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C6A0F87-3E67-9D5F-EE36-03D54A6310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920"/>
          <a:stretch/>
        </p:blipFill>
        <p:spPr>
          <a:xfrm>
            <a:off x="2598340" y="5120401"/>
            <a:ext cx="7755338" cy="2470402"/>
          </a:xfrm>
          <a:prstGeom prst="rect">
            <a:avLst/>
          </a:prstGeom>
        </p:spPr>
      </p:pic>
      <p:pic>
        <p:nvPicPr>
          <p:cNvPr id="7" name="Imagem 6" descr="Uma imagem contendo Código QR&#10;&#10;Descrição gerada automaticamente">
            <a:extLst>
              <a:ext uri="{FF2B5EF4-FFF2-40B4-BE49-F238E27FC236}">
                <a16:creationId xmlns:a16="http://schemas.microsoft.com/office/drawing/2014/main" id="{93BD9CAE-67B0-BCD0-3AAD-D1C2A4121B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737" r="7675" b="4600"/>
          <a:stretch/>
        </p:blipFill>
        <p:spPr>
          <a:xfrm>
            <a:off x="12623293" y="1050587"/>
            <a:ext cx="3719176" cy="159533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2FF7970-CEE6-ABE5-B42A-C796018544C7}"/>
              </a:ext>
            </a:extLst>
          </p:cNvPr>
          <p:cNvSpPr/>
          <p:nvPr/>
        </p:nvSpPr>
        <p:spPr>
          <a:xfrm>
            <a:off x="2465600" y="4552546"/>
            <a:ext cx="13876869" cy="36381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002F99B-FA81-5267-32A1-0E29DB403E9C}"/>
              </a:ext>
            </a:extLst>
          </p:cNvPr>
          <p:cNvCxnSpPr/>
          <p:nvPr/>
        </p:nvCxnSpPr>
        <p:spPr>
          <a:xfrm>
            <a:off x="10486417" y="4533089"/>
            <a:ext cx="0" cy="36965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8B0C3D26-4ED5-32C1-716C-65EB83B90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A97159BE-9AEB-1CD8-1F71-005BD0CAA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34" t="16406"/>
          <a:stretch/>
        </p:blipFill>
        <p:spPr bwMode="auto">
          <a:xfrm>
            <a:off x="3189598" y="2313956"/>
            <a:ext cx="10873426" cy="6363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31395EA0-0F64-E14B-E4EA-E9B8C33E42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se materializa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E619699C-C289-7731-B175-A02CE21CA1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42901EBB-9CF8-CB78-57EB-6B2F22149A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22" t="46355" r="5357" b="15516"/>
          <a:stretch/>
        </p:blipFill>
        <p:spPr bwMode="auto">
          <a:xfrm>
            <a:off x="11231699" y="1109783"/>
            <a:ext cx="6750669" cy="129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62596B5B-4971-3A2C-E7CF-CAA6EDF08DE0}"/>
              </a:ext>
            </a:extLst>
          </p:cNvPr>
          <p:cNvSpPr/>
          <p:nvPr/>
        </p:nvSpPr>
        <p:spPr>
          <a:xfrm>
            <a:off x="6524333" y="2798000"/>
            <a:ext cx="3015574" cy="633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075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0610EA4C-9CC4-5FDF-60FE-305691D01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2056FBAC-CF73-BA1A-3BE6-FFC37F02B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se materializa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2DC302EC-2E94-6119-024F-7735620EAF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sp>
        <p:nvSpPr>
          <p:cNvPr id="3" name="Google Shape;84;p15">
            <a:extLst>
              <a:ext uri="{FF2B5EF4-FFF2-40B4-BE49-F238E27FC236}">
                <a16:creationId xmlns:a16="http://schemas.microsoft.com/office/drawing/2014/main" id="{E898BC94-14C2-77E7-2E39-EDAFF961D2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52409" y="5537694"/>
            <a:ext cx="14183182" cy="2377085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Nessa tríade é necessário ouvir a sociedade e existir troca de saberes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solidFill>
                  <a:schemeClr val="tx1"/>
                </a:solidFill>
                <a:highlight>
                  <a:srgbClr val="FFFFFF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Compartilhar informações não caracteriza uma ação extensionista (bibliotecas seriam)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solidFill>
                  <a:schemeClr val="tx1"/>
                </a:solidFill>
                <a:highlight>
                  <a:srgbClr val="FFFFFF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As empresas Juniors registram projetos de extensão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kern="100" dirty="0">
              <a:solidFill>
                <a:schemeClr val="tx1"/>
              </a:solidFill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kern="100" dirty="0">
              <a:solidFill>
                <a:schemeClr val="tx1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457200" algn="just">
              <a:buClr>
                <a:schemeClr val="dk1"/>
              </a:buClr>
              <a:buSzPts val="2200"/>
            </a:pPr>
            <a:endParaRPr lang="pt-BR" sz="3200" dirty="0">
              <a:solidFill>
                <a:schemeClr val="tx1"/>
              </a:solidFill>
              <a:highlight>
                <a:srgbClr val="FFFFFF"/>
              </a:highlight>
              <a:latin typeface="+mn-lt"/>
            </a:endParaRPr>
          </a:p>
          <a:p>
            <a:pPr indent="-457200" algn="just">
              <a:buClr>
                <a:schemeClr val="dk1"/>
              </a:buClr>
              <a:buSzPts val="2200"/>
            </a:pPr>
            <a:endParaRPr lang="pt-BR" sz="4300" dirty="0">
              <a:latin typeface="+mn-lt"/>
            </a:endParaRPr>
          </a:p>
          <a:p>
            <a:pPr indent="-457200" algn="just">
              <a:buClr>
                <a:schemeClr val="dk1"/>
              </a:buClr>
              <a:buSzPts val="2200"/>
            </a:pPr>
            <a:endParaRPr lang="pt-BR" sz="55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3200" dirty="0"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311AAD25-9430-46D2-24CF-2B59F857B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4455268" y="1977020"/>
            <a:ext cx="7792058" cy="3198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4600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9DBD6F7D-1B0A-F2B0-3909-C32343C54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23C2AE4D-5641-7741-15AF-0B740E7FF2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Por que incluir Extensão no</a:t>
            </a:r>
            <a:br>
              <a:rPr lang="pt-BR" dirty="0"/>
            </a:br>
            <a:r>
              <a:rPr lang="pt-BR" dirty="0"/>
              <a:t>currículo?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9CDD4AC2-9E9C-A9C3-DC7E-5D60979A2E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B4C6A5B8-93ED-C1F4-7431-240A7289E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720630" y="1029334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 descr="Diagrama, Texto&#10;&#10;Descrição gerada automaticamente">
            <a:extLst>
              <a:ext uri="{FF2B5EF4-FFF2-40B4-BE49-F238E27FC236}">
                <a16:creationId xmlns:a16="http://schemas.microsoft.com/office/drawing/2014/main" id="{93392306-6396-9F49-D0FF-AB291DB7CB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669"/>
          <a:stretch/>
        </p:blipFill>
        <p:spPr bwMode="auto">
          <a:xfrm>
            <a:off x="2793756" y="2910392"/>
            <a:ext cx="12700487" cy="4630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9104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69E824AF-3CAB-9046-2F3A-8057F9F0A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FDA09D57-0A9B-7D1A-6C3C-ED29BCD726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Por que incluir Extensão no</a:t>
            </a:r>
            <a:br>
              <a:rPr lang="pt-BR" dirty="0"/>
            </a:br>
            <a:r>
              <a:rPr lang="pt-BR" dirty="0"/>
              <a:t>currículo?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3E34D038-953D-534F-628B-69BD075683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F35E1748-EDD1-F02A-7237-D8AD4CB2D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720630" y="1029334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68676D32-31C3-0FD2-939E-8E227476EE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323"/>
          <a:stretch/>
        </p:blipFill>
        <p:spPr bwMode="auto">
          <a:xfrm>
            <a:off x="2896754" y="3559089"/>
            <a:ext cx="12494491" cy="4300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4823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E2EF7393-3B19-8E40-7DB0-41410649A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DB6E4781-B2B2-81A9-C77E-5A55060A5C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De qual legislação estamos</a:t>
            </a:r>
            <a:br>
              <a:rPr lang="pt-BR" dirty="0"/>
            </a:br>
            <a:r>
              <a:rPr lang="pt-BR" dirty="0"/>
              <a:t>falando?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08BBF779-D48A-BE0A-4DD8-C4A12613A5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C4DB5527-9C20-9CEA-CD68-B5D50E860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720630" y="1029334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 descr="Texto, Aplicativo&#10;&#10;Descrição gerada automaticamente">
            <a:extLst>
              <a:ext uri="{FF2B5EF4-FFF2-40B4-BE49-F238E27FC236}">
                <a16:creationId xmlns:a16="http://schemas.microsoft.com/office/drawing/2014/main" id="{5FEC0DE8-207F-9A74-A7E0-48D7C3D1B1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86"/>
          <a:stretch/>
        </p:blipFill>
        <p:spPr bwMode="auto">
          <a:xfrm>
            <a:off x="2835250" y="3153445"/>
            <a:ext cx="12428703" cy="5173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2638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55157D54-167C-8F25-0582-54C57EE2A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792ED2CC-C127-C652-4541-9B8B6F3C48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De qual legislação estamos</a:t>
            </a:r>
            <a:br>
              <a:rPr lang="pt-BR" dirty="0"/>
            </a:br>
            <a:r>
              <a:rPr lang="pt-BR" dirty="0"/>
              <a:t>falando?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FC979431-C2CB-6654-7722-88925AA96F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963F5100-9163-9072-201F-D78056F4BB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720630" y="1029334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m 1" descr="Texto, Carta&#10;&#10;Descrição gerada automaticamente">
            <a:extLst>
              <a:ext uri="{FF2B5EF4-FFF2-40B4-BE49-F238E27FC236}">
                <a16:creationId xmlns:a16="http://schemas.microsoft.com/office/drawing/2014/main" id="{EED411C9-522E-6F74-2B5A-92FB2FD1CA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453"/>
          <a:stretch/>
        </p:blipFill>
        <p:spPr bwMode="auto">
          <a:xfrm>
            <a:off x="2607013" y="3452724"/>
            <a:ext cx="11887200" cy="3701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9B19C70-C9DF-1DE5-3AF3-699C764D46A7}"/>
              </a:ext>
            </a:extLst>
          </p:cNvPr>
          <p:cNvSpPr/>
          <p:nvPr/>
        </p:nvSpPr>
        <p:spPr>
          <a:xfrm>
            <a:off x="12940797" y="6478621"/>
            <a:ext cx="3537857" cy="2610356"/>
          </a:xfrm>
          <a:prstGeom prst="wedgeRoundRectCallout">
            <a:avLst>
              <a:gd name="adj1" fmla="val -84292"/>
              <a:gd name="adj2" fmla="val -349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PNE direcionava mais para as instituições Federais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89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E3DFE38A-B89D-9362-F75E-14B8D191B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54AD077E-6A34-ABF7-7D22-D10F2FB4AF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De qual legislação estamos</a:t>
            </a:r>
            <a:br>
              <a:rPr lang="pt-BR" dirty="0"/>
            </a:br>
            <a:r>
              <a:rPr lang="pt-BR" dirty="0"/>
              <a:t>falando?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5DA2AF3D-4F71-7741-AA26-BC66FBDB6E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3DA1D5CC-0A6F-94F9-65D6-D9543E7D1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720630" y="1029334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776DD265-8DE5-ECFB-D008-B8F77DE212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570"/>
          <a:stretch/>
        </p:blipFill>
        <p:spPr bwMode="auto">
          <a:xfrm>
            <a:off x="2120630" y="3297505"/>
            <a:ext cx="11731534" cy="3764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988620AC-01A7-FDE8-B98D-E6C65AD6ED24}"/>
              </a:ext>
            </a:extLst>
          </p:cNvPr>
          <p:cNvSpPr/>
          <p:nvPr/>
        </p:nvSpPr>
        <p:spPr>
          <a:xfrm>
            <a:off x="10632309" y="6625067"/>
            <a:ext cx="6439710" cy="2266014"/>
          </a:xfrm>
          <a:prstGeom prst="wedgeRoundRectCallout">
            <a:avLst>
              <a:gd name="adj1" fmla="val -89241"/>
              <a:gd name="adj2" fmla="val -521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kern="100" dirty="0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CNE traz essa obrigatoriedade para todas as instituições de ensino, particulares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kern="100" dirty="0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E precisam estar registrados no histórico escolar</a:t>
            </a:r>
          </a:p>
        </p:txBody>
      </p:sp>
    </p:spTree>
    <p:extLst>
      <p:ext uri="{BB962C8B-B14F-4D97-AF65-F5344CB8AC3E}">
        <p14:creationId xmlns:p14="http://schemas.microsoft.com/office/powerpoint/2010/main" val="3186295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DB715CC7-B8A3-A356-E512-0D3172470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7D3691A3-00AC-442F-96E4-7B8CF11C78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De qual legislação estamos</a:t>
            </a:r>
            <a:br>
              <a:rPr lang="pt-BR" dirty="0"/>
            </a:br>
            <a:r>
              <a:rPr lang="pt-BR" dirty="0"/>
              <a:t>falando?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D407AAEB-054F-1126-70C5-0BF9E67D97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3555937B-F6CC-5E2F-5037-9749E165C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720630" y="1029334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F718D1F7-F0FD-2739-B3FC-0BB9366246D9}"/>
              </a:ext>
            </a:extLst>
          </p:cNvPr>
          <p:cNvSpPr/>
          <p:nvPr/>
        </p:nvSpPr>
        <p:spPr>
          <a:xfrm>
            <a:off x="9144000" y="7374560"/>
            <a:ext cx="5496150" cy="1471412"/>
          </a:xfrm>
          <a:prstGeom prst="wedgeRoundRectCallout">
            <a:avLst>
              <a:gd name="adj1" fmla="val -54659"/>
              <a:gd name="adj2" fmla="val -904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Antes era podia contar como horas complementares...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43DCCA42-4284-A652-9B8C-A68E5A10C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84" y="3274512"/>
            <a:ext cx="11522774" cy="32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168348A2-6FC3-93D7-69AD-071A89107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FFFF2E67-AFF7-EAA1-11D2-193CD3741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dirty="0"/>
              <a:t>Finalidade da </a:t>
            </a:r>
            <a:br>
              <a:rPr lang="pt-BR" dirty="0"/>
            </a:br>
            <a:r>
              <a:rPr lang="pt-BR" dirty="0"/>
              <a:t>       </a:t>
            </a:r>
            <a:r>
              <a:rPr lang="pt-BR" dirty="0" err="1"/>
              <a:t>Curricularização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04D12254-002B-9436-950C-8DB463A242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F00507C1-18C4-43B8-114A-4321951DF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720630" y="1029334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m 1" descr="Texto, Carta&#10;&#10;Descrição gerada automaticamente">
            <a:extLst>
              <a:ext uri="{FF2B5EF4-FFF2-40B4-BE49-F238E27FC236}">
                <a16:creationId xmlns:a16="http://schemas.microsoft.com/office/drawing/2014/main" id="{7FFB3187-8D71-B901-CB7A-770C69E2D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621" y="3010900"/>
            <a:ext cx="14330619" cy="4627799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BDF0B8AB-9B1F-6B0E-56CA-60A7CCF6F104}"/>
              </a:ext>
            </a:extLst>
          </p:cNvPr>
          <p:cNvSpPr/>
          <p:nvPr/>
        </p:nvSpPr>
        <p:spPr>
          <a:xfrm>
            <a:off x="10741090" y="7638699"/>
            <a:ext cx="5496150" cy="1471412"/>
          </a:xfrm>
          <a:prstGeom prst="wedgeRoundRectCallout">
            <a:avLst>
              <a:gd name="adj1" fmla="val -71650"/>
              <a:gd name="adj2" fmla="val -653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Buscar demandas da sociedade e dar significado para a formação</a:t>
            </a:r>
            <a:endParaRPr lang="pt-BR" sz="2400" kern="100" dirty="0">
              <a:solidFill>
                <a:schemeClr val="tx1"/>
              </a:solidFill>
              <a:highlight>
                <a:srgbClr val="FFFF00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85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E8AA5723-64BD-1704-619A-BF8DAA9D4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485BF5C4-1E33-0D5A-BF4B-7B3989E29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13"/>
          <a:stretch/>
        </p:blipFill>
        <p:spPr>
          <a:xfrm>
            <a:off x="2665378" y="1887534"/>
            <a:ext cx="12957243" cy="6511931"/>
          </a:xfrm>
          <a:prstGeom prst="rect">
            <a:avLst/>
          </a:prstGeom>
        </p:spPr>
      </p:pic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AFA3740E-A03D-E8BD-30B5-54F3C53455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r>
              <a:rPr lang="pt-BR" dirty="0"/>
              <a:t>Como incluir no Currículo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567DDF5F-5E88-B258-CCB7-9D71BA65BA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6905F793-0D07-D580-151A-44CE1B6327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95"/>
          <a:stretch/>
        </p:blipFill>
        <p:spPr bwMode="auto">
          <a:xfrm>
            <a:off x="13720630" y="1029334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4FF3D4C7-6C90-B9A5-D630-883573B04147}"/>
              </a:ext>
            </a:extLst>
          </p:cNvPr>
          <p:cNvSpPr/>
          <p:nvPr/>
        </p:nvSpPr>
        <p:spPr>
          <a:xfrm>
            <a:off x="8112868" y="8399465"/>
            <a:ext cx="8772099" cy="1363344"/>
          </a:xfrm>
          <a:prstGeom prst="wedgeRoundRectCallout">
            <a:avLst>
              <a:gd name="adj1" fmla="val -71650"/>
              <a:gd name="adj2" fmla="val -653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10% do curso não precisa ser 10% de cada disciplina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</a:t>
            </a:r>
            <a:r>
              <a:rPr lang="pt-BR" sz="2400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Calculo I  - algumas horas dessa disciplina pode ser com um projeto extensão ofertar oficinas de matemática nas escolas</a:t>
            </a:r>
          </a:p>
        </p:txBody>
      </p:sp>
    </p:spTree>
    <p:extLst>
      <p:ext uri="{BB962C8B-B14F-4D97-AF65-F5344CB8AC3E}">
        <p14:creationId xmlns:p14="http://schemas.microsoft.com/office/powerpoint/2010/main" val="25735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Conceitos</a:t>
            </a:r>
            <a:endParaRPr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pic>
        <p:nvPicPr>
          <p:cNvPr id="6" name="Imagem 5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26ABA150-ADF0-7AC4-520D-76336E443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310" y="3212548"/>
            <a:ext cx="11908357" cy="5763646"/>
          </a:xfrm>
          <a:prstGeom prst="rect">
            <a:avLst/>
          </a:prstGeom>
        </p:spPr>
      </p:pic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C7CCB126-0F8C-4793-5A70-E9406166F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232" y="1899263"/>
            <a:ext cx="5116479" cy="301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93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AC6CF1B6-10C2-52BF-D546-B6C98925C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952AA4E6-27D2-5E9A-2999-687C6ACC0C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r>
              <a:rPr lang="pt-BR" dirty="0"/>
              <a:t>Como incluir no Currículo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0BC62487-9945-37B1-B44E-D0F946BD30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E507B47B-5BD2-9BC0-3E8F-EEBE8C045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720630" y="1029334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m 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AF09675-D066-1A17-3152-5B2FBB031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912" y="2648303"/>
            <a:ext cx="13819308" cy="506969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94B2D685-4C7A-36C7-830C-1EBC4A2ADBA0}"/>
              </a:ext>
            </a:extLst>
          </p:cNvPr>
          <p:cNvSpPr/>
          <p:nvPr/>
        </p:nvSpPr>
        <p:spPr>
          <a:xfrm>
            <a:off x="1459150" y="6147881"/>
            <a:ext cx="13994404" cy="9727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484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0FA8C531-B43A-F965-6C99-50F9A2D9A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4E541072-F3BC-AA4F-51C1-0B1B1FE0E6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r>
              <a:rPr lang="pt-BR" dirty="0"/>
              <a:t>Como incluir no Currículo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31F6461F-923A-BE6C-FD7D-DC35A2FE47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4B7ED6AF-6804-7EE9-E9E2-889FD9A83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720630" y="1029334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478D00F-803C-B50D-9017-052865362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541" y="2648302"/>
            <a:ext cx="13696544" cy="57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47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69FEC99F-3F4E-07BB-825B-CE9D11E61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6B40D1A0-5DD7-84A9-4BBA-DF1EEF0EF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r>
              <a:rPr lang="pt-BR" dirty="0"/>
              <a:t>Como incluir no Currículo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27F3DF07-D45C-B4F4-E6DA-01AC87D608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286C0342-AF98-E8DC-27A6-6C2E76279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720630" y="1029334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m 1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4EDDF44B-3A34-E100-8F2D-7E5BFEF78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600" y="2648302"/>
            <a:ext cx="12748460" cy="521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75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5C7D2C51-82E3-6F01-A647-69C4F55C4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25BD2B11-D71F-D659-CB4C-04E814A920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r>
              <a:rPr lang="pt-BR" dirty="0"/>
              <a:t>Como incluir no Currículo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17A6F6ED-81A0-D50D-0578-6E218095DE8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9BEADCE5-314D-DB7F-9EC6-E9C03BE88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720630" y="1029334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6E8EB31B-9048-149C-E1A8-B02704D97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07" y="524191"/>
            <a:ext cx="10940859" cy="1886355"/>
          </a:xfrm>
          <a:prstGeom prst="rect">
            <a:avLst/>
          </a:prstGeom>
        </p:spPr>
      </p:pic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32AF7E64-1AEC-DD70-6341-AB8096053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498" y="2713775"/>
            <a:ext cx="13444065" cy="58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23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5E0FF553-5036-429E-8598-782237662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31180F13-3890-FC78-52C9-32D62D315E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r>
              <a:rPr lang="pt-BR" dirty="0"/>
              <a:t>Como incluir no Currículo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325E4728-8414-D49C-3952-B02EBAE7B0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722A0718-9FCF-458F-0D68-C5433B1C52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720630" y="1029334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845320E8-5937-DFEB-8F01-EB25DED61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07" y="524191"/>
            <a:ext cx="10940859" cy="1886355"/>
          </a:xfrm>
          <a:prstGeom prst="rect">
            <a:avLst/>
          </a:prstGeom>
        </p:spPr>
      </p:pic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91E4703D-EFCE-5775-1360-182258483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000" y="3029472"/>
            <a:ext cx="13655654" cy="57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34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6E5F5A32-6E1D-8512-35C4-84072F61B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A3FF55CD-0C58-E9D5-5D7B-13E6892B3E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r>
              <a:rPr lang="pt-BR" dirty="0"/>
              <a:t>Como incluir no Currículo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F801130B-BA09-F1D8-ED30-D14E327191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35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ADD65D4E-624D-ADE3-EED4-B02545643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720630" y="1029334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204CD5DE-CF31-0CCA-364B-93C56D7FC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07" y="524191"/>
            <a:ext cx="10940859" cy="1886355"/>
          </a:xfrm>
          <a:prstGeom prst="rect">
            <a:avLst/>
          </a:prstGeom>
        </p:spPr>
      </p:pic>
      <p:pic>
        <p:nvPicPr>
          <p:cNvPr id="4" name="Imagem 3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58850C4-0E7A-3FBD-FC7F-C96FDA46D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298" y="2855743"/>
            <a:ext cx="13171251" cy="57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48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99C2C1D0-B722-4273-B55C-68EA1C7F5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D37DCC91-4D21-3969-9A0A-2C15B42A2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r>
              <a:rPr lang="pt-BR" dirty="0"/>
              <a:t>Como incluir no Currículo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3A6A15C9-CFDA-B372-4399-77244734F7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36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95C9EB7C-7CC1-4D16-340C-C19CD2571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886123" y="563806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DE69C1AC-B463-CBAC-9D69-CFDB5DAD2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07" y="524191"/>
            <a:ext cx="10940859" cy="1886355"/>
          </a:xfrm>
          <a:prstGeom prst="rect">
            <a:avLst/>
          </a:prstGeom>
        </p:spPr>
      </p:pic>
      <p:pic>
        <p:nvPicPr>
          <p:cNvPr id="2" name="Imagem 1" descr="Interface gráfica do usuário, Texto, Aplicativo, Tabela&#10;&#10;Descrição gerada automaticamente com confiança média">
            <a:extLst>
              <a:ext uri="{FF2B5EF4-FFF2-40B4-BE49-F238E27FC236}">
                <a16:creationId xmlns:a16="http://schemas.microsoft.com/office/drawing/2014/main" id="{89A43573-51BF-5313-0D69-8BBD9B67D1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90" b="194"/>
          <a:stretch/>
        </p:blipFill>
        <p:spPr>
          <a:xfrm>
            <a:off x="4855760" y="2242938"/>
            <a:ext cx="10418880" cy="67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19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FC01B718-3049-DFB6-A6B9-C0702D01E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CCFB526F-2CB1-8FB4-DFC6-DC61BA5B9D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r>
              <a:rPr lang="pt-BR" dirty="0"/>
              <a:t>Como incluir no Currículo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C2B48970-9331-26AC-5BF5-B52FB37AE8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37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291C47AD-A35E-537B-3F15-8CEB2EE73C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886123" y="563806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462F8E44-B1F6-1726-B6D7-A75F9CD03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07" y="524191"/>
            <a:ext cx="10940859" cy="1886355"/>
          </a:xfrm>
          <a:prstGeom prst="rect">
            <a:avLst/>
          </a:prstGeom>
        </p:spPr>
      </p:pic>
      <p:pic>
        <p:nvPicPr>
          <p:cNvPr id="4" name="Imagem 3" descr="Texto, Email&#10;&#10;Descrição gerada automaticamente">
            <a:extLst>
              <a:ext uri="{FF2B5EF4-FFF2-40B4-BE49-F238E27FC236}">
                <a16:creationId xmlns:a16="http://schemas.microsoft.com/office/drawing/2014/main" id="{06090400-9E57-EE91-7F70-9BCF18B20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66"/>
          <a:stretch/>
        </p:blipFill>
        <p:spPr>
          <a:xfrm>
            <a:off x="3782933" y="2404620"/>
            <a:ext cx="12075275" cy="64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21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9F5DBA88-4895-A56C-E9F6-4BDF8ED02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FD26D63B-C13B-82AA-11F8-42C1C5253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r>
              <a:rPr lang="pt-BR" dirty="0"/>
              <a:t>Como incluir no Currículo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7A81A857-0762-5D22-8352-E28AF8C2E5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38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9B8FF87C-66F7-4D7A-D56B-6F472123A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886123" y="563806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A964F5B3-A8DA-D495-D881-71EDFB16D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07" y="524191"/>
            <a:ext cx="10940859" cy="1886355"/>
          </a:xfrm>
          <a:prstGeom prst="rect">
            <a:avLst/>
          </a:prstGeom>
        </p:spPr>
      </p:pic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60F3ADAF-82A0-D141-60C6-B6ED1F1A8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600" y="2756035"/>
            <a:ext cx="14339845" cy="51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46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51F83F5E-47CE-387E-7D01-C608F8B75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60E292CC-F19D-EC94-1C8D-E4B9026A28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r>
              <a:rPr lang="pt-BR" dirty="0"/>
              <a:t>Como incluir no Currículo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6C1392D9-472D-3038-145A-3CBFEFA949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39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59DD7EFB-6FF4-FA30-A4FF-070A1E29B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886123" y="563806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B18880B9-D29A-E774-58C6-D130F6D74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07" y="524191"/>
            <a:ext cx="10940859" cy="1886355"/>
          </a:xfrm>
          <a:prstGeom prst="rect">
            <a:avLst/>
          </a:prstGeom>
        </p:spPr>
      </p:pic>
      <p:pic>
        <p:nvPicPr>
          <p:cNvPr id="2" name="Imagem 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6A43664-87CD-5EB6-E50E-29FBCEE300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02"/>
          <a:stretch/>
        </p:blipFill>
        <p:spPr>
          <a:xfrm>
            <a:off x="1684756" y="2386315"/>
            <a:ext cx="13548759" cy="765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9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42753A8A-A792-5C38-6E8E-FB19E2CD7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23FB3EA4-68DD-5396-08B9-BD47A59471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Conceitos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E072CF92-BCE0-626C-8E50-D9B9377CB2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pic>
        <p:nvPicPr>
          <p:cNvPr id="2" name="Imagem 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960E2A6-ACFC-D881-3651-581E2A149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631" y="3180850"/>
            <a:ext cx="12067870" cy="5799686"/>
          </a:xfrm>
          <a:prstGeom prst="rect">
            <a:avLst/>
          </a:prstGeom>
        </p:spPr>
      </p:pic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E46747D1-D4FD-897F-D75C-377F6FD32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499" y="1840896"/>
            <a:ext cx="5276313" cy="31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72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651DC85E-A972-762B-2B95-4B97EABFD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A7F3E716-7EB1-2DB7-F1CC-ED514F4D8A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r>
              <a:rPr lang="pt-BR" dirty="0"/>
              <a:t>Como incluir no Currículo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7E39A548-B0A1-7D5E-C739-352F04F8F4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40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7605A7A0-6CBD-C120-C643-F931D786F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886123" y="563806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84616EF1-1F60-E86D-3FA4-DCB9A86AF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07" y="524191"/>
            <a:ext cx="10940859" cy="1886355"/>
          </a:xfrm>
          <a:prstGeom prst="rect">
            <a:avLst/>
          </a:prstGeom>
        </p:spPr>
      </p:pic>
      <p:pic>
        <p:nvPicPr>
          <p:cNvPr id="2" name="Imagem 1" descr="Tabela&#10;&#10;Descrição gerada automaticamente">
            <a:extLst>
              <a:ext uri="{FF2B5EF4-FFF2-40B4-BE49-F238E27FC236}">
                <a16:creationId xmlns:a16="http://schemas.microsoft.com/office/drawing/2014/main" id="{4CEF1BD0-58CE-2BCC-BE01-37205A9D5E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5763"/>
          <a:stretch/>
        </p:blipFill>
        <p:spPr>
          <a:xfrm>
            <a:off x="4779038" y="2663117"/>
            <a:ext cx="10488399" cy="642586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C2922B3B-B6D3-DCEE-F16D-BD56EB72E434}"/>
              </a:ext>
            </a:extLst>
          </p:cNvPr>
          <p:cNvSpPr/>
          <p:nvPr/>
        </p:nvSpPr>
        <p:spPr>
          <a:xfrm>
            <a:off x="6750997" y="6539474"/>
            <a:ext cx="8425000" cy="4449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id="{85412519-A301-76C4-338D-43E8BAED8A2F}"/>
              </a:ext>
            </a:extLst>
          </p:cNvPr>
          <p:cNvSpPr/>
          <p:nvPr/>
        </p:nvSpPr>
        <p:spPr>
          <a:xfrm>
            <a:off x="6986134" y="4645342"/>
            <a:ext cx="309611" cy="193304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4CDE0E41-D365-F738-A560-9732B29550D8}"/>
              </a:ext>
            </a:extLst>
          </p:cNvPr>
          <p:cNvSpPr/>
          <p:nvPr/>
        </p:nvSpPr>
        <p:spPr>
          <a:xfrm>
            <a:off x="1070592" y="5596296"/>
            <a:ext cx="4181829" cy="1886355"/>
          </a:xfrm>
          <a:prstGeom prst="wedgeRoundRectCallout">
            <a:avLst>
              <a:gd name="adj1" fmla="val 79823"/>
              <a:gd name="adj2" fmla="val -627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Precisa pensar no conhecimento das outras unidades curriculares do semestre</a:t>
            </a:r>
          </a:p>
        </p:txBody>
      </p:sp>
    </p:spTree>
    <p:extLst>
      <p:ext uri="{BB962C8B-B14F-4D97-AF65-F5344CB8AC3E}">
        <p14:creationId xmlns:p14="http://schemas.microsoft.com/office/powerpoint/2010/main" val="1577047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DEEF083B-32EE-0B15-6ACE-0B177D51C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8C8832D7-4A2A-0424-2D5E-8510908893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524191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r>
              <a:rPr lang="pt-BR" dirty="0"/>
              <a:t>Como incluir no Currículo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CEC24503-F726-57E4-0CC0-9A6513817E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41</a:t>
            </a:fld>
            <a:endParaRPr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266AC267-05BB-4A00-4375-627CDAD1E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5"/>
          <a:stretch/>
        </p:blipFill>
        <p:spPr bwMode="auto">
          <a:xfrm>
            <a:off x="13886123" y="563806"/>
            <a:ext cx="3944170" cy="161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C518878C-E5A2-55B2-181C-B37C56AE6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07" y="524191"/>
            <a:ext cx="10940859" cy="1886355"/>
          </a:xfrm>
          <a:prstGeom prst="rect">
            <a:avLst/>
          </a:prstGeom>
        </p:spPr>
      </p:pic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314B3BF-6345-F677-8A62-0A7D9E21A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426" y="2222389"/>
            <a:ext cx="10165548" cy="708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85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221" y="138500"/>
            <a:ext cx="12830174" cy="1443038"/>
          </a:xfrm>
        </p:spPr>
        <p:txBody>
          <a:bodyPr>
            <a:normAutofit/>
          </a:bodyPr>
          <a:lstStyle/>
          <a:p>
            <a:pPr algn="ctr"/>
            <a:r>
              <a:rPr lang="pt-BR" sz="6000" dirty="0"/>
              <a:t>Referências Bibliográfica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63059" y="1273945"/>
            <a:ext cx="15257622" cy="8511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https://curricularizacaodaextensao.ufsc.br/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Imagem 3" descr="Código QR&#10;&#10;Descrição gerada automaticamente">
            <a:extLst>
              <a:ext uri="{FF2B5EF4-FFF2-40B4-BE49-F238E27FC236}">
                <a16:creationId xmlns:a16="http://schemas.microsoft.com/office/drawing/2014/main" id="{E5D1A192-2F05-0E30-30EA-F1C0CA22F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221" y="3290313"/>
            <a:ext cx="500380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>
          <a:extLst>
            <a:ext uri="{FF2B5EF4-FFF2-40B4-BE49-F238E27FC236}">
              <a16:creationId xmlns:a16="http://schemas.microsoft.com/office/drawing/2014/main" id="{AAF04D8F-EFEB-DF9A-A81E-A5CF1FF77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>
            <a:extLst>
              <a:ext uri="{FF2B5EF4-FFF2-40B4-BE49-F238E27FC236}">
                <a16:creationId xmlns:a16="http://schemas.microsoft.com/office/drawing/2014/main" id="{1DC367C6-9B93-FBD5-F071-8D9E7DEB3AA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65624" y="7322215"/>
            <a:ext cx="12191798" cy="907141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algn="l"/>
            <a:r>
              <a:rPr lang="pt-BR" sz="5300" dirty="0"/>
              <a:t> Práticas Curriculares em Sociedade I </a:t>
            </a:r>
            <a:r>
              <a:rPr lang="pt-BR" sz="4000" dirty="0"/>
              <a:t>	</a:t>
            </a:r>
            <a:br>
              <a:rPr lang="pt-BR" sz="4000" dirty="0"/>
            </a:br>
            <a:r>
              <a:rPr lang="pt-BR" sz="4000" dirty="0"/>
              <a:t>	</a:t>
            </a:r>
            <a:br>
              <a:rPr lang="pt-BR" sz="4000" dirty="0"/>
            </a:br>
            <a:br>
              <a:rPr lang="pt-BR" sz="4000" dirty="0"/>
            </a:br>
            <a:r>
              <a:rPr lang="pt-BR" sz="4000" dirty="0"/>
              <a:t> </a:t>
            </a:r>
            <a:endParaRPr lang="pt-BR" sz="4000" b="1" dirty="0"/>
          </a:p>
        </p:txBody>
      </p:sp>
      <p:sp>
        <p:nvSpPr>
          <p:cNvPr id="57" name="Google Shape;57;p11">
            <a:extLst>
              <a:ext uri="{FF2B5EF4-FFF2-40B4-BE49-F238E27FC236}">
                <a16:creationId xmlns:a16="http://schemas.microsoft.com/office/drawing/2014/main" id="{10DB6063-89B4-713F-CEA8-F9E717C0A6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65624" y="7775786"/>
            <a:ext cx="14116800" cy="907141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pt-BR" sz="3200" dirty="0" err="1"/>
              <a:t>Prof</a:t>
            </a:r>
            <a:r>
              <a:rPr lang="pt-BR" sz="3200" dirty="0"/>
              <a:t>(a) Carmen Vera Scorsatto</a:t>
            </a:r>
          </a:p>
          <a:p>
            <a:endParaRPr lang="pt-BR" sz="1600" dirty="0"/>
          </a:p>
        </p:txBody>
      </p:sp>
      <p:sp>
        <p:nvSpPr>
          <p:cNvPr id="2" name="Google Shape;57;p11">
            <a:extLst>
              <a:ext uri="{FF2B5EF4-FFF2-40B4-BE49-F238E27FC236}">
                <a16:creationId xmlns:a16="http://schemas.microsoft.com/office/drawing/2014/main" id="{7903AA44-7348-EE5F-7F9C-93A0F3253BBB}"/>
              </a:ext>
            </a:extLst>
          </p:cNvPr>
          <p:cNvSpPr txBox="1">
            <a:spLocks/>
          </p:cNvSpPr>
          <p:nvPr/>
        </p:nvSpPr>
        <p:spPr>
          <a:xfrm>
            <a:off x="2012949" y="4057620"/>
            <a:ext cx="13356752" cy="90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766"/>
              </a:buClr>
              <a:buSzPts val="3600"/>
              <a:buFont typeface="Lexend Deca Light"/>
              <a:buNone/>
              <a:defRPr sz="3600" b="0" i="0" u="none" strike="noStrike" cap="none">
                <a:solidFill>
                  <a:srgbClr val="1B3766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endParaRPr lang="pt-BR" sz="4000" dirty="0"/>
          </a:p>
        </p:txBody>
      </p:sp>
      <p:pic>
        <p:nvPicPr>
          <p:cNvPr id="3" name="Imagem 2" descr="Uma imagem contendo Código QR&#10;&#10;Descrição gerada automaticamente">
            <a:extLst>
              <a:ext uri="{FF2B5EF4-FFF2-40B4-BE49-F238E27FC236}">
                <a16:creationId xmlns:a16="http://schemas.microsoft.com/office/drawing/2014/main" id="{F39C8960-6FFE-6B00-7DE3-60A89D2B5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452" y="94004"/>
            <a:ext cx="3068894" cy="3963616"/>
          </a:xfrm>
          <a:prstGeom prst="rect">
            <a:avLst/>
          </a:prstGeom>
        </p:spPr>
      </p:pic>
      <p:pic>
        <p:nvPicPr>
          <p:cNvPr id="8" name="Imagem 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E425573-6946-D58E-1742-BE0D07B40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668" y="1617348"/>
            <a:ext cx="4396887" cy="48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9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FEF1ADF2-ED07-454F-70CC-C00CBF362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CF481C05-AFF3-9D91-ECF2-E2020521DA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Conceitos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2E72E4D6-F6AF-12D6-88A6-0A96FC5E2FA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EA75DDE-DEE7-AEF8-3F1E-82076C224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" t="3713" r="3132" b="9025"/>
          <a:stretch/>
        </p:blipFill>
        <p:spPr bwMode="auto">
          <a:xfrm>
            <a:off x="5630584" y="3457802"/>
            <a:ext cx="11431731" cy="5226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F57B814C-8EBD-CBF7-9D4F-78ABD451B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685" y="2106681"/>
            <a:ext cx="5155389" cy="30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8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58B4F144-9B98-FC3C-66B3-DB163F0DC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7C28EE62-B7B4-4A3F-A20D-20FFC389E5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Conceitos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64A780C8-E45C-8564-422C-F59B0068B77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9B0533A-CCEB-8A76-1861-DD7845837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" t="3713" r="3132" b="9025"/>
          <a:stretch/>
        </p:blipFill>
        <p:spPr bwMode="auto">
          <a:xfrm>
            <a:off x="6764645" y="3224752"/>
            <a:ext cx="11017517" cy="5036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F9611215-0803-9575-A7D3-212B0CB7E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086" y="1685254"/>
            <a:ext cx="5495124" cy="3236942"/>
          </a:xfrm>
          <a:prstGeom prst="rect">
            <a:avLst/>
          </a:prstGeom>
        </p:spPr>
      </p:pic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6D8A3BEC-AEC2-3ECD-5BAB-96E52D5211C7}"/>
              </a:ext>
            </a:extLst>
          </p:cNvPr>
          <p:cNvSpPr/>
          <p:nvPr/>
        </p:nvSpPr>
        <p:spPr>
          <a:xfrm>
            <a:off x="384746" y="3863381"/>
            <a:ext cx="4396902" cy="4398036"/>
          </a:xfrm>
          <a:prstGeom prst="wedgeRoundRectCallout">
            <a:avLst>
              <a:gd name="adj1" fmla="val 80587"/>
              <a:gd name="adj2" fmla="val -56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Paulo Freire Defende o diálogo entre a extensão e  a comunidade.</a:t>
            </a:r>
            <a:endParaRPr lang="pt-BR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extensão é construída na troca de saberes entre a comunidade e a atividade de extensão e não simplesmente a entrega de um produto para a sociedade</a:t>
            </a:r>
            <a:endParaRPr lang="pt-BR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7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6C64E049-376F-58FF-F421-E23AD7930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FC8B2460-5ECC-35CC-7BEE-AA3286B72E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Conceitos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2F495D1C-6DE9-3BF9-1701-A96FCA96A2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pic>
        <p:nvPicPr>
          <p:cNvPr id="2" name="Imagem 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12968BA-E871-7EB2-A6CE-1BA958993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014" y="3715258"/>
            <a:ext cx="10568954" cy="5631228"/>
          </a:xfrm>
          <a:prstGeom prst="rect">
            <a:avLst/>
          </a:prstGeom>
        </p:spPr>
      </p:pic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EE59B192-9962-18A9-98F6-FB2A18FD8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155" y="2023290"/>
            <a:ext cx="5296957" cy="3120210"/>
          </a:xfrm>
          <a:prstGeom prst="rect">
            <a:avLst/>
          </a:prstGeom>
        </p:spPr>
      </p:pic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776FA038-FE94-5B4A-4213-D5E3C1EF44BC}"/>
              </a:ext>
            </a:extLst>
          </p:cNvPr>
          <p:cNvSpPr/>
          <p:nvPr/>
        </p:nvSpPr>
        <p:spPr>
          <a:xfrm>
            <a:off x="856032" y="4404102"/>
            <a:ext cx="4143233" cy="3745275"/>
          </a:xfrm>
          <a:prstGeom prst="wedgeRoundRectCallout">
            <a:avLst>
              <a:gd name="adj1" fmla="val 79648"/>
              <a:gd name="adj2" fmla="val -108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kern="100" dirty="0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Com o aumento do número de atividades de extensão executadas pelas universidades e por outras instituições de Ensino</a:t>
            </a:r>
          </a:p>
          <a:p>
            <a:pPr algn="just"/>
            <a:r>
              <a:rPr lang="pt-BR" sz="2400" kern="100" dirty="0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Superior, em 1975 foi criada a Coordenação de Atividades </a:t>
            </a:r>
            <a:r>
              <a:rPr lang="pt-BR" sz="2400" b="0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TimesNewRomanPSMT"/>
              </a:rPr>
              <a:t>Extensão – </a:t>
            </a:r>
            <a:r>
              <a:rPr lang="pt-BR" sz="2400" b="1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TimesNewRomanPSMT"/>
              </a:rPr>
              <a:t>CODAE</a:t>
            </a:r>
            <a:r>
              <a:rPr lang="pt-BR" sz="2400" kern="100" dirty="0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pt-BR" sz="2400" b="0" i="0" u="none" strike="noStrike" baseline="0" dirty="0">
                <a:latin typeface="TimesNewRomanPSMT"/>
              </a:rPr>
              <a:t> – CODAE,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1025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24CC6FB8-8F63-C27A-6768-5AB7532C4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15D90334-2989-615C-6FA6-E4AFC68199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Conceitos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8FE00F0D-F3ED-BB62-8962-5DBDAF80F6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pic>
        <p:nvPicPr>
          <p:cNvPr id="5" name="Imagem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DB4B9E87-C984-913F-7D17-220C04B6C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349" y="3972149"/>
            <a:ext cx="9819128" cy="5116828"/>
          </a:xfrm>
          <a:prstGeom prst="rect">
            <a:avLst/>
          </a:prstGeom>
        </p:spPr>
      </p:pic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F7D33024-D3C6-6FE4-23D4-2DE5F958E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175" y="2102634"/>
            <a:ext cx="5447491" cy="3208883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476A05FF-812B-C9AB-5B2B-2946CDBB4A09}"/>
              </a:ext>
            </a:extLst>
          </p:cNvPr>
          <p:cNvSpPr/>
          <p:nvPr/>
        </p:nvSpPr>
        <p:spPr>
          <a:xfrm>
            <a:off x="680936" y="4657925"/>
            <a:ext cx="4668525" cy="3745275"/>
          </a:xfrm>
          <a:prstGeom prst="wedgeRoundRectCallout">
            <a:avLst>
              <a:gd name="adj1" fmla="val 79648"/>
              <a:gd name="adj2" fmla="val -108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0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TimesNewRomanPSMT"/>
              </a:rPr>
              <a:t> CODAE foi extinta em 1979.</a:t>
            </a:r>
          </a:p>
          <a:p>
            <a:pPr algn="just"/>
            <a:endParaRPr lang="pt-BR" sz="2400" b="0" i="0" u="none" strike="noStrike" baseline="0" dirty="0">
              <a:solidFill>
                <a:schemeClr val="tx1"/>
              </a:solidFill>
              <a:highlight>
                <a:srgbClr val="FFFF00"/>
              </a:highlight>
              <a:latin typeface="TimesNewRomanPSMT"/>
            </a:endParaRPr>
          </a:p>
          <a:p>
            <a:pPr algn="l"/>
            <a:r>
              <a:rPr lang="pt-BR" sz="2400" b="0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TimesNewRomanPSMT"/>
              </a:rPr>
              <a:t>O Fórum de Pró-Reitores de Extensão das Instituições Públicas de Educação Superior Brasileiras é uma entidade voltada para a articulação e definição de políticas acadêmicas de extensão (na UNB  em 1987)</a:t>
            </a:r>
            <a:endParaRPr lang="pt-BR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2695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C7C601CB-AC52-08DD-0551-DCDF75978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669194E9-BEF3-11DD-9CDB-01F2914E53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5600" y="890050"/>
            <a:ext cx="15199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Conceitos</a:t>
            </a:r>
            <a:endParaRPr dirty="0"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FCFB39B1-8723-98B7-CF44-E305110EB1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84968" y="9088977"/>
            <a:ext cx="1097400" cy="787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887FCDFF-D5C9-2AF4-39A9-94106075284D}"/>
              </a:ext>
            </a:extLst>
          </p:cNvPr>
          <p:cNvSpPr/>
          <p:nvPr/>
        </p:nvSpPr>
        <p:spPr>
          <a:xfrm>
            <a:off x="9651540" y="410523"/>
            <a:ext cx="7233428" cy="3745275"/>
          </a:xfrm>
          <a:prstGeom prst="wedgeRoundRectCallout">
            <a:avLst>
              <a:gd name="adj1" fmla="val -69038"/>
              <a:gd name="adj2" fmla="val 577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400" b="0" i="0" u="none" strike="noStrike" baseline="0" dirty="0">
              <a:solidFill>
                <a:schemeClr val="tx1"/>
              </a:solidFill>
              <a:highlight>
                <a:srgbClr val="FFFF00"/>
              </a:highlight>
              <a:latin typeface="TimesNewRomanPSMT"/>
            </a:endParaRP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Pensar em indissociabilidade e não em tripé</a:t>
            </a: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Pensada para ser processual....via projetos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Descola do conceito de que extensão é caridade, e </a:t>
            </a:r>
            <a:r>
              <a:rPr lang="pt-BR" sz="2400" kern="100" dirty="0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só para bairros em vulnerabilidade social.... ela é para diversos setores da sociedade).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kern="100" dirty="0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Territorialidade particularidade dos </a:t>
            </a:r>
            <a:r>
              <a:rPr lang="pt-BR" sz="2400" kern="100" dirty="0" err="1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IFs</a:t>
            </a:r>
            <a:endParaRPr lang="pt-BR" sz="2400" kern="100" dirty="0">
              <a:solidFill>
                <a:schemeClr val="tx1"/>
              </a:solidFill>
              <a:highlight>
                <a:srgbClr val="FFFF00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0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TimesNewRomanPSMT"/>
              </a:rPr>
              <a:t> </a:t>
            </a:r>
            <a:endParaRPr lang="pt-BR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2" name="Imagem 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9ECD591-B1BD-2D06-7C2E-87A5A419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543" y="4324079"/>
            <a:ext cx="9469282" cy="4430814"/>
          </a:xfrm>
          <a:prstGeom prst="rect">
            <a:avLst/>
          </a:prstGeom>
        </p:spPr>
      </p:pic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3A8EB37C-D4B5-C84E-C384-124066582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175" y="2102634"/>
            <a:ext cx="5447491" cy="32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919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566</Words>
  <Application>Microsoft Office PowerPoint</Application>
  <PresentationFormat>Personalizar</PresentationFormat>
  <Paragraphs>122</Paragraphs>
  <Slides>43</Slides>
  <Notes>42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2" baseType="lpstr">
      <vt:lpstr>Arial</vt:lpstr>
      <vt:lpstr>Lexend Deca SemiBold</vt:lpstr>
      <vt:lpstr>TimesNewRomanPSMT</vt:lpstr>
      <vt:lpstr>Wingdings</vt:lpstr>
      <vt:lpstr>Lexend Deca Light</vt:lpstr>
      <vt:lpstr>Lexend Deca</vt:lpstr>
      <vt:lpstr>Aptos</vt:lpstr>
      <vt:lpstr>Times</vt:lpstr>
      <vt:lpstr>Simple Light</vt:lpstr>
      <vt:lpstr> Práticas Curriculares em Sociedade I       </vt:lpstr>
      <vt:lpstr>Introdução</vt:lpstr>
      <vt:lpstr>Conceitos</vt:lpstr>
      <vt:lpstr>Conceitos</vt:lpstr>
      <vt:lpstr>Conceitos</vt:lpstr>
      <vt:lpstr>Conceitos</vt:lpstr>
      <vt:lpstr>Conceitos</vt:lpstr>
      <vt:lpstr>Conceitos</vt:lpstr>
      <vt:lpstr>Conceitos</vt:lpstr>
      <vt:lpstr>Conceitos</vt:lpstr>
      <vt:lpstr>Atores da Extensão</vt:lpstr>
      <vt:lpstr>Atores da Extensão</vt:lpstr>
      <vt:lpstr>Atores da Extensão</vt:lpstr>
      <vt:lpstr>Atores da Extensão</vt:lpstr>
      <vt:lpstr>Como se materializa</vt:lpstr>
      <vt:lpstr>Como se materializa</vt:lpstr>
      <vt:lpstr>Como se materializa</vt:lpstr>
      <vt:lpstr>Como se materializa</vt:lpstr>
      <vt:lpstr>Como se materializa</vt:lpstr>
      <vt:lpstr>Como se materializa</vt:lpstr>
      <vt:lpstr>Como se materializa</vt:lpstr>
      <vt:lpstr>Por que incluir Extensão no currículo?</vt:lpstr>
      <vt:lpstr>Por que incluir Extensão no currículo?</vt:lpstr>
      <vt:lpstr>De qual legislação estamos falando?</vt:lpstr>
      <vt:lpstr>De qual legislação estamos falando?</vt:lpstr>
      <vt:lpstr>De qual legislação estamos falando?</vt:lpstr>
      <vt:lpstr>De qual legislação estamos falando?</vt:lpstr>
      <vt:lpstr> Finalidade da         Curricularização</vt:lpstr>
      <vt:lpstr>Como incluir no Currículo</vt:lpstr>
      <vt:lpstr>Como incluir no Currículo</vt:lpstr>
      <vt:lpstr>Como incluir no Currículo</vt:lpstr>
      <vt:lpstr>Como incluir no Currículo</vt:lpstr>
      <vt:lpstr>Como incluir no Currículo</vt:lpstr>
      <vt:lpstr>Como incluir no Currículo</vt:lpstr>
      <vt:lpstr>Como incluir no Currículo</vt:lpstr>
      <vt:lpstr>Como incluir no Currículo</vt:lpstr>
      <vt:lpstr>Como incluir no Currículo</vt:lpstr>
      <vt:lpstr>Como incluir no Currículo</vt:lpstr>
      <vt:lpstr>Como incluir no Currículo</vt:lpstr>
      <vt:lpstr>Como incluir no Currículo</vt:lpstr>
      <vt:lpstr>Como incluir no Currículo</vt:lpstr>
      <vt:lpstr>Referências Bibliográfica</vt:lpstr>
      <vt:lpstr> Práticas Curriculares em Sociedade I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ABORDAGEM PARA APOIO AO DESIGN DE RECURSOS DE AJUDA PARA LINGUAGENS DE PROGRAMAÇÃO VISUAL BASEADAS  EM BLOCOS</dc:title>
  <cp:lastModifiedBy>Carmen Scorsatto</cp:lastModifiedBy>
  <cp:revision>35</cp:revision>
  <dcterms:modified xsi:type="dcterms:W3CDTF">2024-02-19T22:01:26Z</dcterms:modified>
</cp:coreProperties>
</file>