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2"/>
  </p:notesMasterIdLst>
  <p:sldIdLst>
    <p:sldId id="256" r:id="rId2"/>
    <p:sldId id="313" r:id="rId3"/>
    <p:sldId id="314" r:id="rId4"/>
    <p:sldId id="319" r:id="rId5"/>
    <p:sldId id="335" r:id="rId6"/>
    <p:sldId id="316" r:id="rId7"/>
    <p:sldId id="315" r:id="rId8"/>
    <p:sldId id="317" r:id="rId9"/>
    <p:sldId id="334" r:id="rId10"/>
    <p:sldId id="336" r:id="rId11"/>
    <p:sldId id="344" r:id="rId12"/>
    <p:sldId id="320" r:id="rId13"/>
    <p:sldId id="321" r:id="rId14"/>
    <p:sldId id="322" r:id="rId15"/>
    <p:sldId id="323" r:id="rId16"/>
    <p:sldId id="337" r:id="rId17"/>
    <p:sldId id="324" r:id="rId18"/>
    <p:sldId id="325" r:id="rId19"/>
    <p:sldId id="326" r:id="rId20"/>
    <p:sldId id="327" r:id="rId21"/>
    <p:sldId id="285" r:id="rId22"/>
    <p:sldId id="286" r:id="rId23"/>
    <p:sldId id="329" r:id="rId24"/>
    <p:sldId id="338" r:id="rId25"/>
    <p:sldId id="339" r:id="rId26"/>
    <p:sldId id="340" r:id="rId27"/>
    <p:sldId id="342" r:id="rId28"/>
    <p:sldId id="343" r:id="rId29"/>
    <p:sldId id="328" r:id="rId30"/>
    <p:sldId id="330" r:id="rId31"/>
    <p:sldId id="303" r:id="rId32"/>
    <p:sldId id="331" r:id="rId33"/>
    <p:sldId id="333" r:id="rId34"/>
    <p:sldId id="287" r:id="rId35"/>
    <p:sldId id="288" r:id="rId36"/>
    <p:sldId id="289" r:id="rId37"/>
    <p:sldId id="290" r:id="rId38"/>
    <p:sldId id="294" r:id="rId39"/>
    <p:sldId id="291" r:id="rId40"/>
    <p:sldId id="296" r:id="rId41"/>
    <p:sldId id="264" r:id="rId42"/>
    <p:sldId id="257" r:id="rId43"/>
    <p:sldId id="258" r:id="rId44"/>
    <p:sldId id="259" r:id="rId45"/>
    <p:sldId id="260" r:id="rId46"/>
    <p:sldId id="261" r:id="rId47"/>
    <p:sldId id="262" r:id="rId48"/>
    <p:sldId id="268" r:id="rId49"/>
    <p:sldId id="269" r:id="rId50"/>
    <p:sldId id="270" r:id="rId51"/>
    <p:sldId id="302" r:id="rId52"/>
    <p:sldId id="301" r:id="rId53"/>
    <p:sldId id="304" r:id="rId54"/>
    <p:sldId id="305" r:id="rId55"/>
    <p:sldId id="312" r:id="rId56"/>
    <p:sldId id="310" r:id="rId57"/>
    <p:sldId id="311" r:id="rId58"/>
    <p:sldId id="309" r:id="rId59"/>
    <p:sldId id="306" r:id="rId60"/>
    <p:sldId id="345" r:id="rId61"/>
    <p:sldId id="346" r:id="rId62"/>
    <p:sldId id="347" r:id="rId63"/>
    <p:sldId id="352" r:id="rId64"/>
    <p:sldId id="276" r:id="rId65"/>
    <p:sldId id="353" r:id="rId66"/>
    <p:sldId id="273" r:id="rId67"/>
    <p:sldId id="348" r:id="rId68"/>
    <p:sldId id="280" r:id="rId69"/>
    <p:sldId id="281" r:id="rId70"/>
    <p:sldId id="349" r:id="rId71"/>
    <p:sldId id="274" r:id="rId72"/>
    <p:sldId id="350" r:id="rId73"/>
    <p:sldId id="271" r:id="rId74"/>
    <p:sldId id="272" r:id="rId75"/>
    <p:sldId id="351" r:id="rId76"/>
    <p:sldId id="267" r:id="rId77"/>
    <p:sldId id="265" r:id="rId78"/>
    <p:sldId id="266" r:id="rId79"/>
    <p:sldId id="282" r:id="rId80"/>
    <p:sldId id="277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>
      <p:cViewPr varScale="1">
        <p:scale>
          <a:sx n="71" d="100"/>
          <a:sy n="71" d="100"/>
        </p:scale>
        <p:origin x="127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5B3DB-5FA2-4EF6-B985-93B2F0F2A5E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6D89E5-BFDF-4ED8-BE2C-71C5B588FD08}">
      <dgm:prSet phldrT="[Texto]"/>
      <dgm:spPr/>
      <dgm:t>
        <a:bodyPr/>
        <a:lstStyle/>
        <a:p>
          <a:r>
            <a:rPr lang="pt-BR" dirty="0"/>
            <a:t>Território</a:t>
          </a:r>
        </a:p>
      </dgm:t>
    </dgm:pt>
    <dgm:pt modelId="{77463B1F-BD1C-4E72-B474-8C0DD98B1C54}" type="parTrans" cxnId="{0D7F2C20-0EC0-4C00-B45B-E2E5C88BA595}">
      <dgm:prSet/>
      <dgm:spPr/>
      <dgm:t>
        <a:bodyPr/>
        <a:lstStyle/>
        <a:p>
          <a:endParaRPr lang="pt-BR"/>
        </a:p>
      </dgm:t>
    </dgm:pt>
    <dgm:pt modelId="{2683D4CA-CCD4-489F-8C1C-3388A615E255}" type="sibTrans" cxnId="{0D7F2C20-0EC0-4C00-B45B-E2E5C88BA595}">
      <dgm:prSet/>
      <dgm:spPr/>
      <dgm:t>
        <a:bodyPr/>
        <a:lstStyle/>
        <a:p>
          <a:endParaRPr lang="pt-BR"/>
        </a:p>
      </dgm:t>
    </dgm:pt>
    <dgm:pt modelId="{4B88C32E-797A-446B-8EFB-AD247C80F211}">
      <dgm:prSet phldrT="[Texto]"/>
      <dgm:spPr/>
      <dgm:t>
        <a:bodyPr/>
        <a:lstStyle/>
        <a:p>
          <a:r>
            <a:rPr lang="pt-BR" dirty="0"/>
            <a:t>Base Imaterial/ relações de poder</a:t>
          </a:r>
        </a:p>
      </dgm:t>
    </dgm:pt>
    <dgm:pt modelId="{AE6C17DB-4645-4452-87DB-E67012E2F2C2}" type="parTrans" cxnId="{34A2B4DB-C139-4E83-BBFA-832C1F20AB8D}">
      <dgm:prSet/>
      <dgm:spPr/>
      <dgm:t>
        <a:bodyPr/>
        <a:lstStyle/>
        <a:p>
          <a:endParaRPr lang="pt-BR"/>
        </a:p>
      </dgm:t>
    </dgm:pt>
    <dgm:pt modelId="{BF7F1094-984B-4A3F-AB00-7FCCAC09508C}" type="sibTrans" cxnId="{34A2B4DB-C139-4E83-BBFA-832C1F20AB8D}">
      <dgm:prSet/>
      <dgm:spPr/>
      <dgm:t>
        <a:bodyPr/>
        <a:lstStyle/>
        <a:p>
          <a:endParaRPr lang="pt-BR"/>
        </a:p>
      </dgm:t>
    </dgm:pt>
    <dgm:pt modelId="{BC011E3C-57C8-4C72-BAC9-154530E0D554}">
      <dgm:prSet phldrT="[Texto]"/>
      <dgm:spPr/>
      <dgm:t>
        <a:bodyPr/>
        <a:lstStyle/>
        <a:p>
          <a:r>
            <a:rPr lang="pt-BR" dirty="0"/>
            <a:t>Base Material</a:t>
          </a:r>
        </a:p>
      </dgm:t>
    </dgm:pt>
    <dgm:pt modelId="{52C38575-143C-4250-B80A-E813E352229F}" type="parTrans" cxnId="{9BBCBC16-B5F8-4500-802F-19F4034AB4E6}">
      <dgm:prSet/>
      <dgm:spPr/>
      <dgm:t>
        <a:bodyPr/>
        <a:lstStyle/>
        <a:p>
          <a:endParaRPr lang="pt-BR"/>
        </a:p>
      </dgm:t>
    </dgm:pt>
    <dgm:pt modelId="{189D9A86-A8A8-4872-94B3-D60AA1506C5E}" type="sibTrans" cxnId="{9BBCBC16-B5F8-4500-802F-19F4034AB4E6}">
      <dgm:prSet/>
      <dgm:spPr/>
      <dgm:t>
        <a:bodyPr/>
        <a:lstStyle/>
        <a:p>
          <a:endParaRPr lang="pt-BR"/>
        </a:p>
      </dgm:t>
    </dgm:pt>
    <dgm:pt modelId="{55B2059C-04C3-4169-8033-C1CD8BAD5F51}" type="pres">
      <dgm:prSet presAssocID="{DD05B3DB-5FA2-4EF6-B985-93B2F0F2A5E6}" presName="Name0" presStyleCnt="0">
        <dgm:presLayoutVars>
          <dgm:dir/>
          <dgm:resizeHandles val="exact"/>
        </dgm:presLayoutVars>
      </dgm:prSet>
      <dgm:spPr/>
    </dgm:pt>
    <dgm:pt modelId="{23DD0350-6F2D-45D1-883B-53E120F54296}" type="pres">
      <dgm:prSet presAssocID="{606D89E5-BFDF-4ED8-BE2C-71C5B588FD08}" presName="node" presStyleLbl="node1" presStyleIdx="0" presStyleCnt="3">
        <dgm:presLayoutVars>
          <dgm:bulletEnabled val="1"/>
        </dgm:presLayoutVars>
      </dgm:prSet>
      <dgm:spPr/>
    </dgm:pt>
    <dgm:pt modelId="{CA8F59A0-757B-475B-90DD-7D938F101508}" type="pres">
      <dgm:prSet presAssocID="{2683D4CA-CCD4-489F-8C1C-3388A615E255}" presName="sibTrans" presStyleLbl="sibTrans2D1" presStyleIdx="0" presStyleCnt="3"/>
      <dgm:spPr/>
    </dgm:pt>
    <dgm:pt modelId="{A52BF8FE-A8F6-4D25-8F50-8A69D3A233A6}" type="pres">
      <dgm:prSet presAssocID="{2683D4CA-CCD4-489F-8C1C-3388A615E255}" presName="connectorText" presStyleLbl="sibTrans2D1" presStyleIdx="0" presStyleCnt="3"/>
      <dgm:spPr/>
    </dgm:pt>
    <dgm:pt modelId="{8BDE969C-9587-4E9D-B56F-7559469BDB32}" type="pres">
      <dgm:prSet presAssocID="{4B88C32E-797A-446B-8EFB-AD247C80F211}" presName="node" presStyleLbl="node1" presStyleIdx="1" presStyleCnt="3">
        <dgm:presLayoutVars>
          <dgm:bulletEnabled val="1"/>
        </dgm:presLayoutVars>
      </dgm:prSet>
      <dgm:spPr/>
    </dgm:pt>
    <dgm:pt modelId="{00B9B8D2-79C3-4B54-B7A6-2E68533540F0}" type="pres">
      <dgm:prSet presAssocID="{BF7F1094-984B-4A3F-AB00-7FCCAC09508C}" presName="sibTrans" presStyleLbl="sibTrans2D1" presStyleIdx="1" presStyleCnt="3"/>
      <dgm:spPr/>
    </dgm:pt>
    <dgm:pt modelId="{62A6D446-FE62-4D50-835F-9FA7E5EDB963}" type="pres">
      <dgm:prSet presAssocID="{BF7F1094-984B-4A3F-AB00-7FCCAC09508C}" presName="connectorText" presStyleLbl="sibTrans2D1" presStyleIdx="1" presStyleCnt="3"/>
      <dgm:spPr/>
    </dgm:pt>
    <dgm:pt modelId="{845288DA-51AC-4BD5-B76A-D0148A40D37D}" type="pres">
      <dgm:prSet presAssocID="{BC011E3C-57C8-4C72-BAC9-154530E0D554}" presName="node" presStyleLbl="node1" presStyleIdx="2" presStyleCnt="3">
        <dgm:presLayoutVars>
          <dgm:bulletEnabled val="1"/>
        </dgm:presLayoutVars>
      </dgm:prSet>
      <dgm:spPr/>
    </dgm:pt>
    <dgm:pt modelId="{C9614620-675B-481B-A2D1-6FF8C0DDAE7A}" type="pres">
      <dgm:prSet presAssocID="{189D9A86-A8A8-4872-94B3-D60AA1506C5E}" presName="sibTrans" presStyleLbl="sibTrans2D1" presStyleIdx="2" presStyleCnt="3"/>
      <dgm:spPr/>
    </dgm:pt>
    <dgm:pt modelId="{1A3B1D26-BEBF-4EDA-93CC-07A0A7AC2E63}" type="pres">
      <dgm:prSet presAssocID="{189D9A86-A8A8-4872-94B3-D60AA1506C5E}" presName="connectorText" presStyleLbl="sibTrans2D1" presStyleIdx="2" presStyleCnt="3"/>
      <dgm:spPr/>
    </dgm:pt>
  </dgm:ptLst>
  <dgm:cxnLst>
    <dgm:cxn modelId="{9BBCBC16-B5F8-4500-802F-19F4034AB4E6}" srcId="{DD05B3DB-5FA2-4EF6-B985-93B2F0F2A5E6}" destId="{BC011E3C-57C8-4C72-BAC9-154530E0D554}" srcOrd="2" destOrd="0" parTransId="{52C38575-143C-4250-B80A-E813E352229F}" sibTransId="{189D9A86-A8A8-4872-94B3-D60AA1506C5E}"/>
    <dgm:cxn modelId="{E0E9A61E-0A11-45CF-BEBC-A94C0E6F0B82}" type="presOf" srcId="{BF7F1094-984B-4A3F-AB00-7FCCAC09508C}" destId="{00B9B8D2-79C3-4B54-B7A6-2E68533540F0}" srcOrd="0" destOrd="0" presId="urn:microsoft.com/office/officeart/2005/8/layout/cycle7"/>
    <dgm:cxn modelId="{0D7F2C20-0EC0-4C00-B45B-E2E5C88BA595}" srcId="{DD05B3DB-5FA2-4EF6-B985-93B2F0F2A5E6}" destId="{606D89E5-BFDF-4ED8-BE2C-71C5B588FD08}" srcOrd="0" destOrd="0" parTransId="{77463B1F-BD1C-4E72-B474-8C0DD98B1C54}" sibTransId="{2683D4CA-CCD4-489F-8C1C-3388A615E255}"/>
    <dgm:cxn modelId="{99D66565-6063-4F76-85CA-E2E12CB725A1}" type="presOf" srcId="{2683D4CA-CCD4-489F-8C1C-3388A615E255}" destId="{A52BF8FE-A8F6-4D25-8F50-8A69D3A233A6}" srcOrd="1" destOrd="0" presId="urn:microsoft.com/office/officeart/2005/8/layout/cycle7"/>
    <dgm:cxn modelId="{34792A86-6C82-4E55-A743-B2D8C005C89D}" type="presOf" srcId="{189D9A86-A8A8-4872-94B3-D60AA1506C5E}" destId="{C9614620-675B-481B-A2D1-6FF8C0DDAE7A}" srcOrd="0" destOrd="0" presId="urn:microsoft.com/office/officeart/2005/8/layout/cycle7"/>
    <dgm:cxn modelId="{530C6093-1830-4590-BEB3-C60493605467}" type="presOf" srcId="{BC011E3C-57C8-4C72-BAC9-154530E0D554}" destId="{845288DA-51AC-4BD5-B76A-D0148A40D37D}" srcOrd="0" destOrd="0" presId="urn:microsoft.com/office/officeart/2005/8/layout/cycle7"/>
    <dgm:cxn modelId="{0B2C6493-D629-45D8-AE40-BDCC6561435D}" type="presOf" srcId="{2683D4CA-CCD4-489F-8C1C-3388A615E255}" destId="{CA8F59A0-757B-475B-90DD-7D938F101508}" srcOrd="0" destOrd="0" presId="urn:microsoft.com/office/officeart/2005/8/layout/cycle7"/>
    <dgm:cxn modelId="{DC3819A8-5251-4AAC-A2C2-C23D00BAAD7E}" type="presOf" srcId="{189D9A86-A8A8-4872-94B3-D60AA1506C5E}" destId="{1A3B1D26-BEBF-4EDA-93CC-07A0A7AC2E63}" srcOrd="1" destOrd="0" presId="urn:microsoft.com/office/officeart/2005/8/layout/cycle7"/>
    <dgm:cxn modelId="{45EC07B5-F154-4025-8158-50115A07FA85}" type="presOf" srcId="{606D89E5-BFDF-4ED8-BE2C-71C5B588FD08}" destId="{23DD0350-6F2D-45D1-883B-53E120F54296}" srcOrd="0" destOrd="0" presId="urn:microsoft.com/office/officeart/2005/8/layout/cycle7"/>
    <dgm:cxn modelId="{5EE82DBB-4E69-43BB-A881-7DC8F235A8BB}" type="presOf" srcId="{DD05B3DB-5FA2-4EF6-B985-93B2F0F2A5E6}" destId="{55B2059C-04C3-4169-8033-C1CD8BAD5F51}" srcOrd="0" destOrd="0" presId="urn:microsoft.com/office/officeart/2005/8/layout/cycle7"/>
    <dgm:cxn modelId="{E25848BB-0695-4B36-9E8C-E8516310E952}" type="presOf" srcId="{BF7F1094-984B-4A3F-AB00-7FCCAC09508C}" destId="{62A6D446-FE62-4D50-835F-9FA7E5EDB963}" srcOrd="1" destOrd="0" presId="urn:microsoft.com/office/officeart/2005/8/layout/cycle7"/>
    <dgm:cxn modelId="{34A2B4DB-C139-4E83-BBFA-832C1F20AB8D}" srcId="{DD05B3DB-5FA2-4EF6-B985-93B2F0F2A5E6}" destId="{4B88C32E-797A-446B-8EFB-AD247C80F211}" srcOrd="1" destOrd="0" parTransId="{AE6C17DB-4645-4452-87DB-E67012E2F2C2}" sibTransId="{BF7F1094-984B-4A3F-AB00-7FCCAC09508C}"/>
    <dgm:cxn modelId="{DCE025F9-E954-4F6B-8985-162B6F3C0D31}" type="presOf" srcId="{4B88C32E-797A-446B-8EFB-AD247C80F211}" destId="{8BDE969C-9587-4E9D-B56F-7559469BDB32}" srcOrd="0" destOrd="0" presId="urn:microsoft.com/office/officeart/2005/8/layout/cycle7"/>
    <dgm:cxn modelId="{0E4C67F3-205D-4168-91DA-52C7FCA3FEED}" type="presParOf" srcId="{55B2059C-04C3-4169-8033-C1CD8BAD5F51}" destId="{23DD0350-6F2D-45D1-883B-53E120F54296}" srcOrd="0" destOrd="0" presId="urn:microsoft.com/office/officeart/2005/8/layout/cycle7"/>
    <dgm:cxn modelId="{0D3E49A0-174C-4F36-BA1E-7F1C6C9B416E}" type="presParOf" srcId="{55B2059C-04C3-4169-8033-C1CD8BAD5F51}" destId="{CA8F59A0-757B-475B-90DD-7D938F101508}" srcOrd="1" destOrd="0" presId="urn:microsoft.com/office/officeart/2005/8/layout/cycle7"/>
    <dgm:cxn modelId="{3C4AF4F3-E4FF-4158-8F5B-5A8E91768155}" type="presParOf" srcId="{CA8F59A0-757B-475B-90DD-7D938F101508}" destId="{A52BF8FE-A8F6-4D25-8F50-8A69D3A233A6}" srcOrd="0" destOrd="0" presId="urn:microsoft.com/office/officeart/2005/8/layout/cycle7"/>
    <dgm:cxn modelId="{DD88324C-B2DE-48C3-91EE-2115FD4629C6}" type="presParOf" srcId="{55B2059C-04C3-4169-8033-C1CD8BAD5F51}" destId="{8BDE969C-9587-4E9D-B56F-7559469BDB32}" srcOrd="2" destOrd="0" presId="urn:microsoft.com/office/officeart/2005/8/layout/cycle7"/>
    <dgm:cxn modelId="{1FF75725-A94A-4449-A101-FA0AF3176F96}" type="presParOf" srcId="{55B2059C-04C3-4169-8033-C1CD8BAD5F51}" destId="{00B9B8D2-79C3-4B54-B7A6-2E68533540F0}" srcOrd="3" destOrd="0" presId="urn:microsoft.com/office/officeart/2005/8/layout/cycle7"/>
    <dgm:cxn modelId="{3D291B6A-5C6E-4B31-8A05-FAD3993977A1}" type="presParOf" srcId="{00B9B8D2-79C3-4B54-B7A6-2E68533540F0}" destId="{62A6D446-FE62-4D50-835F-9FA7E5EDB963}" srcOrd="0" destOrd="0" presId="urn:microsoft.com/office/officeart/2005/8/layout/cycle7"/>
    <dgm:cxn modelId="{1C831853-5369-4DC0-8300-16DB59554378}" type="presParOf" srcId="{55B2059C-04C3-4169-8033-C1CD8BAD5F51}" destId="{845288DA-51AC-4BD5-B76A-D0148A40D37D}" srcOrd="4" destOrd="0" presId="urn:microsoft.com/office/officeart/2005/8/layout/cycle7"/>
    <dgm:cxn modelId="{C3C214A9-B918-483A-8094-6FE1CC746BF8}" type="presParOf" srcId="{55B2059C-04C3-4169-8033-C1CD8BAD5F51}" destId="{C9614620-675B-481B-A2D1-6FF8C0DDAE7A}" srcOrd="5" destOrd="0" presId="urn:microsoft.com/office/officeart/2005/8/layout/cycle7"/>
    <dgm:cxn modelId="{44036353-2848-4E82-BDCA-60D84D6D4FE1}" type="presParOf" srcId="{C9614620-675B-481B-A2D1-6FF8C0DDAE7A}" destId="{1A3B1D26-BEBF-4EDA-93CC-07A0A7AC2E6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D0350-6F2D-45D1-883B-53E120F54296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Território</a:t>
          </a:r>
        </a:p>
      </dsp:txBody>
      <dsp:txXfrm>
        <a:off x="2026603" y="31997"/>
        <a:ext cx="2042793" cy="990578"/>
      </dsp:txXfrm>
    </dsp:sp>
    <dsp:sp modelId="{CA8F59A0-757B-475B-90DD-7D938F101508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3479006" y="1921517"/>
        <a:ext cx="875480" cy="220965"/>
      </dsp:txXfrm>
    </dsp:sp>
    <dsp:sp modelId="{8BDE969C-9587-4E9D-B56F-7559469BDB32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Base Imaterial/ relações de poder</a:t>
          </a:r>
        </a:p>
      </dsp:txBody>
      <dsp:txXfrm>
        <a:off x="3764096" y="3041423"/>
        <a:ext cx="2042793" cy="990578"/>
      </dsp:txXfrm>
    </dsp:sp>
    <dsp:sp modelId="{00B9B8D2-79C3-4B54-B7A6-2E68533540F0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2610259" y="3426230"/>
        <a:ext cx="875480" cy="220965"/>
      </dsp:txXfrm>
    </dsp:sp>
    <dsp:sp modelId="{845288DA-51AC-4BD5-B76A-D0148A40D37D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Base Material</a:t>
          </a:r>
        </a:p>
      </dsp:txBody>
      <dsp:txXfrm>
        <a:off x="289109" y="3041423"/>
        <a:ext cx="2042793" cy="990578"/>
      </dsp:txXfrm>
    </dsp:sp>
    <dsp:sp modelId="{C9614620-675B-481B-A2D1-6FF8C0DDAE7A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12A4-7023-46E1-9571-C66D1A82BAAA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DA47B-DAEC-4B44-A909-9169071FCB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53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Homero" TargetMode="External"/><Relationship Id="rId13" Type="http://schemas.openxmlformats.org/officeDocument/2006/relationships/hyperlink" Target="https://pt.wikipedia.org/wiki/Estrab%C3%A3o" TargetMode="External"/><Relationship Id="rId18" Type="http://schemas.openxmlformats.org/officeDocument/2006/relationships/hyperlink" Target="https://pt.wikipedia.org/wiki/Erat%C3%B3stenes#cite_note-10" TargetMode="External"/><Relationship Id="rId3" Type="http://schemas.openxmlformats.org/officeDocument/2006/relationships/hyperlink" Target="https://pt.wikipedia.org/wiki/Geografia" TargetMode="External"/><Relationship Id="rId7" Type="http://schemas.openxmlformats.org/officeDocument/2006/relationships/hyperlink" Target="https://pt.wikipedia.org/wiki/Ge%C3%B3grafo" TargetMode="External"/><Relationship Id="rId12" Type="http://schemas.openxmlformats.org/officeDocument/2006/relationships/hyperlink" Target="https://pt.wikipedia.org/wiki/Erat%C3%B3stenes#cite_note-7" TargetMode="External"/><Relationship Id="rId17" Type="http://schemas.openxmlformats.org/officeDocument/2006/relationships/hyperlink" Target="https://pt.wikipedia.org/wiki/Erat%C3%B3stenes#cite_note-9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s://pt.wikipedia.org/wiki/Alexandre_o_Grand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Erat%C3%B3stenes#cite_note-books.google.com-5" TargetMode="External"/><Relationship Id="rId11" Type="http://schemas.openxmlformats.org/officeDocument/2006/relationships/hyperlink" Target="https://pt.wikipedia.org/wiki/Mileto" TargetMode="External"/><Relationship Id="rId5" Type="http://schemas.openxmlformats.org/officeDocument/2006/relationships/hyperlink" Target="https://pt.wikipedia.org/wiki/Translitera%C3%A7%C3%A3o" TargetMode="External"/><Relationship Id="rId15" Type="http://schemas.openxmlformats.org/officeDocument/2006/relationships/hyperlink" Target="https://pt.wikipedia.org/wiki/Erat%C3%B3stenes#cite_note-8" TargetMode="External"/><Relationship Id="rId10" Type="http://schemas.openxmlformats.org/officeDocument/2006/relationships/hyperlink" Target="https://pt.wikipedia.org/wiki/Anaximandro" TargetMode="External"/><Relationship Id="rId4" Type="http://schemas.openxmlformats.org/officeDocument/2006/relationships/hyperlink" Target="https://pt.wikipedia.org/wiki/L%C3%ADngua_grega" TargetMode="External"/><Relationship Id="rId9" Type="http://schemas.openxmlformats.org/officeDocument/2006/relationships/hyperlink" Target="https://pt.wikipedia.org/wiki/Erat%C3%B3stenes#cite_note-6" TargetMode="External"/><Relationship Id="rId14" Type="http://schemas.openxmlformats.org/officeDocument/2006/relationships/hyperlink" Target="https://pt.wikipedia.org/wiki/Pl%C3%ADnio_o_velho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latin typeface="Arial Black" panose="020B0A04020102020204" pitchFamily="34" charset="0"/>
              </a:rPr>
              <a:t>275-194 </a:t>
            </a:r>
            <a:r>
              <a:rPr lang="pt-BR" sz="1200" dirty="0" err="1">
                <a:latin typeface="Arial Black" panose="020B0A04020102020204" pitchFamily="34" charset="0"/>
              </a:rPr>
              <a:t>a.C</a:t>
            </a:r>
            <a:r>
              <a:rPr lang="pt-BR" sz="1200" dirty="0">
                <a:latin typeface="Arial Black" panose="020B0A040201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ratóstenes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é tido também como o fundador da disciplina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Geografia"/>
              </a:rPr>
              <a:t>geografia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Ele publicou uma obra chamada </a:t>
            </a:r>
            <a:r>
              <a:rPr lang="pt-B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Geográfica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(em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Língua grega"/>
              </a:rPr>
              <a:t>grego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thena Unicode"/>
              </a:rPr>
              <a:t>Γεωγρ</a:t>
            </a:r>
            <a:r>
              <a:rPr lang="pt-BR" b="0" i="0" dirty="0">
                <a:solidFill>
                  <a:srgbClr val="202122"/>
                </a:solidFill>
                <a:effectLst/>
                <a:latin typeface="Athena Unicode"/>
              </a:rPr>
              <a:t>αφικά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Transliteração"/>
              </a:rPr>
              <a:t>transl.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pt-B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Geo̱grafiká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</a:t>
            </a:r>
            <a:r>
              <a:rPr lang="pt-BR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/>
              </a:rPr>
              <a:t>[5]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na qual estabelece um vocabulário próprio (tais como as palavras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Geografia"/>
              </a:rPr>
              <a:t>geografia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Geógrafo"/>
              </a:rPr>
              <a:t>geógrafo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para a disciplina antes tida como apenas técnica.</a:t>
            </a:r>
            <a:r>
              <a:rPr lang="pt-BR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/>
              </a:rPr>
              <a:t>[5]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Nessa obra Eratóstenes afirma que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Homero"/>
              </a:rPr>
              <a:t>Homero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teria sido o primeiro geógrafo, em razão deste último ter feito descrições topológicas e climáticas de determinados locais e regiões na antiguidade.</a:t>
            </a:r>
            <a:r>
              <a:rPr lang="pt-BR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/>
              </a:rPr>
              <a:t>[6]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Eratóstenes associa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Anaximandro"/>
              </a:rPr>
              <a:t>Anaximandro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com a origem da Cartografia, apesar de a técnica ter sido originada em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Mileto"/>
              </a:rPr>
              <a:t>Mileto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no século VI a.C..</a:t>
            </a:r>
            <a:r>
              <a:rPr lang="pt-BR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/>
              </a:rPr>
              <a:t>[7]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Na </a:t>
            </a:r>
            <a:r>
              <a:rPr lang="pt-B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Geográfica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que tinha três volumes e que conta hoje com apenas 155 fragmentos, mencionados eminentemente por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3" tooltip="Estrabão"/>
              </a:rPr>
              <a:t>Estrabão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Plínio o velho"/>
              </a:rPr>
              <a:t>Plínio o velho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pt-BR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5"/>
              </a:rPr>
              <a:t>[8]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 autor utiliza de descrições de viagens e expedições feitas por compatriotas, a maior parte desses viveu na época de </a:t>
            </a:r>
            <a:r>
              <a:rPr lang="pt-B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6" tooltip="Alexandre o Grande"/>
              </a:rPr>
              <a:t>Alexandre o Grande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pt-BR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7"/>
              </a:rPr>
              <a:t>[9]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para formular o que seria um mapa do mundo existente na época.</a:t>
            </a:r>
            <a:r>
              <a:rPr lang="pt-BR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8"/>
              </a:rPr>
              <a:t>[10]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D374C-7788-4B65-8259-88DD2411F9B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89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o da mera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"Modernidade" eurocêntrica, e o da Modernidade </a:t>
            </a:r>
            <a:r>
              <a:rPr lang="pt-BR" sz="1800" b="0" i="1" dirty="0">
                <a:solidFill>
                  <a:srgbClr val="000000"/>
                </a:solidFill>
                <a:effectLst/>
                <a:latin typeface="TimesNewRomanPS-ItalicMT"/>
              </a:rPr>
              <a:t>subsumida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a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partir de um horizonte mundial, onde o primeiro desempenhou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uma função ambígua (por um lado como emancipador, e, por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outro, como cultura mítica da violência). A realização do segundo paradigma é um processo de "</a:t>
            </a:r>
            <a:r>
              <a:rPr lang="pt-BR" sz="1800" b="0" i="0" dirty="0" err="1">
                <a:solidFill>
                  <a:srgbClr val="000000"/>
                </a:solidFill>
                <a:effectLst/>
                <a:latin typeface="TimesNewRomanPSMT"/>
              </a:rPr>
              <a:t>Transmodernidade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". Só o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segundo paradigma inclui a "Modernidade/Alteridade" mundial</a:t>
            </a:r>
            <a:r>
              <a:rPr lang="pt-BR" dirty="0"/>
              <a:t> </a:t>
            </a:r>
          </a:p>
          <a:p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Modernidade aparece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quando a Europa se afirma como "centro" de uma História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1" i="1" dirty="0">
                <a:solidFill>
                  <a:srgbClr val="000000"/>
                </a:solidFill>
                <a:effectLst/>
                <a:latin typeface="TimesNewRomanPS-BoldItalicMT"/>
              </a:rPr>
              <a:t>Mundial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que inaugura, e por isso a "periferia" é parte de sua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própria definição. O esquecimento desta "periferia" (e do fim do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século XV, do século XVI e começo do século XVII hispano-lusitano)</a:t>
            </a:r>
            <a:r>
              <a:rPr lang="pt-BR" dirty="0"/>
              <a:t> </a:t>
            </a:r>
            <a:br>
              <a:rPr lang="pt-BR" dirty="0"/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A terceira idade, a "Modernidade" inicia-se com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a reforma luterana propriamente alemã, que se "desenvolve"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totalmente na "Ilustração (</a:t>
            </a:r>
            <a:r>
              <a:rPr lang="pt-BR" sz="1800" b="0" i="0" dirty="0" err="1">
                <a:solidFill>
                  <a:srgbClr val="000000"/>
                </a:solidFill>
                <a:effectLst/>
                <a:latin typeface="TimesNewRomanPSMT"/>
              </a:rPr>
              <a:t>Aufklaerung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)" e a Revolução Francesa</a:t>
            </a: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D374C-7788-4B65-8259-88DD2411F9B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44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Cluveríus: introdução a geografia universal, obra com uma geografia comparada, regionaliza a </a:t>
            </a:r>
            <a:r>
              <a:rPr lang="pt-BR" dirty="0" err="1"/>
              <a:t>europa</a:t>
            </a:r>
            <a:r>
              <a:rPr lang="pt-BR" dirty="0"/>
              <a:t> por questões políticas e não ambientais </a:t>
            </a:r>
          </a:p>
          <a:p>
            <a:r>
              <a:rPr lang="pt-BR" dirty="0" err="1"/>
              <a:t>Verenius</a:t>
            </a:r>
            <a:r>
              <a:rPr lang="pt-BR" dirty="0"/>
              <a:t>: Primeira tentativa de absorver os métodos na geografia, indo além da descrição. Criou a geografia geral e especial. </a:t>
            </a:r>
          </a:p>
          <a:p>
            <a:r>
              <a:rPr lang="pt-BR" dirty="0"/>
              <a:t>Kant: espaço, lugar de </a:t>
            </a:r>
            <a:r>
              <a:rPr lang="pt-BR" dirty="0" err="1"/>
              <a:t>convergens</a:t>
            </a:r>
            <a:r>
              <a:rPr lang="pt-BR" dirty="0"/>
              <a:t> de fatores  e processos, geografia espaço e tempo história.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D374C-7788-4B65-8259-88DD2411F9B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26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Cluveríus: introdução a geografia universal, obra com uma geografia comparada, regionaliza a </a:t>
            </a:r>
            <a:r>
              <a:rPr lang="pt-BR" dirty="0" err="1"/>
              <a:t>europa</a:t>
            </a:r>
            <a:r>
              <a:rPr lang="pt-BR" dirty="0"/>
              <a:t> por questões políticas e não ambientais </a:t>
            </a:r>
          </a:p>
          <a:p>
            <a:r>
              <a:rPr lang="pt-BR" dirty="0" err="1"/>
              <a:t>Verenius</a:t>
            </a:r>
            <a:r>
              <a:rPr lang="pt-BR" dirty="0"/>
              <a:t>: Primeira tentativa de absorver os métodos na geografia, indo além da descrição. Criou a geografia geral e especial. </a:t>
            </a:r>
          </a:p>
          <a:p>
            <a:r>
              <a:rPr lang="pt-BR" dirty="0"/>
              <a:t>Kant: espaço, lugar de </a:t>
            </a:r>
            <a:r>
              <a:rPr lang="pt-BR" dirty="0" err="1"/>
              <a:t>convergens</a:t>
            </a:r>
            <a:r>
              <a:rPr lang="pt-BR" dirty="0"/>
              <a:t> de fatores  e processos, geografia espaço e tempo história.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D374C-7788-4B65-8259-88DD2411F9B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42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A paisagem causaria no observador uma “impressão”, a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qual, combinada com a observação sistemática dos seus elementos componentes, e filtrada pelo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raciocínio lógico, levaria à explicação: à causalidade das conexões contidas na paisagem observada.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D374C-7788-4B65-8259-88DD2411F9B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8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Ritter define o conceito de “sistema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natural”, isto é, uma área delimitada dotada de uma individualidade. A Geografia deveria estudar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estes arranjos individuais, e compará-los. Cada arranjo abarcaria um conjunto de elementos,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representando uma totalidade, onde o homem seria o principal elemento. Assim, a geografia de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Ritter é, principalmente, um estudo dos lugares, uma busca da individualidade destes. </a:t>
            </a:r>
            <a:br>
              <a:rPr lang="pt-BR" dirty="0"/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A proposta de Ritter é, por estas razões, antropocêntrica (o homem é o sujeito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da natureza), regional (aponta para o estudo de individualidades), valorizando a relação </a:t>
            </a:r>
            <a:r>
              <a:rPr lang="pt-BR" sz="1800" b="0" i="0" dirty="0" err="1">
                <a:solidFill>
                  <a:srgbClr val="000000"/>
                </a:solidFill>
                <a:effectLst/>
                <a:latin typeface="TimesNewRomanPSMT"/>
              </a:rPr>
              <a:t>homemnatureza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. Em termos de método, Ritter vai reforçar a análise empírica – para ele, é necessário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</a:rPr>
              <a:t>caminhar de “observação em observação”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D374C-7788-4B65-8259-88DD2411F9BD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58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05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70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4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14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24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95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26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78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66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21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24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2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98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57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0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49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518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 geografia e seus principais conceitos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Adriano Makux de Paula</a:t>
            </a:r>
          </a:p>
        </p:txBody>
      </p:sp>
    </p:spTree>
    <p:extLst>
      <p:ext uri="{BB962C8B-B14F-4D97-AF65-F5344CB8AC3E}">
        <p14:creationId xmlns:p14="http://schemas.microsoft.com/office/powerpoint/2010/main" val="262123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4302D8-5452-C373-CC98-CBAD59A8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980728"/>
            <a:ext cx="7306279" cy="5562525"/>
          </a:xfrm>
        </p:spPr>
        <p:txBody>
          <a:bodyPr>
            <a:normAutofit fontScale="70000" lnSpcReduction="20000"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a descrição que eles [gregos] procuram realizar não é aquela de uma extensão em que os objetos seriam dispostos aleatoriamente. </a:t>
            </a:r>
          </a:p>
          <a:p>
            <a:r>
              <a:rPr lang="pt-BR" sz="3200" dirty="0">
                <a:latin typeface="Arial Black" panose="020B0A04020102020204" pitchFamily="34" charset="0"/>
              </a:rPr>
              <a:t>Os geógrafos da Antiguidade não se satisfazem em descrever as cidades e as pequenas regiões que as cercam. Procuram relatar a realidade na dimensão de regiões ou de países inteiros, dos povos que os habitam e das cidades que possam ser encontradas. </a:t>
            </a:r>
          </a:p>
          <a:p>
            <a:r>
              <a:rPr lang="pt-BR" sz="3200" dirty="0">
                <a:latin typeface="Arial Black" panose="020B0A04020102020204" pitchFamily="34" charset="0"/>
              </a:rPr>
              <a:t>Tomam consciência da diversidade étnica do mundo, aprendem o nome das tribos ou dos Estados que podem ser encontrados e constroem uma ideia dos territórios correspondentes (CLAVAL, 2014, p. 150)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2050" name="Picture 2" descr="A geografia Cultural - Olhares sobre Paul Claval - OLHARES GEOGRÁFICOS">
            <a:extLst>
              <a:ext uri="{FF2B5EF4-FFF2-40B4-BE49-F238E27FC236}">
                <a16:creationId xmlns:a16="http://schemas.microsoft.com/office/drawing/2014/main" id="{236D8311-E745-57D0-FA77-F0BC65657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" y="5104383"/>
            <a:ext cx="1878037" cy="140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9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014806-0E81-E96D-7293-AB583611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378" y="1196752"/>
            <a:ext cx="3419872" cy="5472608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i="0" dirty="0" err="1">
                <a:effectLst/>
                <a:latin typeface="TimesNewRomanPSMT"/>
              </a:rPr>
              <a:t>Hecateu</a:t>
            </a:r>
            <a:r>
              <a:rPr lang="pt-BR" sz="2800" b="1" i="0" dirty="0">
                <a:effectLst/>
                <a:latin typeface="TimesNewRomanPSMT"/>
              </a:rPr>
              <a:t> de Mileto escreveu, entre os anos de 550-475 a.C., várias obras, entre as quais </a:t>
            </a:r>
            <a:r>
              <a:rPr lang="pt-BR" sz="2800" b="1" i="1" dirty="0">
                <a:effectLst/>
                <a:latin typeface="TimesNewRomanPS-ItalicMT"/>
              </a:rPr>
              <a:t>Inquéritos </a:t>
            </a:r>
            <a:r>
              <a:rPr lang="pt-BR" sz="2800" b="1" i="0" dirty="0">
                <a:effectLst/>
                <a:latin typeface="TimesNewRomanPSMT"/>
              </a:rPr>
              <a:t>e </a:t>
            </a:r>
            <a:r>
              <a:rPr lang="pt-BR" sz="2800" b="1" i="1" dirty="0">
                <a:effectLst/>
                <a:latin typeface="TimesNewRomanPS-ItalicMT"/>
              </a:rPr>
              <a:t>Circuito da Terra, </a:t>
            </a:r>
            <a:r>
              <a:rPr lang="pt-BR" sz="2800" b="1" i="0" dirty="0">
                <a:effectLst/>
                <a:latin typeface="TimesNewRomanPSMT"/>
              </a:rPr>
              <a:t>que interessam particularmente à Geografia, traçou o que pode ser considerado o primeiro mapa-múndi e procedeu a uma regionalização da Terra.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FC357E-1C58-2CE3-9EFB-9AEE6186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576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34BA4-BF38-49AE-9D5C-A37C6187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Geografia na Idade Média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D7BB92-124E-4376-A90E-4145B9A0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Durante o período inicial da Idade Média, também chamado de Alta Idade Média, que vai do século V ao século X, ocorreu considerável regressão do conhecimento geográfico na Europa, principalmente, em virtude da intervenção religiosa na explicação dos questionamentos em relação ao mundo.</a:t>
            </a:r>
          </a:p>
        </p:txBody>
      </p:sp>
    </p:spTree>
    <p:extLst>
      <p:ext uri="{BB962C8B-B14F-4D97-AF65-F5344CB8AC3E}">
        <p14:creationId xmlns:p14="http://schemas.microsoft.com/office/powerpoint/2010/main" val="283335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1ED6A4-F956-4F94-900A-92A694AFC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65113"/>
            <a:ext cx="8495947" cy="5527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/>
              <a:t>Alta Idade Média, que vai do século V ao século X</a:t>
            </a:r>
          </a:p>
          <a:p>
            <a:r>
              <a:rPr lang="pt-BR" b="1" dirty="0"/>
              <a:t>Domínio da religião sobre o conhecimento (Idade das trevas);</a:t>
            </a:r>
          </a:p>
          <a:p>
            <a:r>
              <a:rPr lang="pt-BR" b="1" dirty="0"/>
              <a:t>Grande Fragmentação territorial e períodos de conflitos intensos entre reinos e cristãos </a:t>
            </a:r>
            <a:r>
              <a:rPr lang="pt-BR" b="1" dirty="0" err="1"/>
              <a:t>vs</a:t>
            </a:r>
            <a:r>
              <a:rPr lang="pt-BR" b="1" dirty="0"/>
              <a:t> mulçumanos (cruzadas)</a:t>
            </a:r>
          </a:p>
          <a:p>
            <a:r>
              <a:rPr lang="pt-BR" b="1" dirty="0"/>
              <a:t>A produção geográfica continuava presa a descrição e enumeração dos lugares por onde viajantes passavam; </a:t>
            </a:r>
          </a:p>
          <a:p>
            <a:r>
              <a:rPr lang="pt-BR" b="1" dirty="0"/>
              <a:t>Era dispersa e misturada com relatos fantasiosos. </a:t>
            </a:r>
          </a:p>
          <a:p>
            <a:r>
              <a:rPr lang="pt-BR" b="1" dirty="0"/>
              <a:t>A cartografia com a grande ferramenta de leitura do espaço; </a:t>
            </a:r>
          </a:p>
          <a:p>
            <a:r>
              <a:rPr lang="pt-BR" b="1" dirty="0"/>
              <a:t>A perspectiva da geografia se orientava na relação da natureza e da humanidade a partir da paisagem;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7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DBD9F-7916-4693-B12B-3337230D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Geografia na Baixa Idade Média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6CBF97-1583-4F63-B85F-13988035D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Já o período conhecido como, que vai do século XI até o XV é marcado pelo desenvolvimento do Renascimento, movimento cultural, político e econômico que retomou o pensamento geográfico da Antiguidade clássica, aquela geografia da observação, da descrição e dos questionamentos.</a:t>
            </a:r>
          </a:p>
          <a:p>
            <a:r>
              <a:rPr lang="pt-BR" dirty="0"/>
              <a:t>Esse período ficou conhecido como  Grandes Navegações (colonização)</a:t>
            </a:r>
          </a:p>
        </p:txBody>
      </p:sp>
    </p:spTree>
    <p:extLst>
      <p:ext uri="{BB962C8B-B14F-4D97-AF65-F5344CB8AC3E}">
        <p14:creationId xmlns:p14="http://schemas.microsoft.com/office/powerpoint/2010/main" val="97935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341B2-1C80-4C42-8510-52A0E255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E4CFB2-310F-4B27-A3E4-226A7E01D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763127-0ACF-428A-8E41-23C2BBDD5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7" t="45798" r="19288" b="21434"/>
          <a:stretch/>
        </p:blipFill>
        <p:spPr>
          <a:xfrm>
            <a:off x="425311" y="2063811"/>
            <a:ext cx="8683868" cy="37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34A45-5718-4F4E-89C2-8751E00A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5" y="2716807"/>
            <a:ext cx="3545938" cy="621253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2700" dirty="0">
                <a:latin typeface="Arial Black" panose="020B0A04020102020204" pitchFamily="34" charset="0"/>
              </a:rPr>
              <a:t>O “Novo mundo”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79BE75-22D3-406D-8A62-B34714AB8F74}"/>
              </a:ext>
            </a:extLst>
          </p:cNvPr>
          <p:cNvSpPr txBox="1"/>
          <p:nvPr/>
        </p:nvSpPr>
        <p:spPr>
          <a:xfrm>
            <a:off x="206535" y="1593721"/>
            <a:ext cx="311951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bg1"/>
                </a:solidFill>
                <a:latin typeface="Arial Black" panose="020B0A04020102020204" pitchFamily="34" charset="0"/>
              </a:rPr>
              <a:t>Feudalismo – pré-capitalismo – capitalismo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1186F4-E5CF-4276-B22F-EDCB5041CA90}"/>
              </a:ext>
            </a:extLst>
          </p:cNvPr>
          <p:cNvSpPr txBox="1"/>
          <p:nvPr/>
        </p:nvSpPr>
        <p:spPr>
          <a:xfrm>
            <a:off x="105506" y="3944092"/>
            <a:ext cx="245459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bg1"/>
                </a:solidFill>
                <a:latin typeface="Arial Black" panose="020B0A04020102020204" pitchFamily="34" charset="0"/>
              </a:rPr>
              <a:t>Expansão do mundo até então conhecido – Era dos “descobrimentos”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88D9F6-F969-41DC-BF11-17D956DC3C99}"/>
              </a:ext>
            </a:extLst>
          </p:cNvPr>
          <p:cNvSpPr txBox="1"/>
          <p:nvPr/>
        </p:nvSpPr>
        <p:spPr>
          <a:xfrm>
            <a:off x="6453553" y="3950837"/>
            <a:ext cx="2690447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bg1"/>
                </a:solidFill>
                <a:latin typeface="Arial Black" panose="020B0A04020102020204" pitchFamily="34" charset="0"/>
              </a:rPr>
              <a:t>Intensificação das rotas de comércio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B5DC8F3-D197-4FC0-8C8E-23D09D294081}"/>
              </a:ext>
            </a:extLst>
          </p:cNvPr>
          <p:cNvSpPr txBox="1"/>
          <p:nvPr/>
        </p:nvSpPr>
        <p:spPr>
          <a:xfrm>
            <a:off x="3163472" y="4824340"/>
            <a:ext cx="3070274" cy="9694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chemeClr val="bg1"/>
                </a:solidFill>
                <a:latin typeface="Arial Black" panose="020B0A04020102020204" pitchFamily="34" charset="0"/>
              </a:rPr>
              <a:t>Desumanização do Outro </a:t>
            </a:r>
            <a:r>
              <a:rPr lang="pt-BR" sz="1500" dirty="0">
                <a:solidFill>
                  <a:schemeClr val="bg1"/>
                </a:solidFill>
                <a:latin typeface="Arial Black" panose="020B0A04020102020204" pitchFamily="34" charset="0"/>
              </a:rPr>
              <a:t>-  Dominação da África e da América </a:t>
            </a:r>
            <a:endParaRPr lang="pt-BR" sz="13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37D2B0-2462-4A3A-BB74-9759B89FA7A6}"/>
              </a:ext>
            </a:extLst>
          </p:cNvPr>
          <p:cNvSpPr txBox="1"/>
          <p:nvPr/>
        </p:nvSpPr>
        <p:spPr>
          <a:xfrm>
            <a:off x="5660658" y="1492390"/>
            <a:ext cx="3249637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bg1"/>
                </a:solidFill>
                <a:latin typeface="Arial Black" panose="020B0A04020102020204" pitchFamily="34" charset="0"/>
              </a:rPr>
              <a:t>Desenvolvimento de tecnologia nos transportes e na produção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BD5C7F23-58CB-4E85-8BEF-162F9DBF07BB}"/>
              </a:ext>
            </a:extLst>
          </p:cNvPr>
          <p:cNvSpPr/>
          <p:nvPr/>
        </p:nvSpPr>
        <p:spPr>
          <a:xfrm>
            <a:off x="4336366" y="2689539"/>
            <a:ext cx="1297745" cy="5475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B5FE75-79D4-4B85-8F78-43E879EB0488}"/>
              </a:ext>
            </a:extLst>
          </p:cNvPr>
          <p:cNvSpPr txBox="1"/>
          <p:nvPr/>
        </p:nvSpPr>
        <p:spPr>
          <a:xfrm>
            <a:off x="5838727" y="2758578"/>
            <a:ext cx="3166488" cy="5078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700" dirty="0">
                <a:latin typeface="Arial Black" panose="020B0A04020102020204" pitchFamily="34" charset="0"/>
              </a:rPr>
              <a:t> Modernidade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2D8F2B0-53C4-42F8-BF56-2F92FB4B2E7A}"/>
              </a:ext>
            </a:extLst>
          </p:cNvPr>
          <p:cNvCxnSpPr>
            <a:cxnSpLocks/>
          </p:cNvCxnSpPr>
          <p:nvPr/>
        </p:nvCxnSpPr>
        <p:spPr>
          <a:xfrm flipH="1" flipV="1">
            <a:off x="3163472" y="2150196"/>
            <a:ext cx="1674057" cy="72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8D3E97C-390C-4560-8BDE-AE850AEF4B92}"/>
              </a:ext>
            </a:extLst>
          </p:cNvPr>
          <p:cNvCxnSpPr>
            <a:cxnSpLocks/>
          </p:cNvCxnSpPr>
          <p:nvPr/>
        </p:nvCxnSpPr>
        <p:spPr>
          <a:xfrm flipV="1">
            <a:off x="4837529" y="2279699"/>
            <a:ext cx="918111" cy="593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A28B1AD-5B15-4DE3-B38E-A9E52B9B988E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2560100" y="3104741"/>
            <a:ext cx="2277429" cy="1347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44CC68C-4805-4770-81C0-D46E94F9770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837530" y="3104741"/>
            <a:ext cx="1616023" cy="112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96D0923D-DAAC-4C0E-B857-5DB60F5F18FF}"/>
              </a:ext>
            </a:extLst>
          </p:cNvPr>
          <p:cNvCxnSpPr>
            <a:cxnSpLocks/>
          </p:cNvCxnSpPr>
          <p:nvPr/>
        </p:nvCxnSpPr>
        <p:spPr>
          <a:xfrm>
            <a:off x="4837530" y="3053619"/>
            <a:ext cx="19222" cy="1770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3F17C5F-2522-48CD-84EF-85C352F1EE78}"/>
              </a:ext>
            </a:extLst>
          </p:cNvPr>
          <p:cNvSpPr txBox="1"/>
          <p:nvPr/>
        </p:nvSpPr>
        <p:spPr>
          <a:xfrm>
            <a:off x="69393" y="1011871"/>
            <a:ext cx="9005215" cy="369332"/>
          </a:xfrm>
          <a:prstGeom prst="rect">
            <a:avLst/>
          </a:prstGeom>
          <a:solidFill>
            <a:srgbClr val="89898F"/>
          </a:solidFill>
          <a:ln>
            <a:solidFill>
              <a:srgbClr val="89898F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Fim da idade média e início da Modernidade 1492 (DUSSEL, 1993)</a:t>
            </a:r>
          </a:p>
        </p:txBody>
      </p:sp>
    </p:spTree>
    <p:extLst>
      <p:ext uri="{BB962C8B-B14F-4D97-AF65-F5344CB8AC3E}">
        <p14:creationId xmlns:p14="http://schemas.microsoft.com/office/powerpoint/2010/main" val="2657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A68C-C02B-4D6A-9D3B-70FA7836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Geografia na Idade Moderna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066A29-570D-4106-8C81-8127107FC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início da Idade Moderna a geografia foi dividida em dois ramos: a sua divisão, passando a ser distinguida em dois:</a:t>
            </a:r>
          </a:p>
          <a:p>
            <a:r>
              <a:rPr lang="pt-BR" dirty="0"/>
              <a:t>a Geografia Geral, relacionada aos fenômenos e processos físicos; </a:t>
            </a:r>
          </a:p>
          <a:p>
            <a:r>
              <a:rPr lang="pt-BR" dirty="0"/>
              <a:t>A Geografia Especial, relacionada aos fenômenos socioculturais;</a:t>
            </a:r>
          </a:p>
          <a:p>
            <a:r>
              <a:rPr lang="pt-BR" dirty="0"/>
              <a:t>As navegações permitiram ampliar a geografia conhecida até o momento;</a:t>
            </a:r>
          </a:p>
        </p:txBody>
      </p:sp>
    </p:spTree>
    <p:extLst>
      <p:ext uri="{BB962C8B-B14F-4D97-AF65-F5344CB8AC3E}">
        <p14:creationId xmlns:p14="http://schemas.microsoft.com/office/powerpoint/2010/main" val="376048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F62CA-543B-42CF-8CC9-3F0B8477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8C66AE-D2F6-4DB5-9ECC-628CEB413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171337-2140-4265-A7B7-B0D315AF7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26190" r="7476" b="13582"/>
          <a:stretch/>
        </p:blipFill>
        <p:spPr>
          <a:xfrm>
            <a:off x="0" y="1171847"/>
            <a:ext cx="89256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677EE-8AAD-445A-A700-93DCA974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1CEE52-2FC0-4F83-B8C4-34CF5ECB8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131387-E0C3-4DDF-A832-90CC851B8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9381" r="5301" b="16384"/>
          <a:stretch/>
        </p:blipFill>
        <p:spPr>
          <a:xfrm>
            <a:off x="791244" y="1052736"/>
            <a:ext cx="7525056" cy="51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E8255-3038-4F5D-BCBF-C5E0BC07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Geografia</a:t>
            </a:r>
          </a:p>
        </p:txBody>
      </p:sp>
    </p:spTree>
    <p:extLst>
      <p:ext uri="{BB962C8B-B14F-4D97-AF65-F5344CB8AC3E}">
        <p14:creationId xmlns:p14="http://schemas.microsoft.com/office/powerpoint/2010/main" val="4113701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72A582-0EA8-4728-8BB3-25CBB5694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7776864" cy="5328592"/>
          </a:xfrm>
        </p:spPr>
        <p:txBody>
          <a:bodyPr>
            <a:normAutofit/>
          </a:bodyPr>
          <a:lstStyle/>
          <a:p>
            <a:r>
              <a:rPr lang="pt-BR" dirty="0"/>
              <a:t>No século XIX, praticamente todas as regiões do mundo já eram conhecidas. </a:t>
            </a:r>
          </a:p>
          <a:p>
            <a:r>
              <a:rPr lang="pt-BR" dirty="0"/>
              <a:t>Esse período entre os séculos XV e XIX promoveu transformações na maneira de agir e de pensar dos europeus. Por exemplo, com base nas observações de Copérnico (1473-1543), Kepler (1571-1630) e Galileu (1564-1642), surgiu o heliocentrismo.</a:t>
            </a:r>
          </a:p>
          <a:p>
            <a:r>
              <a:rPr lang="pt-BR" dirty="0"/>
              <a:t>A Geografia, nesse momento, apresentava duas tendências:</a:t>
            </a:r>
          </a:p>
          <a:p>
            <a:pPr marL="0" indent="0">
              <a:buNone/>
            </a:pPr>
            <a:r>
              <a:rPr lang="pt-BR" dirty="0"/>
              <a:t>• a primeira buscava compreender as dimensões da Terra (a Geodésia), produzir mapas (Cartografia) e entender o Universo (Astronomia);</a:t>
            </a:r>
          </a:p>
          <a:p>
            <a:pPr marL="0" indent="0">
              <a:buNone/>
            </a:pPr>
            <a:r>
              <a:rPr lang="pt-BR" dirty="0"/>
              <a:t>• a segunda se preocupava com a descrição de povos e lugares exóticos, o modo de vida, as atividades, os costumes e as relações deles com os lugares onde viviam.</a:t>
            </a:r>
          </a:p>
        </p:txBody>
      </p:sp>
    </p:spTree>
    <p:extLst>
      <p:ext uri="{BB962C8B-B14F-4D97-AF65-F5344CB8AC3E}">
        <p14:creationId xmlns:p14="http://schemas.microsoft.com/office/powerpoint/2010/main" val="334925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BC3E8-1489-43AB-BB11-FA897C37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7251"/>
            <a:ext cx="9260057" cy="706901"/>
          </a:xfrm>
          <a:solidFill>
            <a:srgbClr val="FFFF00"/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 Geografia na 2º Modernidade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4DC895-0CCD-4681-BB7B-943B10FF5997}"/>
              </a:ext>
            </a:extLst>
          </p:cNvPr>
          <p:cNvSpPr txBox="1"/>
          <p:nvPr/>
        </p:nvSpPr>
        <p:spPr>
          <a:xfrm>
            <a:off x="137160" y="1701312"/>
            <a:ext cx="8904850" cy="3854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pt-BR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2100" dirty="0">
                <a:latin typeface="Arial Black" panose="020B0A04020102020204" pitchFamily="34" charset="0"/>
              </a:rPr>
              <a:t>A colonização, a industrialização e a disputa pela hegemonia mundial entre as grandes nações europeias impulsionou o conhecimento sobre os lugares.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2100" dirty="0">
                <a:latin typeface="Arial Black" panose="020B0A04020102020204" pitchFamily="34" charset="0"/>
              </a:rPr>
              <a:t>O conhecimento dos lugares eram orientados pelos Estados-nação.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2100" dirty="0">
                <a:latin typeface="Arial Black" panose="020B0A04020102020204" pitchFamily="34" charset="0"/>
              </a:rPr>
              <a:t>De um lado a necessidade de descobrir novas riquezas e expandir o domínio territorial, marítimo e comercial e de outro a necessidade construir um sentimento de nacionalidade na população.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2100" dirty="0">
                <a:latin typeface="Arial Black" panose="020B0A04020102020204" pitchFamily="34" charset="0"/>
              </a:rPr>
              <a:t>Associações científicas e expedições.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2100" dirty="0">
                <a:latin typeface="Arial Black" panose="020B0A04020102020204" pitchFamily="34" charset="0"/>
              </a:rPr>
              <a:t>Iluminismo e a crença no ser humano autônomo. </a:t>
            </a:r>
          </a:p>
        </p:txBody>
      </p:sp>
    </p:spTree>
    <p:extLst>
      <p:ext uri="{BB962C8B-B14F-4D97-AF65-F5344CB8AC3E}">
        <p14:creationId xmlns:p14="http://schemas.microsoft.com/office/powerpoint/2010/main" val="346145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BC3E8-1489-43AB-BB11-FA897C37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7251"/>
            <a:ext cx="9260057" cy="70690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A Geografia na Modernidade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4DC895-0CCD-4681-BB7B-943B10FF5997}"/>
              </a:ext>
            </a:extLst>
          </p:cNvPr>
          <p:cNvSpPr txBox="1"/>
          <p:nvPr/>
        </p:nvSpPr>
        <p:spPr>
          <a:xfrm>
            <a:off x="116057" y="1838032"/>
            <a:ext cx="8820444" cy="4616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pt-BR" sz="2100" dirty="0">
                <a:latin typeface="Arial Black" panose="020B0A04020102020204" pitchFamily="34" charset="0"/>
              </a:rPr>
              <a:t>Influenciada pelo iluminismo, o conhecimento deve ser racional e pleno de argumentos e comprovações, sendo a descrição e a demonstração das hipóteses partes integrantes do processo do saber. Geografia empirista.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pt-BR" sz="2100" dirty="0">
                <a:latin typeface="Arial Black" panose="020B0A04020102020204" pitchFamily="34" charset="0"/>
              </a:rPr>
              <a:t>Por intermédio do pensamento é possível conhecer a realidade.  Racionalismo.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pt-BR" sz="2100" dirty="0">
                <a:latin typeface="Arial Black" panose="020B0A04020102020204" pitchFamily="34" charset="0"/>
              </a:rPr>
              <a:t>Geografia ganha maior destaque e rigorosidade metodológica – Projeto expansionista e contabilidade dos Estados Absolutistas;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pt-BR" sz="2100" dirty="0">
              <a:latin typeface="Arial Black" panose="020B0A040201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pt-BR" sz="2100" dirty="0">
                <a:latin typeface="Arial Black" panose="020B0A04020102020204" pitchFamily="34" charset="0"/>
              </a:rPr>
              <a:t>Kant (1756 e 1796):  Geografia para entender a morada do homem e a relação com a natureza (Geografia Física)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 Black" panose="020B0A04020102020204" pitchFamily="34" charset="0"/>
              </a:rPr>
              <a:t>Incorporou a noção de espaço nas análises geográficas.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pt-BR" sz="2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76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2D707-F434-4A2C-9F60-DD764DD5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5" y="328635"/>
            <a:ext cx="4911382" cy="218395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pt-BR" dirty="0">
                <a:latin typeface="Arial Black" panose="020B0A04020102020204" pitchFamily="34" charset="0"/>
              </a:rPr>
              <a:t>Surge a ciência geográfica – Final séc. XVIII e XIX 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1CFD62-01C3-4BEC-98A3-27001140E6CB}"/>
              </a:ext>
            </a:extLst>
          </p:cNvPr>
          <p:cNvSpPr txBox="1"/>
          <p:nvPr/>
        </p:nvSpPr>
        <p:spPr>
          <a:xfrm>
            <a:off x="467311" y="3599029"/>
            <a:ext cx="1166738" cy="3000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1350" dirty="0">
                <a:latin typeface="Arial Black" panose="020B0A04020102020204" pitchFamily="34" charset="0"/>
              </a:rPr>
              <a:t>Natureza </a:t>
            </a:r>
          </a:p>
        </p:txBody>
      </p:sp>
      <p:sp>
        <p:nvSpPr>
          <p:cNvPr id="10" name="Seta: da Esquerda para a Direita 9">
            <a:extLst>
              <a:ext uri="{FF2B5EF4-FFF2-40B4-BE49-F238E27FC236}">
                <a16:creationId xmlns:a16="http://schemas.microsoft.com/office/drawing/2014/main" id="{322A6A81-0CEF-4ED7-BFAA-83632D0C7329}"/>
              </a:ext>
            </a:extLst>
          </p:cNvPr>
          <p:cNvSpPr/>
          <p:nvPr/>
        </p:nvSpPr>
        <p:spPr>
          <a:xfrm>
            <a:off x="1778683" y="3598947"/>
            <a:ext cx="611945" cy="27699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3977D7-C6DE-4997-BA56-BC3E345F1896}"/>
              </a:ext>
            </a:extLst>
          </p:cNvPr>
          <p:cNvSpPr txBox="1"/>
          <p:nvPr/>
        </p:nvSpPr>
        <p:spPr>
          <a:xfrm>
            <a:off x="2645604" y="3598947"/>
            <a:ext cx="1754067" cy="3231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Arial Black" panose="020B0A04020102020204" pitchFamily="34" charset="0"/>
              </a:rPr>
              <a:t>Humanidade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B17E29-11B7-4F80-A4AE-E759CE32D25C}"/>
              </a:ext>
            </a:extLst>
          </p:cNvPr>
          <p:cNvSpPr txBox="1"/>
          <p:nvPr/>
        </p:nvSpPr>
        <p:spPr>
          <a:xfrm>
            <a:off x="1043310" y="4428169"/>
            <a:ext cx="214620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Ciência de Síntese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53198EFA-1761-46ED-8E7A-42C431E65257}"/>
              </a:ext>
            </a:extLst>
          </p:cNvPr>
          <p:cNvSpPr/>
          <p:nvPr/>
        </p:nvSpPr>
        <p:spPr>
          <a:xfrm rot="5550935">
            <a:off x="1972993" y="3899030"/>
            <a:ext cx="232118" cy="4821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7878401-6C99-4F08-A2B0-E4C65CE29A16}"/>
              </a:ext>
            </a:extLst>
          </p:cNvPr>
          <p:cNvSpPr txBox="1"/>
          <p:nvPr/>
        </p:nvSpPr>
        <p:spPr>
          <a:xfrm>
            <a:off x="1290064" y="3082751"/>
            <a:ext cx="186769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Naturalismo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2999FB5-E797-4599-B76C-231D72A5B8EC}"/>
              </a:ext>
            </a:extLst>
          </p:cNvPr>
          <p:cNvSpPr txBox="1"/>
          <p:nvPr/>
        </p:nvSpPr>
        <p:spPr>
          <a:xfrm>
            <a:off x="189913" y="5311960"/>
            <a:ext cx="4911382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rial Black" panose="020B0A04020102020204" pitchFamily="34" charset="0"/>
              </a:rPr>
              <a:t>Humbolt</a:t>
            </a:r>
            <a:r>
              <a:rPr lang="pt-BR" dirty="0">
                <a:latin typeface="Arial Black" panose="020B0A04020102020204" pitchFamily="34" charset="0"/>
              </a:rPr>
              <a:t> e Ritter como os “pais” da ciência geográfica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DD0983F7-C63F-4CD7-B87D-0F62E3EC7C4E}"/>
              </a:ext>
            </a:extLst>
          </p:cNvPr>
          <p:cNvSpPr/>
          <p:nvPr/>
        </p:nvSpPr>
        <p:spPr>
          <a:xfrm rot="2932937">
            <a:off x="3291840" y="4997096"/>
            <a:ext cx="232117" cy="2070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3076" name="Picture 4" descr="Estácio - Disciplina online">
            <a:extLst>
              <a:ext uri="{FF2B5EF4-FFF2-40B4-BE49-F238E27FC236}">
                <a16:creationId xmlns:a16="http://schemas.microsoft.com/office/drawing/2014/main" id="{E4F4A0B3-B686-4D6F-8CEA-93D26151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37347"/>
            <a:ext cx="1223031" cy="16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lexander von Humboldt – Wikipédia, a enciclopédia livre">
            <a:extLst>
              <a:ext uri="{FF2B5EF4-FFF2-40B4-BE49-F238E27FC236}">
                <a16:creationId xmlns:a16="http://schemas.microsoft.com/office/drawing/2014/main" id="{3395B526-E05F-4BC3-B300-D63F57FC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15" y="2081988"/>
            <a:ext cx="1151402" cy="15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2D707-F434-4A2C-9F60-DD764DD5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5" y="1222639"/>
            <a:ext cx="4522525" cy="114214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pt-BR" dirty="0">
                <a:latin typeface="Arial Black" panose="020B0A04020102020204" pitchFamily="34" charset="0"/>
              </a:rPr>
              <a:t>Surge a ciência geográfica – Final séc. XVIII e XIX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E1AB15-F2A1-486E-9CBA-EF863AC589CA}"/>
              </a:ext>
            </a:extLst>
          </p:cNvPr>
          <p:cNvSpPr txBox="1"/>
          <p:nvPr/>
        </p:nvSpPr>
        <p:spPr>
          <a:xfrm>
            <a:off x="6107135" y="1853300"/>
            <a:ext cx="194222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Positivista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6A3B39-6AD6-4E39-99DB-22A135F1A983}"/>
              </a:ext>
            </a:extLst>
          </p:cNvPr>
          <p:cNvSpPr txBox="1"/>
          <p:nvPr/>
        </p:nvSpPr>
        <p:spPr>
          <a:xfrm>
            <a:off x="6129118" y="1091836"/>
            <a:ext cx="1920239" cy="3000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1350" dirty="0">
                <a:latin typeface="Arial Black" panose="020B0A04020102020204" pitchFamily="34" charset="0"/>
              </a:rPr>
              <a:t>Observação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33C1BC-9400-4154-A49C-DA3DA85375C9}"/>
              </a:ext>
            </a:extLst>
          </p:cNvPr>
          <p:cNvSpPr txBox="1"/>
          <p:nvPr/>
        </p:nvSpPr>
        <p:spPr>
          <a:xfrm>
            <a:off x="6139564" y="2690854"/>
            <a:ext cx="1942221" cy="3000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1350" dirty="0">
                <a:latin typeface="Arial Black" panose="020B0A04020102020204" pitchFamily="34" charset="0"/>
              </a:rPr>
              <a:t>Empirismo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1CFD62-01C3-4BEC-98A3-27001140E6CB}"/>
              </a:ext>
            </a:extLst>
          </p:cNvPr>
          <p:cNvSpPr txBox="1"/>
          <p:nvPr/>
        </p:nvSpPr>
        <p:spPr>
          <a:xfrm>
            <a:off x="467311" y="3599029"/>
            <a:ext cx="1166738" cy="3000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1350" dirty="0">
                <a:latin typeface="Arial Black" panose="020B0A04020102020204" pitchFamily="34" charset="0"/>
              </a:rPr>
              <a:t>Natureza </a:t>
            </a:r>
          </a:p>
        </p:txBody>
      </p:sp>
      <p:sp>
        <p:nvSpPr>
          <p:cNvPr id="10" name="Seta: da Esquerda para a Direita 9">
            <a:extLst>
              <a:ext uri="{FF2B5EF4-FFF2-40B4-BE49-F238E27FC236}">
                <a16:creationId xmlns:a16="http://schemas.microsoft.com/office/drawing/2014/main" id="{322A6A81-0CEF-4ED7-BFAA-83632D0C7329}"/>
              </a:ext>
            </a:extLst>
          </p:cNvPr>
          <p:cNvSpPr/>
          <p:nvPr/>
        </p:nvSpPr>
        <p:spPr>
          <a:xfrm>
            <a:off x="1778683" y="3598947"/>
            <a:ext cx="611945" cy="27699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3977D7-C6DE-4997-BA56-BC3E345F1896}"/>
              </a:ext>
            </a:extLst>
          </p:cNvPr>
          <p:cNvSpPr txBox="1"/>
          <p:nvPr/>
        </p:nvSpPr>
        <p:spPr>
          <a:xfrm>
            <a:off x="2645604" y="3598947"/>
            <a:ext cx="1754067" cy="3231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Arial Black" panose="020B0A04020102020204" pitchFamily="34" charset="0"/>
              </a:rPr>
              <a:t>Humanidade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B17E29-11B7-4F80-A4AE-E759CE32D25C}"/>
              </a:ext>
            </a:extLst>
          </p:cNvPr>
          <p:cNvSpPr txBox="1"/>
          <p:nvPr/>
        </p:nvSpPr>
        <p:spPr>
          <a:xfrm>
            <a:off x="1043310" y="4428169"/>
            <a:ext cx="214620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Ciência de Síntese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53198EFA-1761-46ED-8E7A-42C431E65257}"/>
              </a:ext>
            </a:extLst>
          </p:cNvPr>
          <p:cNvSpPr/>
          <p:nvPr/>
        </p:nvSpPr>
        <p:spPr>
          <a:xfrm rot="5550935">
            <a:off x="1972993" y="3899030"/>
            <a:ext cx="232118" cy="4821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64E3A8-23B7-4FF9-9D5C-36300F27ACEC}"/>
              </a:ext>
            </a:extLst>
          </p:cNvPr>
          <p:cNvSpPr txBox="1"/>
          <p:nvPr/>
        </p:nvSpPr>
        <p:spPr>
          <a:xfrm>
            <a:off x="6129117" y="3560857"/>
            <a:ext cx="1942221" cy="7848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Arial Black" panose="020B0A04020102020204" pitchFamily="34" charset="0"/>
              </a:rPr>
              <a:t>Neutralidade: Pesquisador X Objeto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7878401-6C99-4F08-A2B0-E4C65CE29A16}"/>
              </a:ext>
            </a:extLst>
          </p:cNvPr>
          <p:cNvSpPr txBox="1"/>
          <p:nvPr/>
        </p:nvSpPr>
        <p:spPr>
          <a:xfrm>
            <a:off x="1290064" y="3082751"/>
            <a:ext cx="186769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Naturalismo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2999FB5-E797-4599-B76C-231D72A5B8EC}"/>
              </a:ext>
            </a:extLst>
          </p:cNvPr>
          <p:cNvSpPr txBox="1"/>
          <p:nvPr/>
        </p:nvSpPr>
        <p:spPr>
          <a:xfrm>
            <a:off x="189913" y="5311960"/>
            <a:ext cx="4911382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rial Black" panose="020B0A04020102020204" pitchFamily="34" charset="0"/>
              </a:rPr>
              <a:t>Humbolt</a:t>
            </a:r>
            <a:r>
              <a:rPr lang="pt-BR" dirty="0">
                <a:latin typeface="Arial Black" panose="020B0A04020102020204" pitchFamily="34" charset="0"/>
              </a:rPr>
              <a:t> e Ritter como os “pais” da ciência geográfica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DD0983F7-C63F-4CD7-B87D-0F62E3EC7C4E}"/>
              </a:ext>
            </a:extLst>
          </p:cNvPr>
          <p:cNvSpPr/>
          <p:nvPr/>
        </p:nvSpPr>
        <p:spPr>
          <a:xfrm rot="2932937">
            <a:off x="3291840" y="4997096"/>
            <a:ext cx="232117" cy="2070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6D0ECA04-EF7D-4EA9-B9D8-2D643BF6D190}"/>
              </a:ext>
            </a:extLst>
          </p:cNvPr>
          <p:cNvSpPr/>
          <p:nvPr/>
        </p:nvSpPr>
        <p:spPr>
          <a:xfrm rot="16200000">
            <a:off x="6885573" y="1509956"/>
            <a:ext cx="178483" cy="2769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5D03C0FF-8B5C-47C9-9D19-C740D66407B9}"/>
              </a:ext>
            </a:extLst>
          </p:cNvPr>
          <p:cNvSpPr/>
          <p:nvPr/>
        </p:nvSpPr>
        <p:spPr>
          <a:xfrm rot="5400000">
            <a:off x="6882933" y="2363754"/>
            <a:ext cx="178483" cy="2769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E53F0F40-59B5-4E9A-9AA2-D9ABC305F546}"/>
              </a:ext>
            </a:extLst>
          </p:cNvPr>
          <p:cNvSpPr/>
          <p:nvPr/>
        </p:nvSpPr>
        <p:spPr>
          <a:xfrm rot="5400000">
            <a:off x="6840364" y="3055799"/>
            <a:ext cx="242729" cy="2769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pic>
        <p:nvPicPr>
          <p:cNvPr id="3076" name="Picture 4" descr="Estácio - Disciplina online">
            <a:extLst>
              <a:ext uri="{FF2B5EF4-FFF2-40B4-BE49-F238E27FC236}">
                <a16:creationId xmlns:a16="http://schemas.microsoft.com/office/drawing/2014/main" id="{E4F4A0B3-B686-4D6F-8CEA-93D26151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30" y="3535592"/>
            <a:ext cx="1223031" cy="16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301AD57F-79AD-4255-833F-D75CB364FD7A}"/>
              </a:ext>
            </a:extLst>
          </p:cNvPr>
          <p:cNvSpPr txBox="1"/>
          <p:nvPr/>
        </p:nvSpPr>
        <p:spPr>
          <a:xfrm>
            <a:off x="6129117" y="4831576"/>
            <a:ext cx="200938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Segmentada, mas relacionada ao todo</a:t>
            </a: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B8C278FD-3663-473C-A1A4-F6C711721A6F}"/>
              </a:ext>
            </a:extLst>
          </p:cNvPr>
          <p:cNvSpPr/>
          <p:nvPr/>
        </p:nvSpPr>
        <p:spPr>
          <a:xfrm rot="5400000">
            <a:off x="6891993" y="4433560"/>
            <a:ext cx="277000" cy="2219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8" name="Picture 2" descr="Alexander von Humboldt – Wikipédia, a enciclopédia livre">
            <a:extLst>
              <a:ext uri="{FF2B5EF4-FFF2-40B4-BE49-F238E27FC236}">
                <a16:creationId xmlns:a16="http://schemas.microsoft.com/office/drawing/2014/main" id="{3395B526-E05F-4BC3-B300-D63F57FC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59" y="1853300"/>
            <a:ext cx="1151402" cy="15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E5B83-8F3E-4B06-8962-6CC34B75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1832"/>
            <a:ext cx="9144000" cy="994172"/>
          </a:xfrm>
          <a:solidFill>
            <a:srgbClr val="FFFF00"/>
          </a:solidFill>
        </p:spPr>
        <p:txBody>
          <a:bodyPr/>
          <a:lstStyle/>
          <a:p>
            <a:r>
              <a:rPr lang="pt-BR" b="0" i="0" dirty="0">
                <a:solidFill>
                  <a:srgbClr val="202122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pt-BR" sz="2800" b="1" i="0" dirty="0">
                <a:solidFill>
                  <a:srgbClr val="202122"/>
                </a:solidFill>
                <a:effectLst/>
                <a:latin typeface="Arial Black" panose="020B0A04020102020204" pitchFamily="34" charset="0"/>
              </a:rPr>
              <a:t>Alexander von Humboldt</a:t>
            </a:r>
            <a:r>
              <a:rPr lang="pt-BR" sz="2800" dirty="0">
                <a:solidFill>
                  <a:srgbClr val="202122"/>
                </a:solidFill>
                <a:latin typeface="Arial Black" panose="020B0A04020102020204" pitchFamily="34" charset="0"/>
              </a:rPr>
              <a:t> (1769 – 1859) Geólogo e Botânico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Alexander von Humboldt – Wikipédia, a enciclopédia livre">
            <a:extLst>
              <a:ext uri="{FF2B5EF4-FFF2-40B4-BE49-F238E27FC236}">
                <a16:creationId xmlns:a16="http://schemas.microsoft.com/office/drawing/2014/main" id="{A869E18A-FC4F-431F-AE0C-B0F43EC9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1" y="2434099"/>
            <a:ext cx="1364456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59E5AF-4CD0-4D80-B46B-A233988DE299}"/>
              </a:ext>
            </a:extLst>
          </p:cNvPr>
          <p:cNvSpPr txBox="1"/>
          <p:nvPr/>
        </p:nvSpPr>
        <p:spPr>
          <a:xfrm>
            <a:off x="217171" y="4742068"/>
            <a:ext cx="6398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Geografia reconhecer a unidade na vasta dimensão dos fenômenos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481B90-40EE-4E67-BFA0-6283AA7BFEC5}"/>
              </a:ext>
            </a:extLst>
          </p:cNvPr>
          <p:cNvSpPr txBox="1"/>
          <p:nvPr/>
        </p:nvSpPr>
        <p:spPr>
          <a:xfrm>
            <a:off x="2016985" y="2372953"/>
            <a:ext cx="712701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pt-BR" dirty="0">
                <a:latin typeface="Arial Black" panose="020B0A04020102020204" pitchFamily="34" charset="0"/>
              </a:rPr>
              <a:t>Teve formação enciclopedista, com ênfase em Geologia, Botânica, Física e Filosofia.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pt-BR" dirty="0">
                <a:latin typeface="Arial Black" panose="020B0A04020102020204" pitchFamily="34" charset="0"/>
              </a:rPr>
              <a:t>Foi conselheiro do Rei da </a:t>
            </a:r>
            <a:r>
              <a:rPr lang="pt-BR" dirty="0" err="1">
                <a:latin typeface="Arial Black" panose="020B0A04020102020204" pitchFamily="34" charset="0"/>
              </a:rPr>
              <a:t>Prussía</a:t>
            </a:r>
            <a:r>
              <a:rPr lang="pt-BR" dirty="0">
                <a:latin typeface="Arial Black" panose="020B0A04020102020204" pitchFamily="34" charset="0"/>
              </a:rPr>
              <a:t>. 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pt-BR" dirty="0">
                <a:latin typeface="Arial Black" panose="020B0A04020102020204" pitchFamily="34" charset="0"/>
              </a:rPr>
              <a:t>Procurou desenvolver uma ideia de conexão entre os fenômenos.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pt-BR" dirty="0">
                <a:latin typeface="Arial Black" panose="020B0A04020102020204" pitchFamily="34" charset="0"/>
              </a:rPr>
              <a:t>Desenvolve a ideia de meio (produto das relações estabelecidas) – Meio -&gt; Físico.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pt-BR" dirty="0">
                <a:latin typeface="Arial Black" panose="020B0A04020102020204" pitchFamily="34" charset="0"/>
              </a:rPr>
              <a:t>Interpretar a Natureza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66CEDC-1E28-4102-82E8-887C72375AAD}"/>
              </a:ext>
            </a:extLst>
          </p:cNvPr>
          <p:cNvSpPr txBox="1"/>
          <p:nvPr/>
        </p:nvSpPr>
        <p:spPr>
          <a:xfrm>
            <a:off x="3995444" y="5338454"/>
            <a:ext cx="21334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>
                <a:latin typeface="Arial Black" panose="020B0A04020102020204" pitchFamily="34" charset="0"/>
              </a:rPr>
              <a:t>Naturalcentrica</a:t>
            </a:r>
            <a:r>
              <a:rPr lang="pt-BR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25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E5B83-8F3E-4B06-8962-6CC34B75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94845"/>
            <a:ext cx="8856984" cy="1175295"/>
          </a:xfrm>
          <a:solidFill>
            <a:srgbClr val="FFFF00"/>
          </a:solidFill>
        </p:spPr>
        <p:txBody>
          <a:bodyPr/>
          <a:lstStyle/>
          <a:p>
            <a:r>
              <a:rPr lang="pt-BR" sz="3600" b="0" i="0" dirty="0">
                <a:solidFill>
                  <a:srgbClr val="202122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pt-BR" sz="3600" b="1" i="0" dirty="0">
                <a:solidFill>
                  <a:srgbClr val="202122"/>
                </a:solidFill>
                <a:effectLst/>
                <a:latin typeface="Arial Black" panose="020B0A04020102020204" pitchFamily="34" charset="0"/>
              </a:rPr>
              <a:t>Alexander von Humboldt</a:t>
            </a:r>
            <a:r>
              <a:rPr lang="pt-BR" sz="3600" dirty="0">
                <a:solidFill>
                  <a:srgbClr val="202122"/>
                </a:solidFill>
                <a:latin typeface="Arial Black" panose="020B0A04020102020204" pitchFamily="34" charset="0"/>
              </a:rPr>
              <a:t> (1769 – 1859) Geólogo e Botânico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Alexander von Humboldt – Wikipédia, a enciclopédia livre">
            <a:extLst>
              <a:ext uri="{FF2B5EF4-FFF2-40B4-BE49-F238E27FC236}">
                <a16:creationId xmlns:a16="http://schemas.microsoft.com/office/drawing/2014/main" id="{A869E18A-FC4F-431F-AE0C-B0F43EC9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8" y="2213310"/>
            <a:ext cx="2051246" cy="22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59E5AF-4CD0-4D80-B46B-A233988DE299}"/>
              </a:ext>
            </a:extLst>
          </p:cNvPr>
          <p:cNvSpPr txBox="1"/>
          <p:nvPr/>
        </p:nvSpPr>
        <p:spPr>
          <a:xfrm>
            <a:off x="217171" y="4586678"/>
            <a:ext cx="205124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Geografia sintase dos conhecimentos sobre a Terra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481B90-40EE-4E67-BFA0-6283AA7BFEC5}"/>
              </a:ext>
            </a:extLst>
          </p:cNvPr>
          <p:cNvSpPr txBox="1"/>
          <p:nvPr/>
        </p:nvSpPr>
        <p:spPr>
          <a:xfrm>
            <a:off x="2757240" y="2457695"/>
            <a:ext cx="362952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Empirismo raciocinado:</a:t>
            </a:r>
          </a:p>
          <a:p>
            <a:r>
              <a:rPr lang="pt-BR" dirty="0">
                <a:latin typeface="Arial Black" panose="020B0A04020102020204" pitchFamily="34" charset="0"/>
              </a:rPr>
              <a:t>Observação -&gt; Paisagem -&gt; raciocínio lógico -&gt; explicação das causalidades das conexões contidas na paisagem observada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66CEDC-1E28-4102-82E8-887C72375AAD}"/>
              </a:ext>
            </a:extLst>
          </p:cNvPr>
          <p:cNvSpPr txBox="1"/>
          <p:nvPr/>
        </p:nvSpPr>
        <p:spPr>
          <a:xfrm>
            <a:off x="2310950" y="4980327"/>
            <a:ext cx="22185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>
                <a:latin typeface="Arial Black" panose="020B0A04020102020204" pitchFamily="34" charset="0"/>
              </a:rPr>
              <a:t>Naturalcentrica</a:t>
            </a:r>
            <a:r>
              <a:rPr lang="pt-BR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13D6ED-91A3-6BFB-3F57-514031BD513E}"/>
              </a:ext>
            </a:extLst>
          </p:cNvPr>
          <p:cNvSpPr txBox="1"/>
          <p:nvPr/>
        </p:nvSpPr>
        <p:spPr>
          <a:xfrm>
            <a:off x="6815797" y="2935752"/>
            <a:ext cx="15298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sz="1350" dirty="0"/>
            </a:br>
            <a:endParaRPr lang="pt-BR" sz="135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94FD407-4CF1-EA4B-3B24-2C7CDBBC5BE1}"/>
              </a:ext>
            </a:extLst>
          </p:cNvPr>
          <p:cNvSpPr txBox="1"/>
          <p:nvPr/>
        </p:nvSpPr>
        <p:spPr>
          <a:xfrm>
            <a:off x="4572000" y="4690531"/>
            <a:ext cx="4498145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350" dirty="0">
                <a:latin typeface="Arial Black" panose="020B0A04020102020204" pitchFamily="34" charset="0"/>
              </a:rPr>
              <a:t>Ele utiliza todos os meios disponíveis no fim do século XVIII para compreender a distribuição geográfica dos fenômenos físicos e naturais na superfície da Terra (CLAVAL, 2014, p.157).</a:t>
            </a:r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B4A986-DB92-04A5-E24C-5CF0078AF569}"/>
              </a:ext>
            </a:extLst>
          </p:cNvPr>
          <p:cNvSpPr txBox="1"/>
          <p:nvPr/>
        </p:nvSpPr>
        <p:spPr>
          <a:xfrm>
            <a:off x="6414429" y="2392064"/>
            <a:ext cx="2332598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>
                <a:latin typeface="Arial Black" panose="020B0A04020102020204" pitchFamily="34" charset="0"/>
              </a:rPr>
              <a:t>Estabelecendo causas e efeitos, o que o levou à formulação do princípio da causalidade </a:t>
            </a:r>
            <a:br>
              <a:rPr lang="pt-BR" sz="1350" dirty="0"/>
            </a:b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180116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DB1FF-D2C5-47EA-B089-D88435B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7251"/>
            <a:ext cx="9063111" cy="1012874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Carl Ritter (1779 – 1859)</a:t>
            </a:r>
            <a:br>
              <a:rPr lang="pt-BR" sz="2800" dirty="0">
                <a:latin typeface="Arial Black" panose="020B0A04020102020204" pitchFamily="34" charset="0"/>
              </a:rPr>
            </a:br>
            <a:r>
              <a:rPr lang="pt-BR" sz="2800" dirty="0">
                <a:latin typeface="Arial Black" panose="020B0A04020102020204" pitchFamily="34" charset="0"/>
              </a:rPr>
              <a:t>Filosofo e Historiador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3032EE-E284-4596-8E07-96936D5FC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9" y="1883518"/>
            <a:ext cx="9063111" cy="4117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pt-BR" sz="1500" dirty="0">
                <a:latin typeface="Arial Black" panose="020B0A04020102020204" pitchFamily="34" charset="0"/>
              </a:rPr>
              <a:t>Foi Professor na Universidade de Berlim e presidente da Associação de Geográfica de Berlim. </a:t>
            </a:r>
          </a:p>
          <a:p>
            <a:r>
              <a:rPr lang="pt-BR" sz="1500" dirty="0">
                <a:solidFill>
                  <a:srgbClr val="56564C"/>
                </a:solidFill>
                <a:latin typeface="Arial Black" panose="020B0A04020102020204" pitchFamily="34" charset="0"/>
              </a:rPr>
              <a:t>Karl Ritter não foi viajante, um explorador, mas um grande leitor e excelente expositor. </a:t>
            </a:r>
            <a:br>
              <a:rPr lang="pt-BR" sz="1500" dirty="0"/>
            </a:br>
            <a:r>
              <a:rPr lang="pt-BR" sz="1500" dirty="0">
                <a:latin typeface="Arial Black" panose="020B0A04020102020204" pitchFamily="34" charset="0"/>
              </a:rPr>
              <a:t>Acreditava que o mundo era complexo de cadeias vinculadas a Deus. (escolástica)  </a:t>
            </a:r>
          </a:p>
          <a:p>
            <a:r>
              <a:rPr lang="pt-BR" sz="1500" dirty="0">
                <a:latin typeface="Arial Black" panose="020B0A04020102020204" pitchFamily="34" charset="0"/>
              </a:rPr>
              <a:t>Propõe uma Geografia científica baseada no estudo dos </a:t>
            </a:r>
            <a:r>
              <a:rPr lang="pt-BR" sz="1500" dirty="0">
                <a:solidFill>
                  <a:srgbClr val="000000"/>
                </a:solidFill>
                <a:latin typeface="Arial Black" panose="020B0A04020102020204" pitchFamily="34" charset="0"/>
              </a:rPr>
              <a:t>“sistemas naturais”, isto é, uma área delimitada dotada de uma individualidade; </a:t>
            </a:r>
          </a:p>
          <a:p>
            <a:r>
              <a:rPr lang="pt-BR" sz="1500" dirty="0">
                <a:solidFill>
                  <a:srgbClr val="000000"/>
                </a:solidFill>
                <a:latin typeface="Arial Black" panose="020B0A04020102020204" pitchFamily="34" charset="0"/>
              </a:rPr>
              <a:t>Geografia comparada e regionalizada;</a:t>
            </a:r>
          </a:p>
          <a:p>
            <a:r>
              <a:rPr lang="pt-BR" sz="1500" dirty="0">
                <a:solidFill>
                  <a:srgbClr val="000000"/>
                </a:solidFill>
                <a:latin typeface="Arial Black" panose="020B0A04020102020204" pitchFamily="34" charset="0"/>
              </a:rPr>
              <a:t>Antropocêntrica;</a:t>
            </a:r>
          </a:p>
          <a:p>
            <a:r>
              <a:rPr lang="pt-BR" sz="1500" dirty="0">
                <a:solidFill>
                  <a:srgbClr val="000000"/>
                </a:solidFill>
                <a:latin typeface="Arial Black" panose="020B0A04020102020204" pitchFamily="34" charset="0"/>
              </a:rPr>
              <a:t>Separava terra – religião (geografia estudaria o designo divino na construção de cada lugar)</a:t>
            </a:r>
          </a:p>
          <a:p>
            <a:r>
              <a:rPr lang="pt-BR" sz="1500" dirty="0">
                <a:solidFill>
                  <a:srgbClr val="000000"/>
                </a:solidFill>
                <a:latin typeface="Arial Black" panose="020B0A04020102020204" pitchFamily="34" charset="0"/>
              </a:rPr>
              <a:t>Objeto da sua Geografia: relação natureza - humanidade</a:t>
            </a:r>
          </a:p>
          <a:p>
            <a:r>
              <a:rPr lang="pt-BR" sz="1500" dirty="0">
                <a:latin typeface="Arial Black" panose="020B0A04020102020204" pitchFamily="34" charset="0"/>
              </a:rPr>
              <a:t>Método: Empirismo </a:t>
            </a:r>
          </a:p>
          <a:p>
            <a:r>
              <a:rPr lang="pt-BR" sz="1500" dirty="0">
                <a:latin typeface="Arial Black" panose="020B0A04020102020204" pitchFamily="34" charset="0"/>
              </a:rPr>
              <a:t>Todo orgânico- Geografia Comparada.</a:t>
            </a:r>
          </a:p>
          <a:p>
            <a:r>
              <a:rPr lang="pt-BR" sz="1500" b="1" dirty="0">
                <a:solidFill>
                  <a:srgbClr val="4D4D44"/>
                </a:solidFill>
                <a:latin typeface="Arial Black" panose="020B0A04020102020204" pitchFamily="34" charset="0"/>
              </a:rPr>
              <a:t>admitiu que o todo era formado pela soma das partes e que da soma das partículas locais se poderia partir para a formulação de leis gerais, válidas para toda a superfície da Terra.</a:t>
            </a:r>
            <a:endParaRPr lang="pt-BR" sz="1500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Estácio - Disciplina online">
            <a:extLst>
              <a:ext uri="{FF2B5EF4-FFF2-40B4-BE49-F238E27FC236}">
                <a16:creationId xmlns:a16="http://schemas.microsoft.com/office/drawing/2014/main" id="{D36BB949-10FA-4EB1-A6B8-24ABBCE6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42" y="857250"/>
            <a:ext cx="755758" cy="10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6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DB1FF-D2C5-47EA-B089-D88435B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0"/>
            <a:ext cx="9063111" cy="801859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700" dirty="0">
                <a:latin typeface="Arial Black" panose="020B0A04020102020204" pitchFamily="34" charset="0"/>
              </a:rPr>
              <a:t>Carl Ritter (1779 – 1859)</a:t>
            </a:r>
            <a:br>
              <a:rPr lang="pt-BR" sz="2700" dirty="0">
                <a:latin typeface="Arial Black" panose="020B0A04020102020204" pitchFamily="34" charset="0"/>
              </a:rPr>
            </a:br>
            <a:r>
              <a:rPr lang="pt-BR" sz="2700" dirty="0">
                <a:latin typeface="Arial Black" panose="020B0A04020102020204" pitchFamily="34" charset="0"/>
              </a:rPr>
              <a:t>Filosofo e Historiador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3032EE-E284-4596-8E07-96936D5FC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7" y="1690176"/>
            <a:ext cx="8978704" cy="40299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</a:rPr>
              <a:t>Assimilou a ideia de que a história dos povos </a:t>
            </a:r>
            <a:r>
              <a:rPr lang="pt-BR" b="0" i="0" dirty="0" err="1">
                <a:solidFill>
                  <a:srgbClr val="222222"/>
                </a:solidFill>
                <a:effectLst/>
                <a:latin typeface="Arial Black" panose="020B0A04020102020204" pitchFamily="34" charset="0"/>
              </a:rPr>
              <a:t>reﬂete</a:t>
            </a:r>
            <a:r>
              <a:rPr lang="pt-BR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</a:rPr>
              <a:t> os meios onde vivem. </a:t>
            </a:r>
            <a:br>
              <a:rPr lang="pt-BR" dirty="0">
                <a:latin typeface="Arial Black" panose="020B0A04020102020204" pitchFamily="34" charset="0"/>
              </a:rPr>
            </a:br>
            <a:r>
              <a:rPr lang="pt-BR" dirty="0">
                <a:latin typeface="Arial Black" panose="020B0A04020102020204" pitchFamily="34" charset="0"/>
              </a:rPr>
              <a:t>Procurava a individualidade na totalidade. Buscava esse objetivo com os estudos regionais. </a:t>
            </a:r>
          </a:p>
          <a:p>
            <a:r>
              <a:rPr lang="pt-BR" b="0" i="0" dirty="0">
                <a:solidFill>
                  <a:srgbClr val="4D4D44"/>
                </a:solidFill>
                <a:effectLst/>
                <a:latin typeface="Arial Black" panose="020B0A04020102020204" pitchFamily="34" charset="0"/>
              </a:rPr>
              <a:t>admitiu que o todo era formado pela soma das partes</a:t>
            </a:r>
            <a:r>
              <a:rPr lang="pt-BR" dirty="0">
                <a:latin typeface="Arial Black" panose="020B0A04020102020204" pitchFamily="34" charset="0"/>
              </a:rPr>
              <a:t> + origem das leis gerais. </a:t>
            </a:r>
          </a:p>
          <a:p>
            <a:r>
              <a:rPr lang="pt-BR" dirty="0">
                <a:latin typeface="Arial Black" panose="020B0A04020102020204" pitchFamily="34" charset="0"/>
              </a:rPr>
              <a:t>Objeto de estudos: Humanidade – Natureza. </a:t>
            </a:r>
          </a:p>
          <a:p>
            <a:r>
              <a:rPr lang="pt-BR" dirty="0">
                <a:latin typeface="Arial Black" panose="020B0A04020102020204" pitchFamily="34" charset="0"/>
              </a:rPr>
              <a:t>Desenvolveu os estudos regionais a partir de aspectos da natureza. </a:t>
            </a:r>
          </a:p>
          <a:p>
            <a:r>
              <a:rPr lang="pt-BR" dirty="0">
                <a:latin typeface="Arial Black" panose="020B0A04020102020204" pitchFamily="34" charset="0"/>
              </a:rPr>
              <a:t>Analise do relevo, do clima, da população, das atividades humanas e chegar na síntese geral. </a:t>
            </a:r>
          </a:p>
        </p:txBody>
      </p:sp>
      <p:pic>
        <p:nvPicPr>
          <p:cNvPr id="4" name="Picture 4" descr="Estácio - Disciplina online">
            <a:extLst>
              <a:ext uri="{FF2B5EF4-FFF2-40B4-BE49-F238E27FC236}">
                <a16:creationId xmlns:a16="http://schemas.microsoft.com/office/drawing/2014/main" id="{D36BB949-10FA-4EB1-A6B8-24ABBCE6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95" y="888317"/>
            <a:ext cx="544742" cy="7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67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923C0-891F-4386-82DB-22EFB176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Geografia na Idade Contemporânea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E23016-9D5A-4A5F-B756-AED4E499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Geografia se torna ciência reconhecida no final do século XIX;</a:t>
            </a:r>
          </a:p>
          <a:p>
            <a:r>
              <a:rPr lang="pt-BR" dirty="0"/>
              <a:t>A ciência geográfica deixa para trás a simples identificação dos fenômenos e lugares, passando a incluir o ser humano como elemento integrante e transformador da superfície terrestre.</a:t>
            </a:r>
          </a:p>
          <a:p>
            <a:r>
              <a:rPr lang="pt-BR" dirty="0"/>
              <a:t>comprometidas com as transformações socioeconômicas e com as questões sociais;</a:t>
            </a:r>
          </a:p>
          <a:p>
            <a:r>
              <a:rPr lang="pt-BR" dirty="0"/>
              <a:t>Estuda como a humanidade interfere na natureza e como ela, influência a vida em sociedade; </a:t>
            </a:r>
          </a:p>
        </p:txBody>
      </p:sp>
    </p:spTree>
    <p:extLst>
      <p:ext uri="{BB962C8B-B14F-4D97-AF65-F5344CB8AC3E}">
        <p14:creationId xmlns:p14="http://schemas.microsoft.com/office/powerpoint/2010/main" val="257265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F427B-E48C-4893-BBA1-B46DE324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894" y="2262008"/>
            <a:ext cx="3705519" cy="994172"/>
          </a:xfrm>
          <a:solidFill>
            <a:srgbClr val="FF000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Geografia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0453DD9-BB2A-4B02-BB61-76BC316CBB66}"/>
              </a:ext>
            </a:extLst>
          </p:cNvPr>
          <p:cNvCxnSpPr/>
          <p:nvPr/>
        </p:nvCxnSpPr>
        <p:spPr>
          <a:xfrm>
            <a:off x="3101927" y="2946302"/>
            <a:ext cx="643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F2F3F85-11BB-49F4-912F-F2668274DB2B}"/>
              </a:ext>
            </a:extLst>
          </p:cNvPr>
          <p:cNvCxnSpPr/>
          <p:nvPr/>
        </p:nvCxnSpPr>
        <p:spPr>
          <a:xfrm flipH="1">
            <a:off x="2859259" y="2956853"/>
            <a:ext cx="548640" cy="896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DBB45C-E671-4D41-BDFF-B8BCAF58E396}"/>
              </a:ext>
            </a:extLst>
          </p:cNvPr>
          <p:cNvSpPr txBox="1"/>
          <p:nvPr/>
        </p:nvSpPr>
        <p:spPr>
          <a:xfrm>
            <a:off x="1983545" y="4003654"/>
            <a:ext cx="11500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Terra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CC1124B-CC8C-4C7A-9ACD-77BED7AC4488}"/>
              </a:ext>
            </a:extLst>
          </p:cNvPr>
          <p:cNvCxnSpPr/>
          <p:nvPr/>
        </p:nvCxnSpPr>
        <p:spPr>
          <a:xfrm>
            <a:off x="4083148" y="2956853"/>
            <a:ext cx="1223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23B5AFA-D417-4579-BFCC-F6ECAA76AFDC}"/>
              </a:ext>
            </a:extLst>
          </p:cNvPr>
          <p:cNvCxnSpPr/>
          <p:nvPr/>
        </p:nvCxnSpPr>
        <p:spPr>
          <a:xfrm>
            <a:off x="4673991" y="2956854"/>
            <a:ext cx="474785" cy="983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C8CB9E-9486-4F0E-8F0A-6AD3836988CB}"/>
              </a:ext>
            </a:extLst>
          </p:cNvPr>
          <p:cNvSpPr txBox="1"/>
          <p:nvPr/>
        </p:nvSpPr>
        <p:spPr>
          <a:xfrm>
            <a:off x="4420772" y="4003655"/>
            <a:ext cx="21418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Descrição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E1D0DF2-F958-4691-8899-120CAA6FC2EF}"/>
              </a:ext>
            </a:extLst>
          </p:cNvPr>
          <p:cNvSpPr txBox="1"/>
          <p:nvPr/>
        </p:nvSpPr>
        <p:spPr>
          <a:xfrm>
            <a:off x="353451" y="5217482"/>
            <a:ext cx="50116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err="1">
                <a:solidFill>
                  <a:srgbClr val="222222"/>
                </a:solidFill>
                <a:latin typeface="Arial Black" panose="020B0A04020102020204" pitchFamily="34" charset="0"/>
              </a:rPr>
              <a:t>Eratóstenes</a:t>
            </a:r>
            <a:r>
              <a:rPr lang="pt-BR" sz="3000" dirty="0">
                <a:solidFill>
                  <a:srgbClr val="222222"/>
                </a:solidFill>
                <a:latin typeface="Arial Black" panose="020B0A04020102020204" pitchFamily="34" charset="0"/>
              </a:rPr>
              <a:t> de Cirene </a:t>
            </a:r>
            <a:r>
              <a:rPr lang="pt-BR" sz="3000" dirty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275-194 </a:t>
            </a:r>
            <a:r>
              <a:rPr lang="pt-B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a.C</a:t>
            </a:r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endParaRPr lang="pt-BR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Eratóstenes mide la circunferencia terrestre. – Astrofanáticos">
            <a:extLst>
              <a:ext uri="{FF2B5EF4-FFF2-40B4-BE49-F238E27FC236}">
                <a16:creationId xmlns:a16="http://schemas.microsoft.com/office/drawing/2014/main" id="{669AEF18-FA22-4BCD-9D04-8B964DC6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07" y="1407736"/>
            <a:ext cx="1900238" cy="14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ratóstenes – Wikipédia, a enciclopédia livre">
            <a:extLst>
              <a:ext uri="{FF2B5EF4-FFF2-40B4-BE49-F238E27FC236}">
                <a16:creationId xmlns:a16="http://schemas.microsoft.com/office/drawing/2014/main" id="{FE04BF5D-B1CC-45E3-9293-DC640334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91" y="4003654"/>
            <a:ext cx="1985963" cy="1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02816-D665-41F3-B002-F3104FF8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3"/>
            <a:ext cx="8568952" cy="5082111"/>
          </a:xfrm>
        </p:spPr>
        <p:txBody>
          <a:bodyPr/>
          <a:lstStyle/>
          <a:p>
            <a:r>
              <a:rPr lang="pt-BR" dirty="0"/>
              <a:t>A ciência geográfica passou a utilizar computadores, satélites e estatísticas para compreender as dimensões e a organização do espaço, bem como as transformações da superfície terrestre.</a:t>
            </a:r>
          </a:p>
        </p:txBody>
      </p:sp>
      <p:pic>
        <p:nvPicPr>
          <p:cNvPr id="1026" name="Picture 2" descr="IBGE anuncia retomada de processo seletivo para Censo 2021 | Brasil | Valor  Econômico">
            <a:extLst>
              <a:ext uri="{FF2B5EF4-FFF2-40B4-BE49-F238E27FC236}">
                <a16:creationId xmlns:a16="http://schemas.microsoft.com/office/drawing/2014/main" id="{135C3D02-68CA-4D04-98C7-1F2B284EE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8" y="2564904"/>
            <a:ext cx="4536504" cy="27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08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196FB-04FD-49D4-8A61-F2A488FC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paisagem para você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97648B-2A90-4E3C-BCA4-E39F25956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577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BA93F6-EB56-424B-BBEB-66FEE59DD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3"/>
            <a:ext cx="8424936" cy="5771734"/>
          </a:xfrm>
        </p:spPr>
        <p:txBody>
          <a:bodyPr/>
          <a:lstStyle/>
          <a:p>
            <a:r>
              <a:rPr lang="pt-BR" dirty="0"/>
              <a:t>A Geografia é a ciência que nos permite entender as relações que o ser humano estabelece com o espaço em que vive, ou seja, com o meio no qual ele constrói sua vida e estabelece suas relações. Podemos dividir esse espaço em duas áreas, denominadas:</a:t>
            </a:r>
          </a:p>
          <a:p>
            <a:pPr marL="0" indent="0">
              <a:buNone/>
            </a:pPr>
            <a:r>
              <a:rPr lang="pt-BR" dirty="0"/>
              <a:t>-</a:t>
            </a:r>
            <a:r>
              <a:rPr lang="pt-BR" dirty="0" err="1"/>
              <a:t>Ecúmenas</a:t>
            </a:r>
            <a:r>
              <a:rPr lang="pt-BR" dirty="0"/>
              <a:t>: Áreas que foram, estão sendo ou poderão ser ocupadas pelo ser humano em caráter permanente, com a finalidade de viver nelas e </a:t>
            </a:r>
            <a:r>
              <a:rPr lang="pt-BR" dirty="0" err="1"/>
              <a:t>desen</a:t>
            </a:r>
            <a:r>
              <a:rPr lang="pt-BR" dirty="0"/>
              <a:t> volver um processo de exploração econômica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</a:t>
            </a:r>
            <a:r>
              <a:rPr lang="pt-BR" dirty="0" err="1"/>
              <a:t>Anecúmenas</a:t>
            </a:r>
            <a:r>
              <a:rPr lang="pt-BR" dirty="0"/>
              <a:t>: Áreas que oferecem dificuldade de ocupação pelo ser humano (desertos, montanhas e regiões frias). Com o desenvolvimento tecnológico disponível atualmente, é possível ocupar praticamente todo o planeta.</a:t>
            </a:r>
          </a:p>
        </p:txBody>
      </p:sp>
    </p:spTree>
    <p:extLst>
      <p:ext uri="{BB962C8B-B14F-4D97-AF65-F5344CB8AC3E}">
        <p14:creationId xmlns:p14="http://schemas.microsoft.com/office/powerpoint/2010/main" val="2126597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2F656-25D6-44D4-932A-443DA17A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Geográficos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C3F571D-0AE8-4D4B-9FCE-865703282B7B}"/>
              </a:ext>
            </a:extLst>
          </p:cNvPr>
          <p:cNvSpPr/>
          <p:nvPr/>
        </p:nvSpPr>
        <p:spPr>
          <a:xfrm>
            <a:off x="4427984" y="1988840"/>
            <a:ext cx="3672408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Paisagem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Lugar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Região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Território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Escala</a:t>
            </a:r>
          </a:p>
        </p:txBody>
      </p:sp>
      <p:sp>
        <p:nvSpPr>
          <p:cNvPr id="6" name="Texto Explicativo: Seta para a Direita 5">
            <a:extLst>
              <a:ext uri="{FF2B5EF4-FFF2-40B4-BE49-F238E27FC236}">
                <a16:creationId xmlns:a16="http://schemas.microsoft.com/office/drawing/2014/main" id="{E77DC2CC-0FBA-4A1C-8047-66C9DE608439}"/>
              </a:ext>
            </a:extLst>
          </p:cNvPr>
          <p:cNvSpPr/>
          <p:nvPr/>
        </p:nvSpPr>
        <p:spPr>
          <a:xfrm>
            <a:off x="349119" y="2204864"/>
            <a:ext cx="3672408" cy="345638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Espaço</a:t>
            </a:r>
          </a:p>
        </p:txBody>
      </p:sp>
    </p:spTree>
    <p:extLst>
      <p:ext uri="{BB962C8B-B14F-4D97-AF65-F5344CB8AC3E}">
        <p14:creationId xmlns:p14="http://schemas.microsoft.com/office/powerpoint/2010/main" val="1592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5A54D-2DA0-4CCE-A0D1-7EF8263E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Paisagem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167245-CE67-41B0-9707-EF9C4ABA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09801"/>
            <a:ext cx="8316300" cy="4195481"/>
          </a:xfrm>
        </p:spPr>
        <p:txBody>
          <a:bodyPr/>
          <a:lstStyle/>
          <a:p>
            <a:r>
              <a:rPr lang="pt-BR" dirty="0"/>
              <a:t>A paisagem se refere aos elementos que estão inseridos no espaço e que podem ser detectados não só pela visão como também pelos demais sentidos (como tato, audição e olfato), ou registrados por </a:t>
            </a:r>
            <a:r>
              <a:rPr lang="pt-BR" dirty="0" err="1"/>
              <a:t>fotograﬁas</a:t>
            </a:r>
            <a:r>
              <a:rPr lang="pt-BR" dirty="0"/>
              <a:t>, pinturas, </a:t>
            </a:r>
            <a:r>
              <a:rPr lang="pt-BR" dirty="0" err="1"/>
              <a:t>ﬁlmagens</a:t>
            </a:r>
            <a:r>
              <a:rPr lang="pt-BR" dirty="0"/>
              <a:t> e outras técnicas. Na paisagem estão reunidos elementos do presente e do passado. É por meio dela que podemos observar o acúmulo de diferentes tempos históricos.</a:t>
            </a:r>
          </a:p>
        </p:txBody>
      </p:sp>
    </p:spTree>
    <p:extLst>
      <p:ext uri="{BB962C8B-B14F-4D97-AF65-F5344CB8AC3E}">
        <p14:creationId xmlns:p14="http://schemas.microsoft.com/office/powerpoint/2010/main" val="1004450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3B541B-2665-4551-8330-F6540821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ordilheira dos Andes | Você Precisa Conhecer | Viagem | Montanhismo">
            <a:extLst>
              <a:ext uri="{FF2B5EF4-FFF2-40B4-BE49-F238E27FC236}">
                <a16:creationId xmlns:a16="http://schemas.microsoft.com/office/drawing/2014/main" id="{3BE815D5-F651-47E4-9499-CA21757C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10" y="980728"/>
            <a:ext cx="7055380" cy="46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91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68F2F-A13C-42A5-B458-6902F69B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491A5-821E-4045-9BFC-C7310A4AA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Aos4Ventos | O que fazer em Curitiba: Comece pela Rua das Flores">
            <a:extLst>
              <a:ext uri="{FF2B5EF4-FFF2-40B4-BE49-F238E27FC236}">
                <a16:creationId xmlns:a16="http://schemas.microsoft.com/office/drawing/2014/main" id="{01CEF8B7-0AB6-4C74-A1E6-60CC7758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0" y="764704"/>
            <a:ext cx="7831590" cy="46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51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D4600-8C60-46E0-B67D-15F9731F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A0FA5E-3D73-4286-9F26-35C941889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uritiba do futuro: lei prevê uma capital mais diversificada no urbanismo">
            <a:extLst>
              <a:ext uri="{FF2B5EF4-FFF2-40B4-BE49-F238E27FC236}">
                <a16:creationId xmlns:a16="http://schemas.microsoft.com/office/drawing/2014/main" id="{C4C52B2B-381E-4543-8B3E-4195964A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9" y="1124744"/>
            <a:ext cx="855966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19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977F5-5EA7-4C70-B3C6-1E2BCCE9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1F8637-E9EA-CA6B-310D-0742736F4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5805"/>
            <a:ext cx="7344816" cy="41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67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BA67F-8DC3-45E2-B281-53CB64CA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7" y="692696"/>
            <a:ext cx="8704385" cy="1728192"/>
          </a:xfrm>
        </p:spPr>
        <p:txBody>
          <a:bodyPr/>
          <a:lstStyle/>
          <a:p>
            <a:r>
              <a:rPr lang="pt-BR" sz="3600" dirty="0"/>
              <a:t>Tipos de paisagem: As paisagem estão inseridos todos os elementos do espaço geográfico</a:t>
            </a:r>
          </a:p>
        </p:txBody>
      </p:sp>
      <p:sp>
        <p:nvSpPr>
          <p:cNvPr id="4" name="Texto Explicativo: Seta para a Direita 3">
            <a:extLst>
              <a:ext uri="{FF2B5EF4-FFF2-40B4-BE49-F238E27FC236}">
                <a16:creationId xmlns:a16="http://schemas.microsoft.com/office/drawing/2014/main" id="{04663B64-D879-4CEC-964D-C257CDDEFC14}"/>
              </a:ext>
            </a:extLst>
          </p:cNvPr>
          <p:cNvSpPr/>
          <p:nvPr/>
        </p:nvSpPr>
        <p:spPr>
          <a:xfrm rot="5400000">
            <a:off x="905214" y="2313196"/>
            <a:ext cx="2259069" cy="3240360"/>
          </a:xfrm>
          <a:prstGeom prst="rightArrowCallou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exto Explicativo: Seta para a Direita 4">
            <a:extLst>
              <a:ext uri="{FF2B5EF4-FFF2-40B4-BE49-F238E27FC236}">
                <a16:creationId xmlns:a16="http://schemas.microsoft.com/office/drawing/2014/main" id="{79993F99-1EC9-493A-8FB3-A030B873361A}"/>
              </a:ext>
            </a:extLst>
          </p:cNvPr>
          <p:cNvSpPr/>
          <p:nvPr/>
        </p:nvSpPr>
        <p:spPr>
          <a:xfrm rot="5400000">
            <a:off x="5110938" y="2133177"/>
            <a:ext cx="2259072" cy="3600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559488-35E3-4D18-80F2-F5A485ACD99E}"/>
              </a:ext>
            </a:extLst>
          </p:cNvPr>
          <p:cNvSpPr txBox="1"/>
          <p:nvPr/>
        </p:nvSpPr>
        <p:spPr>
          <a:xfrm>
            <a:off x="676259" y="327428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Paisagem Natural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9D9902-9391-4DEF-9291-B12A9D06E5F1}"/>
              </a:ext>
            </a:extLst>
          </p:cNvPr>
          <p:cNvSpPr txBox="1"/>
          <p:nvPr/>
        </p:nvSpPr>
        <p:spPr>
          <a:xfrm>
            <a:off x="5033635" y="3274281"/>
            <a:ext cx="300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Paisagem Cultural/humanizada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5296D7A-C6FD-4863-89F1-442D966AD71A}"/>
              </a:ext>
            </a:extLst>
          </p:cNvPr>
          <p:cNvSpPr/>
          <p:nvPr/>
        </p:nvSpPr>
        <p:spPr>
          <a:xfrm>
            <a:off x="351170" y="5158219"/>
            <a:ext cx="3644766" cy="1296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779CA6-809F-4851-BBD0-BC7DDFB134EA}"/>
              </a:ext>
            </a:extLst>
          </p:cNvPr>
          <p:cNvSpPr txBox="1"/>
          <p:nvPr/>
        </p:nvSpPr>
        <p:spPr>
          <a:xfrm>
            <a:off x="423178" y="5421123"/>
            <a:ext cx="350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Onde predomina os elementos naturais e inalterados pelo ser humano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6014525-6D92-44AF-93D3-AD94EE45146C}"/>
              </a:ext>
            </a:extLst>
          </p:cNvPr>
          <p:cNvSpPr/>
          <p:nvPr/>
        </p:nvSpPr>
        <p:spPr>
          <a:xfrm>
            <a:off x="4783850" y="5157192"/>
            <a:ext cx="364476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ADA7671-E4BF-4561-AD25-AC66F66BCD49}"/>
              </a:ext>
            </a:extLst>
          </p:cNvPr>
          <p:cNvSpPr txBox="1"/>
          <p:nvPr/>
        </p:nvSpPr>
        <p:spPr>
          <a:xfrm>
            <a:off x="5033635" y="5698122"/>
            <a:ext cx="320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São paisagens produzidas pelos seres humanos.</a:t>
            </a:r>
          </a:p>
        </p:txBody>
      </p:sp>
    </p:spTree>
    <p:extLst>
      <p:ext uri="{BB962C8B-B14F-4D97-AF65-F5344CB8AC3E}">
        <p14:creationId xmlns:p14="http://schemas.microsoft.com/office/powerpoint/2010/main" val="161710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1747E-7DC9-4926-936C-C5E99E6C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E43610-20E0-4F22-8EDC-17EBE3C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52925"/>
            <a:ext cx="8964488" cy="4195481"/>
          </a:xfrm>
        </p:spPr>
        <p:txBody>
          <a:bodyPr>
            <a:norm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Em 240 a.C., </a:t>
            </a:r>
            <a:r>
              <a:rPr lang="pt-BR" dirty="0" err="1">
                <a:latin typeface="Arial Black" panose="020B0A04020102020204" pitchFamily="34" charset="0"/>
              </a:rPr>
              <a:t>Eratóstenes</a:t>
            </a:r>
            <a:r>
              <a:rPr lang="pt-BR" dirty="0">
                <a:latin typeface="Arial Black" panose="020B0A04020102020204" pitchFamily="34" charset="0"/>
              </a:rPr>
              <a:t> tornou-se diretor da Biblioteca de Alexandria,  realizou cálculos e chegou ao resultado de que a circunferência da Terra media 39 350 quilômetros – a medida correta é de 40 075 quilômetros. </a:t>
            </a:r>
          </a:p>
          <a:p>
            <a:r>
              <a:rPr lang="pt-BR" dirty="0">
                <a:latin typeface="Arial Black" panose="020B0A04020102020204" pitchFamily="34" charset="0"/>
              </a:rPr>
              <a:t>D</a:t>
            </a:r>
            <a:r>
              <a:rPr lang="pt-BR" sz="1800" b="0" i="0" dirty="0">
                <a:effectLst/>
                <a:latin typeface="Arial Black" panose="020B0A04020102020204" pitchFamily="34" charset="0"/>
              </a:rPr>
              <a:t>ividiu a Terra habitada em cinco partes, denominadas de </a:t>
            </a:r>
            <a:r>
              <a:rPr lang="pt-BR" sz="1800" b="0" i="0" dirty="0" err="1">
                <a:effectLst/>
                <a:latin typeface="Arial Black" panose="020B0A04020102020204" pitchFamily="34" charset="0"/>
              </a:rPr>
              <a:t>esfrágides</a:t>
            </a:r>
            <a:r>
              <a:rPr lang="pt-BR" sz="1800" b="0" i="0" dirty="0">
                <a:effectLst/>
                <a:latin typeface="Arial Black" panose="020B0A04020102020204" pitchFamily="34" charset="0"/>
              </a:rPr>
              <a:t>, que tinham como parâmetro dois eixos perpendiculares: norte-sul e </a:t>
            </a:r>
            <a:r>
              <a:rPr lang="pt-BR" sz="1800" b="0" i="0" dirty="0" err="1">
                <a:effectLst/>
                <a:latin typeface="Arial Black" panose="020B0A04020102020204" pitchFamily="34" charset="0"/>
              </a:rPr>
              <a:t>leste-oeste</a:t>
            </a:r>
            <a:r>
              <a:rPr lang="pt-BR" sz="1800" b="0" i="0" dirty="0">
                <a:effectLst/>
                <a:latin typeface="Arial Black" panose="020B0A04020102020204" pitchFamily="34" charset="0"/>
              </a:rPr>
              <a:t>; ou seja, as coordenadas geográficas que constituem a base do pensamento geográfico. </a:t>
            </a:r>
          </a:p>
          <a:p>
            <a:r>
              <a:rPr lang="pt-BR" sz="1800" dirty="0">
                <a:latin typeface="Arial Black" panose="020B0A04020102020204" pitchFamily="34" charset="0"/>
              </a:rPr>
              <a:t>Fez descrição da Terra geométrica e do mundo de então. 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842A45-0880-4CFC-A5F1-C2668D04D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4592" r="14563" b="26189"/>
          <a:stretch/>
        </p:blipFill>
        <p:spPr>
          <a:xfrm>
            <a:off x="6366549" y="5129808"/>
            <a:ext cx="277745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6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61799-44BB-43EA-A7F9-3FD0B9DF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116632"/>
            <a:ext cx="7615682" cy="1736616"/>
          </a:xfrm>
        </p:spPr>
        <p:txBody>
          <a:bodyPr/>
          <a:lstStyle/>
          <a:p>
            <a:r>
              <a:rPr lang="pt-BR" dirty="0"/>
              <a:t>Existe paisagem não alterada pela ação humana?</a:t>
            </a:r>
          </a:p>
        </p:txBody>
      </p:sp>
      <p:sp>
        <p:nvSpPr>
          <p:cNvPr id="4" name="Texto Explicativo: Seta para a Direita 3">
            <a:extLst>
              <a:ext uri="{FF2B5EF4-FFF2-40B4-BE49-F238E27FC236}">
                <a16:creationId xmlns:a16="http://schemas.microsoft.com/office/drawing/2014/main" id="{A0369757-E8BF-42C4-BC5A-366B155F8C8E}"/>
              </a:ext>
            </a:extLst>
          </p:cNvPr>
          <p:cNvSpPr/>
          <p:nvPr/>
        </p:nvSpPr>
        <p:spPr>
          <a:xfrm rot="5400000">
            <a:off x="831144" y="2529060"/>
            <a:ext cx="2160240" cy="27911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: Seta para a Direita 4">
            <a:extLst>
              <a:ext uri="{FF2B5EF4-FFF2-40B4-BE49-F238E27FC236}">
                <a16:creationId xmlns:a16="http://schemas.microsoft.com/office/drawing/2014/main" id="{BC9D9EBA-BABB-4577-B0B6-62B53288A640}"/>
              </a:ext>
            </a:extLst>
          </p:cNvPr>
          <p:cNvSpPr/>
          <p:nvPr/>
        </p:nvSpPr>
        <p:spPr>
          <a:xfrm rot="5400000">
            <a:off x="5103477" y="2529060"/>
            <a:ext cx="2160240" cy="27911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DCD70D-6298-4D7F-AC51-4D679F58FD82}"/>
              </a:ext>
            </a:extLst>
          </p:cNvPr>
          <p:cNvSpPr txBox="1"/>
          <p:nvPr/>
        </p:nvSpPr>
        <p:spPr>
          <a:xfrm>
            <a:off x="611560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 Natureza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60B81E-957B-43B1-8111-0E1185D02119}"/>
              </a:ext>
            </a:extLst>
          </p:cNvPr>
          <p:cNvSpPr txBox="1"/>
          <p:nvPr/>
        </p:nvSpPr>
        <p:spPr>
          <a:xfrm>
            <a:off x="5076056" y="3284984"/>
            <a:ext cx="250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2º Natureza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FFC0450-B2CD-4F2E-8BCE-91C1174F2F98}"/>
              </a:ext>
            </a:extLst>
          </p:cNvPr>
          <p:cNvSpPr/>
          <p:nvPr/>
        </p:nvSpPr>
        <p:spPr>
          <a:xfrm>
            <a:off x="453700" y="5301208"/>
            <a:ext cx="32403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4FAF894-F3DC-4F30-87E7-2ACF0776F7A6}"/>
              </a:ext>
            </a:extLst>
          </p:cNvPr>
          <p:cNvSpPr/>
          <p:nvPr/>
        </p:nvSpPr>
        <p:spPr>
          <a:xfrm>
            <a:off x="4707433" y="5322981"/>
            <a:ext cx="32403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933F0C-ABF3-41E9-9316-64A126E3871D}"/>
              </a:ext>
            </a:extLst>
          </p:cNvPr>
          <p:cNvSpPr txBox="1"/>
          <p:nvPr/>
        </p:nvSpPr>
        <p:spPr>
          <a:xfrm>
            <a:off x="611560" y="5487615"/>
            <a:ext cx="279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Paisagens sem a presença ou alteração do ser humano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89345A8-3990-44AB-A522-3E7DA8A8BB7E}"/>
              </a:ext>
            </a:extLst>
          </p:cNvPr>
          <p:cNvSpPr txBox="1"/>
          <p:nvPr/>
        </p:nvSpPr>
        <p:spPr>
          <a:xfrm>
            <a:off x="4891745" y="5534353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Paisagens que tem a presença e alterações do ser humano.</a:t>
            </a:r>
          </a:p>
        </p:txBody>
      </p:sp>
    </p:spTree>
    <p:extLst>
      <p:ext uri="{BB962C8B-B14F-4D97-AF65-F5344CB8AC3E}">
        <p14:creationId xmlns:p14="http://schemas.microsoft.com/office/powerpoint/2010/main" val="3251607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Arcos da Lapa – Rio de Janeiro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901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Makux\Downloads\ArcosDaLapa_Pranchas\ArcosDaLapa1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208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18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Makux\Downloads\ArcosDaLapa_Pranchas\ArcosDaLapa1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02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Makux\Downloads\ArcosDaLapa_Pranchas\ArcosDaLapa1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78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Makux\Downloads\ArcosDaLapa_Pranchas\ArcosDaLapa1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208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39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Makux\Downloads\ArcosDaLapa_Pranchas\ArcosDaLapa1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79958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83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Makux\Downloads\ArcosDaLapa_Pranchas\ArcosDaLapa1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3712"/>
            <a:ext cx="7920880" cy="41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55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as paisagens são transformadas?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Percebemos que desde o surgimento do ser humano ele vem transformando as paisagens naturais em culturais através do trabalho;</a:t>
            </a:r>
          </a:p>
          <a:p>
            <a:r>
              <a:rPr lang="pt-BR" dirty="0"/>
              <a:t>Com o acumulo de experiência o ser humano foi melhorando os seus instrumentos de trabalho, que lhe deu maior poder de transformar a natureza;</a:t>
            </a:r>
          </a:p>
          <a:p>
            <a:r>
              <a:rPr lang="pt-BR" dirty="0"/>
              <a:t>Com o desenvolvimento das industrias o poder de transformação da natureza aumentou muito;</a:t>
            </a:r>
          </a:p>
        </p:txBody>
      </p:sp>
    </p:spTree>
    <p:extLst>
      <p:ext uri="{BB962C8B-B14F-4D97-AF65-F5344CB8AC3E}">
        <p14:creationId xmlns:p14="http://schemas.microsoft.com/office/powerpoint/2010/main" val="1197177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percebemos o ser humano está constantemente modificando os lugares e as paisagens de nosso planeta;</a:t>
            </a:r>
          </a:p>
          <a:p>
            <a:r>
              <a:rPr lang="pt-BR" dirty="0"/>
              <a:t>A Geografia preocupa-se em compreender a maneira e os motivos pelos quais a sociedade transforma o espaço terrestre em espaço geográfico;</a:t>
            </a:r>
          </a:p>
          <a:p>
            <a:r>
              <a:rPr lang="pt-BR" dirty="0"/>
              <a:t>Ela procura também entender como os fenômenos naturais interferem no espaço e na construção das paisagens</a:t>
            </a:r>
          </a:p>
        </p:txBody>
      </p:sp>
    </p:spTree>
    <p:extLst>
      <p:ext uri="{BB962C8B-B14F-4D97-AF65-F5344CB8AC3E}">
        <p14:creationId xmlns:p14="http://schemas.microsoft.com/office/powerpoint/2010/main" val="339916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ÓRIA &amp; CIVILIZAÇÃO: HECATEU DE MILETO 500 a.C.">
            <a:extLst>
              <a:ext uri="{FF2B5EF4-FFF2-40B4-BE49-F238E27FC236}">
                <a16:creationId xmlns:a16="http://schemas.microsoft.com/office/drawing/2014/main" id="{E365BF6E-E20B-4FE9-9634-29D5DB56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" y="924511"/>
            <a:ext cx="5129882" cy="49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378005C-E4A3-4D0D-B9FE-C4775D05AAAE}"/>
              </a:ext>
            </a:extLst>
          </p:cNvPr>
          <p:cNvSpPr txBox="1"/>
          <p:nvPr/>
        </p:nvSpPr>
        <p:spPr>
          <a:xfrm>
            <a:off x="5347041" y="5723751"/>
            <a:ext cx="39143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latin typeface="Arial Black" panose="020B0A04020102020204" pitchFamily="34" charset="0"/>
              </a:rPr>
              <a:t>Anaximandro (610 – 546 a.C.)</a:t>
            </a:r>
          </a:p>
        </p:txBody>
      </p:sp>
      <p:pic>
        <p:nvPicPr>
          <p:cNvPr id="1032" name="Picture 8" descr="A evolução do mapa mundi">
            <a:extLst>
              <a:ext uri="{FF2B5EF4-FFF2-40B4-BE49-F238E27FC236}">
                <a16:creationId xmlns:a16="http://schemas.microsoft.com/office/drawing/2014/main" id="{F707F25C-F2EB-4145-A17A-4B6D408DD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6" y="1130677"/>
            <a:ext cx="7130143" cy="44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C076470-58D3-4469-8238-DAE7AE8BD791}"/>
              </a:ext>
            </a:extLst>
          </p:cNvPr>
          <p:cNvSpPr txBox="1"/>
          <p:nvPr/>
        </p:nvSpPr>
        <p:spPr>
          <a:xfrm>
            <a:off x="5385278" y="4884719"/>
            <a:ext cx="31441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rgbClr val="808080"/>
                </a:solidFill>
                <a:latin typeface="Arial Black" panose="020B0A04020102020204" pitchFamily="34" charset="0"/>
              </a:rPr>
              <a:t>Erastóstenes</a:t>
            </a:r>
            <a:endParaRPr lang="pt-BR" sz="135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Geografia também nos auxilia a desvendar as relações existentes entre os seres humanos; </a:t>
            </a:r>
          </a:p>
        </p:txBody>
      </p:sp>
    </p:spTree>
    <p:extLst>
      <p:ext uri="{BB962C8B-B14F-4D97-AF65-F5344CB8AC3E}">
        <p14:creationId xmlns:p14="http://schemas.microsoft.com/office/powerpoint/2010/main" val="2929340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942B0-B498-4AA4-BBD8-09A712DB7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conceito de Lugar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4772A1-6238-40C0-AF47-4702CE73C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348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5FFC0-62B9-4826-AEBF-94876FB1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68960"/>
            <a:ext cx="7055380" cy="1400530"/>
          </a:xfrm>
        </p:spPr>
        <p:txBody>
          <a:bodyPr/>
          <a:lstStyle/>
          <a:p>
            <a:r>
              <a:rPr lang="pt-BR" dirty="0"/>
              <a:t>O que é “lugar” para você?</a:t>
            </a:r>
          </a:p>
        </p:txBody>
      </p:sp>
    </p:spTree>
    <p:extLst>
      <p:ext uri="{BB962C8B-B14F-4D97-AF65-F5344CB8AC3E}">
        <p14:creationId xmlns:p14="http://schemas.microsoft.com/office/powerpoint/2010/main" val="2682243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427ED-B489-442E-AA1C-456172CF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Lugar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18D10-FC49-4318-A0C3-D507D8833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73" y="1772816"/>
            <a:ext cx="6711654" cy="4195481"/>
          </a:xfrm>
        </p:spPr>
        <p:txBody>
          <a:bodyPr>
            <a:normAutofit/>
          </a:bodyPr>
          <a:lstStyle/>
          <a:p>
            <a:r>
              <a:rPr lang="pt-BR" sz="2800" dirty="0"/>
              <a:t>Lugar diz respeito ao sentimento de afetividade que as pessoas desenvolvem em relação ao ambiente, que pode ser desde um cômodo da casa até um parque ou o próprio bairro em que vivem. “Lugar” apresenta </a:t>
            </a:r>
            <a:r>
              <a:rPr lang="pt-BR" sz="2800" dirty="0" err="1"/>
              <a:t>signiﬁcados</a:t>
            </a:r>
            <a:r>
              <a:rPr lang="pt-BR" sz="2800" dirty="0"/>
              <a:t> diversos, construídos pela experiência de cada indivíduo.</a:t>
            </a:r>
          </a:p>
        </p:txBody>
      </p:sp>
    </p:spTree>
    <p:extLst>
      <p:ext uri="{BB962C8B-B14F-4D97-AF65-F5344CB8AC3E}">
        <p14:creationId xmlns:p14="http://schemas.microsoft.com/office/powerpoint/2010/main" val="2730811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8D34B-6876-458B-A5BC-B826EC1C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Sentimentos que expressamos ao lugares:</a:t>
            </a:r>
          </a:p>
        </p:txBody>
      </p:sp>
      <p:sp>
        <p:nvSpPr>
          <p:cNvPr id="4" name="Texto Explicativo: Seta para Baixo 3">
            <a:extLst>
              <a:ext uri="{FF2B5EF4-FFF2-40B4-BE49-F238E27FC236}">
                <a16:creationId xmlns:a16="http://schemas.microsoft.com/office/drawing/2014/main" id="{B0943D55-536B-435D-B21D-9903A520A3C0}"/>
              </a:ext>
            </a:extLst>
          </p:cNvPr>
          <p:cNvSpPr/>
          <p:nvPr/>
        </p:nvSpPr>
        <p:spPr>
          <a:xfrm>
            <a:off x="323528" y="2420888"/>
            <a:ext cx="3672408" cy="23762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Topofilia</a:t>
            </a:r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6B769BAA-D9EA-4740-84AE-C2FC7A7E6A96}"/>
              </a:ext>
            </a:extLst>
          </p:cNvPr>
          <p:cNvSpPr/>
          <p:nvPr/>
        </p:nvSpPr>
        <p:spPr>
          <a:xfrm>
            <a:off x="4572000" y="2400334"/>
            <a:ext cx="3672408" cy="23762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Topofobia</a:t>
            </a:r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A19BC4B-D121-4A1F-90C4-8D6EB4A988C2}"/>
              </a:ext>
            </a:extLst>
          </p:cNvPr>
          <p:cNvSpPr/>
          <p:nvPr/>
        </p:nvSpPr>
        <p:spPr>
          <a:xfrm>
            <a:off x="323528" y="4888971"/>
            <a:ext cx="3367210" cy="1700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Quando temos sentimento de pertencimento a um determinado lugar e gostamos dele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B3E9260-AFD9-4E4D-A79F-CD801AFA5F7D}"/>
              </a:ext>
            </a:extLst>
          </p:cNvPr>
          <p:cNvSpPr/>
          <p:nvPr/>
        </p:nvSpPr>
        <p:spPr>
          <a:xfrm>
            <a:off x="4877198" y="4891067"/>
            <a:ext cx="3367210" cy="1700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Quando expressamos sentimentos negativos a um determinado lugar. </a:t>
            </a:r>
          </a:p>
        </p:txBody>
      </p:sp>
    </p:spTree>
    <p:extLst>
      <p:ext uri="{BB962C8B-B14F-4D97-AF65-F5344CB8AC3E}">
        <p14:creationId xmlns:p14="http://schemas.microsoft.com/office/powerpoint/2010/main" val="755064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33C36-8F52-4F23-9455-953FD337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428E4A-C790-47DD-82D2-9BE05F731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ASAS de MADEIRA NORTE do PARANÁ 12 - HD - By FARINA - YouTube">
            <a:extLst>
              <a:ext uri="{FF2B5EF4-FFF2-40B4-BE49-F238E27FC236}">
                <a16:creationId xmlns:a16="http://schemas.microsoft.com/office/drawing/2014/main" id="{B74B19A3-5C70-4C06-9585-08C2A6DE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60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FE9BA-474E-438C-B71B-3AF10ECC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33C0A-AFD9-4634-B97C-AF9E1B6C1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Natação no mar: dicas para fazer uma boa prova e torná-la mais econômica -  eu atleta | globoesporte.com">
            <a:extLst>
              <a:ext uri="{FF2B5EF4-FFF2-40B4-BE49-F238E27FC236}">
                <a16:creationId xmlns:a16="http://schemas.microsoft.com/office/drawing/2014/main" id="{283CFF28-E9E3-4336-9852-E0555AA2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91440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22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7C5F3-90E7-4E2E-BEBD-1AE122E7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4BB7FE-17B6-441B-8682-1D017634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Nas favelas, 96% da população acredita na eficácia do isolamento social">
            <a:extLst>
              <a:ext uri="{FF2B5EF4-FFF2-40B4-BE49-F238E27FC236}">
                <a16:creationId xmlns:a16="http://schemas.microsoft.com/office/drawing/2014/main" id="{D1AD512F-430A-42E7-8139-90B90777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0" y="695860"/>
            <a:ext cx="8345800" cy="55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81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AEA91-BD89-4FF5-9C90-70A745E1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3D830C-6E9D-415E-BD52-63FD97E8B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Há um quarto de século, era inaugurado em Guarapuava o Santuário de  Schöenstatt | Diopuava">
            <a:extLst>
              <a:ext uri="{FF2B5EF4-FFF2-40B4-BE49-F238E27FC236}">
                <a16:creationId xmlns:a16="http://schemas.microsoft.com/office/drawing/2014/main" id="{08E79FEB-471E-4035-9B7F-A80725B6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873"/>
            <a:ext cx="4912139" cy="36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sembleia de Deus inaugura novo templo em Tapera">
            <a:extLst>
              <a:ext uri="{FF2B5EF4-FFF2-40B4-BE49-F238E27FC236}">
                <a16:creationId xmlns:a16="http://schemas.microsoft.com/office/drawing/2014/main" id="{FACDE436-D695-430B-B94D-E814589A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27" y="3844677"/>
            <a:ext cx="5335611" cy="30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cubra quais são os terreiros de Umbanda mais antigos do Brasil -  Notícias de Terreiro">
            <a:extLst>
              <a:ext uri="{FF2B5EF4-FFF2-40B4-BE49-F238E27FC236}">
                <a16:creationId xmlns:a16="http://schemas.microsoft.com/office/drawing/2014/main" id="{E7977625-502F-4B00-B8A3-C6F8AACF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00" y="346586"/>
            <a:ext cx="5134745" cy="30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lam Paraná: Mesquita de Guarapuava">
            <a:extLst>
              <a:ext uri="{FF2B5EF4-FFF2-40B4-BE49-F238E27FC236}">
                <a16:creationId xmlns:a16="http://schemas.microsoft.com/office/drawing/2014/main" id="{78C23979-ADFF-414C-A106-1C720394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4654"/>
            <a:ext cx="4607360" cy="26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81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D8CF7-A25F-482F-A8C6-23279522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B1F4BC-D414-4EFB-8378-76DE97DAA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0A3BF7-BB2D-48EC-ADCA-901BE36B8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27590" r="30312" b="6579"/>
          <a:stretch/>
        </p:blipFill>
        <p:spPr>
          <a:xfrm>
            <a:off x="827700" y="609594"/>
            <a:ext cx="6711654" cy="5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9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: Seta para Baixo 3">
            <a:extLst>
              <a:ext uri="{FF2B5EF4-FFF2-40B4-BE49-F238E27FC236}">
                <a16:creationId xmlns:a16="http://schemas.microsoft.com/office/drawing/2014/main" id="{40D1414E-CD21-4366-B8F2-17E8D562AAF2}"/>
              </a:ext>
            </a:extLst>
          </p:cNvPr>
          <p:cNvSpPr/>
          <p:nvPr/>
        </p:nvSpPr>
        <p:spPr>
          <a:xfrm>
            <a:off x="1439652" y="332656"/>
            <a:ext cx="2160240" cy="17281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Geografia</a:t>
            </a:r>
          </a:p>
        </p:txBody>
      </p:sp>
      <p:sp>
        <p:nvSpPr>
          <p:cNvPr id="6" name="Texto Explicativo: Seta para Baixo 5">
            <a:extLst>
              <a:ext uri="{FF2B5EF4-FFF2-40B4-BE49-F238E27FC236}">
                <a16:creationId xmlns:a16="http://schemas.microsoft.com/office/drawing/2014/main" id="{5A3D679B-48C5-4C60-8728-8851160B881B}"/>
              </a:ext>
            </a:extLst>
          </p:cNvPr>
          <p:cNvSpPr/>
          <p:nvPr/>
        </p:nvSpPr>
        <p:spPr>
          <a:xfrm>
            <a:off x="1439652" y="2348880"/>
            <a:ext cx="1944216" cy="19225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Ciência</a:t>
            </a:r>
          </a:p>
        </p:txBody>
      </p:sp>
      <p:sp>
        <p:nvSpPr>
          <p:cNvPr id="7" name="Texto Explicativo: Seta para a Direita 6">
            <a:extLst>
              <a:ext uri="{FF2B5EF4-FFF2-40B4-BE49-F238E27FC236}">
                <a16:creationId xmlns:a16="http://schemas.microsoft.com/office/drawing/2014/main" id="{ED3AF8BE-2922-496C-BA8B-DA3CCDBC04C9}"/>
              </a:ext>
            </a:extLst>
          </p:cNvPr>
          <p:cNvSpPr/>
          <p:nvPr/>
        </p:nvSpPr>
        <p:spPr>
          <a:xfrm>
            <a:off x="1835696" y="4769229"/>
            <a:ext cx="1944216" cy="16058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Espaço</a:t>
            </a:r>
          </a:p>
        </p:txBody>
      </p:sp>
      <p:sp>
        <p:nvSpPr>
          <p:cNvPr id="8" name="Texto Explicativo: Seta para Cima 7">
            <a:extLst>
              <a:ext uri="{FF2B5EF4-FFF2-40B4-BE49-F238E27FC236}">
                <a16:creationId xmlns:a16="http://schemas.microsoft.com/office/drawing/2014/main" id="{74FDFCF0-4442-4228-9BE2-C64B179EDB00}"/>
              </a:ext>
            </a:extLst>
          </p:cNvPr>
          <p:cNvSpPr/>
          <p:nvPr/>
        </p:nvSpPr>
        <p:spPr>
          <a:xfrm>
            <a:off x="4211962" y="4437112"/>
            <a:ext cx="2304256" cy="173103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Relação Humanidade - Natureza</a:t>
            </a:r>
          </a:p>
        </p:txBody>
      </p:sp>
    </p:spTree>
    <p:extLst>
      <p:ext uri="{BB962C8B-B14F-4D97-AF65-F5344CB8AC3E}">
        <p14:creationId xmlns:p14="http://schemas.microsoft.com/office/powerpoint/2010/main" val="22309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F8264-5DFE-2FA7-3965-3767C22E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Território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22452E-F7B2-A454-D230-95ADA17F1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-1651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pt-BR" sz="2000" b="1" i="0" u="none" strike="noStrike" cap="none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É importante perceber o território como  uma porção do espaço geográfico apropriado e delimitado a partir das relações de poder.</a:t>
            </a: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  <a:p>
            <a:pPr marL="0" marR="0" lvl="0" indent="-1651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pt-BR" sz="2000" b="1" i="0" u="none" strike="noStrike" cap="none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Através de relações de poder, são criadas fronteiras e/ou áreas de influência de um determinado grupo</a:t>
            </a:r>
            <a:endParaRPr lang="pt-B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07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F53E4-1FFB-3256-DFC3-CF345D04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935CDDC-C99D-1570-81F7-1DEBFBD0F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03676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748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4D036-27A2-9425-55BB-97C20A26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20888"/>
            <a:ext cx="7055380" cy="1400530"/>
          </a:xfrm>
        </p:spPr>
        <p:txBody>
          <a:bodyPr/>
          <a:lstStyle/>
          <a:p>
            <a:r>
              <a:rPr lang="pt-BR" dirty="0"/>
              <a:t>Conceito de Região</a:t>
            </a:r>
          </a:p>
        </p:txBody>
      </p:sp>
    </p:spTree>
    <p:extLst>
      <p:ext uri="{BB962C8B-B14F-4D97-AF65-F5344CB8AC3E}">
        <p14:creationId xmlns:p14="http://schemas.microsoft.com/office/powerpoint/2010/main" val="315555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início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6401" y="1956798"/>
            <a:ext cx="6709906" cy="3146611"/>
          </a:xfrm>
        </p:spPr>
        <p:txBody>
          <a:bodyPr>
            <a:noAutofit/>
          </a:bodyPr>
          <a:lstStyle/>
          <a:p>
            <a:r>
              <a:rPr lang="pt-BR" sz="2400" dirty="0"/>
              <a:t>O que entendemos por região?</a:t>
            </a:r>
          </a:p>
          <a:p>
            <a:r>
              <a:rPr lang="pt-BR" sz="2400" dirty="0"/>
              <a:t>Quais os critérios usados para criar uma região?</a:t>
            </a:r>
          </a:p>
          <a:p>
            <a:r>
              <a:rPr lang="pt-BR" sz="2400" dirty="0"/>
              <a:t>Quais as escalas (tamanhos) usadas para fazer uma região?</a:t>
            </a:r>
          </a:p>
          <a:p>
            <a:r>
              <a:rPr lang="pt-BR" sz="2400" dirty="0"/>
              <a:t>Por que criar regiões? </a:t>
            </a:r>
          </a:p>
          <a:p>
            <a:r>
              <a:rPr lang="pt-BR" sz="2400" dirty="0"/>
              <a:t>Quais as sua funcionalidades?</a:t>
            </a:r>
          </a:p>
          <a:p>
            <a:r>
              <a:rPr lang="pt-BR" sz="2400" dirty="0"/>
              <a:t>São sempre as mesmas? Não? Sim? Por que? </a:t>
            </a:r>
          </a:p>
        </p:txBody>
      </p:sp>
    </p:spTree>
    <p:extLst>
      <p:ext uri="{BB962C8B-B14F-4D97-AF65-F5344CB8AC3E}">
        <p14:creationId xmlns:p14="http://schemas.microsoft.com/office/powerpoint/2010/main" val="67433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1"/>
          <p:cNvSpPr>
            <a:spLocks noGrp="1"/>
          </p:cNvSpPr>
          <p:nvPr>
            <p:ph type="ctrTitle"/>
          </p:nvPr>
        </p:nvSpPr>
        <p:spPr>
          <a:xfrm>
            <a:off x="1331119" y="1107283"/>
            <a:ext cx="6316266" cy="756047"/>
          </a:xfrm>
        </p:spPr>
        <p:txBody>
          <a:bodyPr/>
          <a:lstStyle/>
          <a:p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Observem os textos das manchetes de jornais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0" y="2025254"/>
            <a:ext cx="315634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3320655"/>
            <a:ext cx="3958828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4" y="2025254"/>
            <a:ext cx="323969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1601391" y="5264944"/>
            <a:ext cx="5886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3000" dirty="0"/>
              <a:t>O que significa região?</a:t>
            </a:r>
          </a:p>
        </p:txBody>
      </p:sp>
      <p:sp>
        <p:nvSpPr>
          <p:cNvPr id="17" name="Elipse 16"/>
          <p:cNvSpPr/>
          <p:nvPr/>
        </p:nvSpPr>
        <p:spPr>
          <a:xfrm>
            <a:off x="2627710" y="2349105"/>
            <a:ext cx="917972" cy="215503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8" name="Elipse 17"/>
          <p:cNvSpPr/>
          <p:nvPr/>
        </p:nvSpPr>
        <p:spPr>
          <a:xfrm>
            <a:off x="6246020" y="2187180"/>
            <a:ext cx="917972" cy="215503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9" name="Elipse 18"/>
          <p:cNvSpPr/>
          <p:nvPr/>
        </p:nvSpPr>
        <p:spPr>
          <a:xfrm>
            <a:off x="4733926" y="2402682"/>
            <a:ext cx="917972" cy="216694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20" name="Elipse 19"/>
          <p:cNvSpPr/>
          <p:nvPr/>
        </p:nvSpPr>
        <p:spPr>
          <a:xfrm>
            <a:off x="3330178" y="3537348"/>
            <a:ext cx="917972" cy="215503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3707606" y="2619375"/>
            <a:ext cx="2268141" cy="11334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4301730" y="3752850"/>
            <a:ext cx="1950244" cy="762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706667" y="2672953"/>
            <a:ext cx="701278" cy="9179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6246020" y="3861198"/>
            <a:ext cx="12418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1350"/>
              <a:t>REGIÃO</a:t>
            </a:r>
          </a:p>
        </p:txBody>
      </p:sp>
    </p:spTree>
    <p:extLst>
      <p:ext uri="{BB962C8B-B14F-4D97-AF65-F5344CB8AC3E}">
        <p14:creationId xmlns:p14="http://schemas.microsoft.com/office/powerpoint/2010/main" val="25573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3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3615" y="1752083"/>
            <a:ext cx="7647776" cy="4151427"/>
          </a:xfrm>
        </p:spPr>
        <p:txBody>
          <a:bodyPr>
            <a:normAutofit fontScale="85000" lnSpcReduction="10000"/>
          </a:bodyPr>
          <a:lstStyle/>
          <a:p>
            <a:r>
              <a:rPr lang="pt-BR" sz="2850" dirty="0"/>
              <a:t>Região: pode ser entendida como fração de um espaço com elementos comuns em vários aspectos desde naturais até humanos, MAS que diferencia de outras regiões ou áreas; </a:t>
            </a:r>
          </a:p>
          <a:p>
            <a:r>
              <a:rPr lang="pt-BR" sz="2850" dirty="0"/>
              <a:t>Entretanto dentro de uma mesma região pode existir vários diferença entre os espaços que a compõem; </a:t>
            </a:r>
          </a:p>
          <a:p>
            <a:r>
              <a:rPr lang="pt-BR" sz="2850" dirty="0"/>
              <a:t>Muitas vezes a região assume o papel de identidade territorial, por exemplo, “ SOU DO SUL”;</a:t>
            </a:r>
          </a:p>
          <a:p>
            <a:pPr marL="0" indent="0">
              <a:buNone/>
            </a:pP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03534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/>
              <a:t>Regionalização é:</a:t>
            </a:r>
          </a:p>
          <a:p>
            <a:pPr algn="just"/>
            <a:r>
              <a:rPr lang="pt-BR" sz="2400" dirty="0"/>
              <a:t> o processo de divisão de determinado espaço em regiões. Portanto significa identificar determinado espaço com base em suas características comuns e especificidades que o distinguem do todo;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02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484" y="1440692"/>
            <a:ext cx="6709906" cy="410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Finalidade: </a:t>
            </a:r>
          </a:p>
          <a:p>
            <a:r>
              <a:rPr lang="pt-BR" sz="2400" dirty="0"/>
              <a:t>Melhor estudar e pesquisar um determinado conjunto de territórios que possuam semelhanças; </a:t>
            </a:r>
          </a:p>
          <a:p>
            <a:r>
              <a:rPr lang="pt-BR" sz="2400" dirty="0"/>
              <a:t>Facilitar a administração e subsidiar o governo nos programas econômicos e sociais; </a:t>
            </a:r>
          </a:p>
          <a:p>
            <a:r>
              <a:rPr lang="pt-BR" sz="2400" dirty="0"/>
              <a:t> Melhorar a organização dos diferentes territórios;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48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269206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2240756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158728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3" y="4076700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943225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70485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29" y="4670822"/>
            <a:ext cx="9429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2457451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3537348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05" y="5103020"/>
            <a:ext cx="378619" cy="3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497" y="1107282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13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91" y="4293395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049442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7" y="5049442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85" y="3255169"/>
            <a:ext cx="43219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91" y="267295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207883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10728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110728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60" y="143113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85" y="3699272"/>
            <a:ext cx="43219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1" y="4238625"/>
            <a:ext cx="377429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4" y="3158729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86" y="4238625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4" y="3537347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9" y="2564606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70" y="1646635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998935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42" y="4185047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8" y="5535216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3" y="5535216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4293394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11" y="4400551"/>
            <a:ext cx="215503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30" y="4400551"/>
            <a:ext cx="215503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4131470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00551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4" y="3914776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4" y="4023124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4076701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61" y="4804172"/>
            <a:ext cx="216694" cy="1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5" y="1107282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141" y="2187180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8319" y="1701405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235" y="3752851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235" y="4887517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4366" y="3213498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3706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269206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2240756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158728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3" y="4076700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943225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70485"/>
            <a:ext cx="8143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29" y="4670822"/>
            <a:ext cx="9429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2457451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3537348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05" y="5103020"/>
            <a:ext cx="378619" cy="3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497" y="1107282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15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91" y="4293395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049442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7" y="5049442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85" y="3255169"/>
            <a:ext cx="43219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91" y="267295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207883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10728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110728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60" y="1431133"/>
            <a:ext cx="48577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85" y="3699272"/>
            <a:ext cx="43219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1" y="4238625"/>
            <a:ext cx="377429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4" y="3158729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86" y="4238625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4" y="3537347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9" y="2564606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70" y="1646635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998935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42" y="4185047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8" y="5535216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3" y="5535216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4293394"/>
            <a:ext cx="39290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11" y="4400551"/>
            <a:ext cx="215503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30" y="4400551"/>
            <a:ext cx="215503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4131470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00551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4" y="3914776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4" y="4023124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4076701"/>
            <a:ext cx="215504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61" y="4804172"/>
            <a:ext cx="216694" cy="1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5" y="1107282"/>
            <a:ext cx="87153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141" y="2187180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8319" y="1701405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235" y="3752851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235" y="4887517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4366" y="3213498"/>
            <a:ext cx="871538" cy="721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4" name="Freeform 51"/>
          <p:cNvSpPr>
            <a:spLocks/>
          </p:cNvSpPr>
          <p:nvPr/>
        </p:nvSpPr>
        <p:spPr bwMode="auto">
          <a:xfrm>
            <a:off x="1494235" y="998935"/>
            <a:ext cx="4429125" cy="4013597"/>
          </a:xfrm>
          <a:custGeom>
            <a:avLst/>
            <a:gdLst>
              <a:gd name="T0" fmla="*/ 60325 w 3720"/>
              <a:gd name="T1" fmla="*/ 131763 h 3371"/>
              <a:gd name="T2" fmla="*/ 60325 w 3720"/>
              <a:gd name="T3" fmla="*/ 852488 h 3371"/>
              <a:gd name="T4" fmla="*/ 131763 w 3720"/>
              <a:gd name="T5" fmla="*/ 1355725 h 3371"/>
              <a:gd name="T6" fmla="*/ 347663 w 3720"/>
              <a:gd name="T7" fmla="*/ 1500188 h 3371"/>
              <a:gd name="T8" fmla="*/ 850900 w 3720"/>
              <a:gd name="T9" fmla="*/ 1571625 h 3371"/>
              <a:gd name="T10" fmla="*/ 1211263 w 3720"/>
              <a:gd name="T11" fmla="*/ 1571625 h 3371"/>
              <a:gd name="T12" fmla="*/ 1427163 w 3720"/>
              <a:gd name="T13" fmla="*/ 1643063 h 3371"/>
              <a:gd name="T14" fmla="*/ 1500187 w 3720"/>
              <a:gd name="T15" fmla="*/ 1787525 h 3371"/>
              <a:gd name="T16" fmla="*/ 1500187 w 3720"/>
              <a:gd name="T17" fmla="*/ 2147888 h 3371"/>
              <a:gd name="T18" fmla="*/ 1500187 w 3720"/>
              <a:gd name="T19" fmla="*/ 2435225 h 3371"/>
              <a:gd name="T20" fmla="*/ 1571625 w 3720"/>
              <a:gd name="T21" fmla="*/ 2579688 h 3371"/>
              <a:gd name="T22" fmla="*/ 1787525 w 3720"/>
              <a:gd name="T23" fmla="*/ 2868613 h 3371"/>
              <a:gd name="T24" fmla="*/ 2724150 w 3720"/>
              <a:gd name="T25" fmla="*/ 3084513 h 3371"/>
              <a:gd name="T26" fmla="*/ 2940050 w 3720"/>
              <a:gd name="T27" fmla="*/ 3876676 h 3371"/>
              <a:gd name="T28" fmla="*/ 4019550 w 3720"/>
              <a:gd name="T29" fmla="*/ 4019551 h 3371"/>
              <a:gd name="T30" fmla="*/ 4308475 w 3720"/>
              <a:gd name="T31" fmla="*/ 4092576 h 3371"/>
              <a:gd name="T32" fmla="*/ 4379913 w 3720"/>
              <a:gd name="T33" fmla="*/ 5172076 h 3371"/>
              <a:gd name="T34" fmla="*/ 5676900 w 3720"/>
              <a:gd name="T35" fmla="*/ 5172076 h 3371"/>
              <a:gd name="T36" fmla="*/ 5748338 w 3720"/>
              <a:gd name="T37" fmla="*/ 4740276 h 3371"/>
              <a:gd name="T38" fmla="*/ 5748338 w 3720"/>
              <a:gd name="T39" fmla="*/ 4379913 h 3371"/>
              <a:gd name="T40" fmla="*/ 5676900 w 3720"/>
              <a:gd name="T41" fmla="*/ 4019551 h 3371"/>
              <a:gd name="T42" fmla="*/ 5532438 w 3720"/>
              <a:gd name="T43" fmla="*/ 3803651 h 3371"/>
              <a:gd name="T44" fmla="*/ 5748338 w 3720"/>
              <a:gd name="T45" fmla="*/ 3660776 h 3371"/>
              <a:gd name="T46" fmla="*/ 5748338 w 3720"/>
              <a:gd name="T47" fmla="*/ 2435225 h 3371"/>
              <a:gd name="T48" fmla="*/ 5459413 w 3720"/>
              <a:gd name="T49" fmla="*/ 2292350 h 3371"/>
              <a:gd name="T50" fmla="*/ 5316538 w 3720"/>
              <a:gd name="T51" fmla="*/ 2435225 h 3371"/>
              <a:gd name="T52" fmla="*/ 4524375 w 3720"/>
              <a:gd name="T53" fmla="*/ 2435225 h 3371"/>
              <a:gd name="T54" fmla="*/ 4451350 w 3720"/>
              <a:gd name="T55" fmla="*/ 2363788 h 3371"/>
              <a:gd name="T56" fmla="*/ 4524375 w 3720"/>
              <a:gd name="T57" fmla="*/ 2003425 h 3371"/>
              <a:gd name="T58" fmla="*/ 4595813 w 3720"/>
              <a:gd name="T59" fmla="*/ 1716088 h 3371"/>
              <a:gd name="T60" fmla="*/ 4524375 w 3720"/>
              <a:gd name="T61" fmla="*/ 1355725 h 3371"/>
              <a:gd name="T62" fmla="*/ 4379913 w 3720"/>
              <a:gd name="T63" fmla="*/ 1068388 h 3371"/>
              <a:gd name="T64" fmla="*/ 4235450 w 3720"/>
              <a:gd name="T65" fmla="*/ 1068388 h 3371"/>
              <a:gd name="T66" fmla="*/ 3516313 w 3720"/>
              <a:gd name="T67" fmla="*/ 1139825 h 3371"/>
              <a:gd name="T68" fmla="*/ 3227387 w 3720"/>
              <a:gd name="T69" fmla="*/ 1139825 h 3371"/>
              <a:gd name="T70" fmla="*/ 3011487 w 3720"/>
              <a:gd name="T71" fmla="*/ 1355725 h 3371"/>
              <a:gd name="T72" fmla="*/ 2724150 w 3720"/>
              <a:gd name="T73" fmla="*/ 1427163 h 3371"/>
              <a:gd name="T74" fmla="*/ 1716088 w 3720"/>
              <a:gd name="T75" fmla="*/ 1427163 h 3371"/>
              <a:gd name="T76" fmla="*/ 1716088 w 3720"/>
              <a:gd name="T77" fmla="*/ 1211263 h 3371"/>
              <a:gd name="T78" fmla="*/ 1716088 w 3720"/>
              <a:gd name="T79" fmla="*/ 347663 h 3371"/>
              <a:gd name="T80" fmla="*/ 1571625 w 3720"/>
              <a:gd name="T81" fmla="*/ 131763 h 3371"/>
              <a:gd name="T82" fmla="*/ 923925 w 3720"/>
              <a:gd name="T83" fmla="*/ 60325 h 3371"/>
              <a:gd name="T84" fmla="*/ 419100 w 3720"/>
              <a:gd name="T85" fmla="*/ 60325 h 3371"/>
              <a:gd name="T86" fmla="*/ 60325 w 3720"/>
              <a:gd name="T87" fmla="*/ 131763 h 33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20"/>
              <a:gd name="T133" fmla="*/ 0 h 3371"/>
              <a:gd name="T134" fmla="*/ 3720 w 3720"/>
              <a:gd name="T135" fmla="*/ 3371 h 33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20" h="3371">
                <a:moveTo>
                  <a:pt x="38" y="83"/>
                </a:moveTo>
                <a:cubicBezTo>
                  <a:pt x="0" y="166"/>
                  <a:pt x="31" y="409"/>
                  <a:pt x="38" y="537"/>
                </a:cubicBezTo>
                <a:cubicBezTo>
                  <a:pt x="45" y="665"/>
                  <a:pt x="53" y="786"/>
                  <a:pt x="83" y="854"/>
                </a:cubicBezTo>
                <a:cubicBezTo>
                  <a:pt x="113" y="922"/>
                  <a:pt x="144" y="922"/>
                  <a:pt x="219" y="945"/>
                </a:cubicBezTo>
                <a:cubicBezTo>
                  <a:pt x="294" y="968"/>
                  <a:pt x="445" y="982"/>
                  <a:pt x="536" y="990"/>
                </a:cubicBezTo>
                <a:cubicBezTo>
                  <a:pt x="627" y="998"/>
                  <a:pt x="703" y="982"/>
                  <a:pt x="763" y="990"/>
                </a:cubicBezTo>
                <a:cubicBezTo>
                  <a:pt x="823" y="998"/>
                  <a:pt x="869" y="1012"/>
                  <a:pt x="899" y="1035"/>
                </a:cubicBezTo>
                <a:cubicBezTo>
                  <a:pt x="929" y="1058"/>
                  <a:pt x="937" y="1073"/>
                  <a:pt x="945" y="1126"/>
                </a:cubicBezTo>
                <a:cubicBezTo>
                  <a:pt x="953" y="1179"/>
                  <a:pt x="945" y="1285"/>
                  <a:pt x="945" y="1353"/>
                </a:cubicBezTo>
                <a:cubicBezTo>
                  <a:pt x="945" y="1421"/>
                  <a:pt x="938" y="1489"/>
                  <a:pt x="945" y="1534"/>
                </a:cubicBezTo>
                <a:cubicBezTo>
                  <a:pt x="952" y="1579"/>
                  <a:pt x="960" y="1580"/>
                  <a:pt x="990" y="1625"/>
                </a:cubicBezTo>
                <a:cubicBezTo>
                  <a:pt x="1020" y="1670"/>
                  <a:pt x="1005" y="1754"/>
                  <a:pt x="1126" y="1807"/>
                </a:cubicBezTo>
                <a:cubicBezTo>
                  <a:pt x="1247" y="1860"/>
                  <a:pt x="1595" y="1837"/>
                  <a:pt x="1716" y="1943"/>
                </a:cubicBezTo>
                <a:cubicBezTo>
                  <a:pt x="1837" y="2049"/>
                  <a:pt x="1716" y="2344"/>
                  <a:pt x="1852" y="2442"/>
                </a:cubicBezTo>
                <a:cubicBezTo>
                  <a:pt x="1988" y="2540"/>
                  <a:pt x="2388" y="2509"/>
                  <a:pt x="2532" y="2532"/>
                </a:cubicBezTo>
                <a:cubicBezTo>
                  <a:pt x="2676" y="2555"/>
                  <a:pt x="2676" y="2457"/>
                  <a:pt x="2714" y="2578"/>
                </a:cubicBezTo>
                <a:cubicBezTo>
                  <a:pt x="2752" y="2699"/>
                  <a:pt x="2615" y="3145"/>
                  <a:pt x="2759" y="3258"/>
                </a:cubicBezTo>
                <a:cubicBezTo>
                  <a:pt x="2903" y="3371"/>
                  <a:pt x="3432" y="3303"/>
                  <a:pt x="3576" y="3258"/>
                </a:cubicBezTo>
                <a:cubicBezTo>
                  <a:pt x="3720" y="3213"/>
                  <a:pt x="3614" y="3069"/>
                  <a:pt x="3621" y="2986"/>
                </a:cubicBezTo>
                <a:cubicBezTo>
                  <a:pt x="3628" y="2903"/>
                  <a:pt x="3629" y="2835"/>
                  <a:pt x="3621" y="2759"/>
                </a:cubicBezTo>
                <a:cubicBezTo>
                  <a:pt x="3613" y="2683"/>
                  <a:pt x="3599" y="2592"/>
                  <a:pt x="3576" y="2532"/>
                </a:cubicBezTo>
                <a:cubicBezTo>
                  <a:pt x="3553" y="2472"/>
                  <a:pt x="3477" y="2434"/>
                  <a:pt x="3485" y="2396"/>
                </a:cubicBezTo>
                <a:cubicBezTo>
                  <a:pt x="3493" y="2358"/>
                  <a:pt x="3598" y="2450"/>
                  <a:pt x="3621" y="2306"/>
                </a:cubicBezTo>
                <a:cubicBezTo>
                  <a:pt x="3644" y="2162"/>
                  <a:pt x="3651" y="1678"/>
                  <a:pt x="3621" y="1534"/>
                </a:cubicBezTo>
                <a:cubicBezTo>
                  <a:pt x="3591" y="1390"/>
                  <a:pt x="3484" y="1444"/>
                  <a:pt x="3439" y="1444"/>
                </a:cubicBezTo>
                <a:cubicBezTo>
                  <a:pt x="3394" y="1444"/>
                  <a:pt x="3447" y="1519"/>
                  <a:pt x="3349" y="1534"/>
                </a:cubicBezTo>
                <a:cubicBezTo>
                  <a:pt x="3251" y="1549"/>
                  <a:pt x="2941" y="1542"/>
                  <a:pt x="2850" y="1534"/>
                </a:cubicBezTo>
                <a:cubicBezTo>
                  <a:pt x="2759" y="1526"/>
                  <a:pt x="2804" y="1534"/>
                  <a:pt x="2804" y="1489"/>
                </a:cubicBezTo>
                <a:cubicBezTo>
                  <a:pt x="2804" y="1444"/>
                  <a:pt x="2835" y="1330"/>
                  <a:pt x="2850" y="1262"/>
                </a:cubicBezTo>
                <a:cubicBezTo>
                  <a:pt x="2865" y="1194"/>
                  <a:pt x="2895" y="1149"/>
                  <a:pt x="2895" y="1081"/>
                </a:cubicBezTo>
                <a:cubicBezTo>
                  <a:pt x="2895" y="1013"/>
                  <a:pt x="2873" y="922"/>
                  <a:pt x="2850" y="854"/>
                </a:cubicBezTo>
                <a:cubicBezTo>
                  <a:pt x="2827" y="786"/>
                  <a:pt x="2789" y="703"/>
                  <a:pt x="2759" y="673"/>
                </a:cubicBezTo>
                <a:cubicBezTo>
                  <a:pt x="2729" y="643"/>
                  <a:pt x="2759" y="665"/>
                  <a:pt x="2668" y="673"/>
                </a:cubicBezTo>
                <a:cubicBezTo>
                  <a:pt x="2577" y="681"/>
                  <a:pt x="2321" y="711"/>
                  <a:pt x="2215" y="718"/>
                </a:cubicBezTo>
                <a:cubicBezTo>
                  <a:pt x="2109" y="725"/>
                  <a:pt x="2086" y="695"/>
                  <a:pt x="2033" y="718"/>
                </a:cubicBezTo>
                <a:cubicBezTo>
                  <a:pt x="1980" y="741"/>
                  <a:pt x="1950" y="824"/>
                  <a:pt x="1897" y="854"/>
                </a:cubicBezTo>
                <a:cubicBezTo>
                  <a:pt x="1844" y="884"/>
                  <a:pt x="1852" y="892"/>
                  <a:pt x="1716" y="899"/>
                </a:cubicBezTo>
                <a:cubicBezTo>
                  <a:pt x="1580" y="906"/>
                  <a:pt x="1187" y="922"/>
                  <a:pt x="1081" y="899"/>
                </a:cubicBezTo>
                <a:cubicBezTo>
                  <a:pt x="975" y="876"/>
                  <a:pt x="1081" y="876"/>
                  <a:pt x="1081" y="763"/>
                </a:cubicBezTo>
                <a:cubicBezTo>
                  <a:pt x="1081" y="650"/>
                  <a:pt x="1096" y="332"/>
                  <a:pt x="1081" y="219"/>
                </a:cubicBezTo>
                <a:cubicBezTo>
                  <a:pt x="1066" y="106"/>
                  <a:pt x="1073" y="113"/>
                  <a:pt x="990" y="83"/>
                </a:cubicBezTo>
                <a:cubicBezTo>
                  <a:pt x="907" y="53"/>
                  <a:pt x="703" y="45"/>
                  <a:pt x="582" y="38"/>
                </a:cubicBezTo>
                <a:cubicBezTo>
                  <a:pt x="461" y="31"/>
                  <a:pt x="355" y="23"/>
                  <a:pt x="264" y="38"/>
                </a:cubicBezTo>
                <a:cubicBezTo>
                  <a:pt x="173" y="53"/>
                  <a:pt x="76" y="0"/>
                  <a:pt x="38" y="83"/>
                </a:cubicBezTo>
                <a:close/>
              </a:path>
            </a:pathLst>
          </a:custGeom>
          <a:solidFill>
            <a:schemeClr val="tx1">
              <a:alpha val="4784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1845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802F1-1B10-4C9A-8E02-0A8917C0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Geografia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F09B74-6005-4D50-9A3D-A541BA82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74" y="2052925"/>
            <a:ext cx="7544410" cy="4195481"/>
          </a:xfrm>
        </p:spPr>
        <p:txBody>
          <a:bodyPr/>
          <a:lstStyle/>
          <a:p>
            <a:r>
              <a:rPr lang="pt-BR" dirty="0"/>
              <a:t>Podemos entender a Geografia como uma ciência que estuda o espaço produzido pela relação humanidade-natureza. Isso envolve descrever, analisar e compreender variações espaciais de fenômenos físicos, biológicos, políticos, culturais e sociais.</a:t>
            </a:r>
          </a:p>
        </p:txBody>
      </p:sp>
    </p:spTree>
    <p:extLst>
      <p:ext uri="{BB962C8B-B14F-4D97-AF65-F5344CB8AC3E}">
        <p14:creationId xmlns:p14="http://schemas.microsoft.com/office/powerpoint/2010/main" val="9976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tipos de região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583" y="1850125"/>
            <a:ext cx="8087916" cy="395102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u="sng" dirty="0"/>
              <a:t>Região Natural:</a:t>
            </a:r>
          </a:p>
          <a:p>
            <a:pPr algn="just"/>
            <a:r>
              <a:rPr lang="pt-BR" dirty="0"/>
              <a:t>é entendida como uma parte da superfície da Terra resultante da combinação dos </a:t>
            </a:r>
            <a:r>
              <a:rPr lang="pt-BR" b="1" dirty="0"/>
              <a:t>elementos da natureza, </a:t>
            </a:r>
            <a:r>
              <a:rPr lang="pt-BR" dirty="0"/>
              <a:t>como o clima, o relevo, a vegetação, a geologia e outros adicionais que diferenciariam ainda mais cada uma destas partes.</a:t>
            </a:r>
          </a:p>
          <a:p>
            <a:r>
              <a:rPr lang="pt-BR" u="sng" dirty="0"/>
              <a:t>Região Econômica</a:t>
            </a:r>
            <a:r>
              <a:rPr lang="pt-BR" dirty="0"/>
              <a:t>: </a:t>
            </a:r>
          </a:p>
          <a:p>
            <a:r>
              <a:rPr lang="pt-BR" dirty="0"/>
              <a:t>É uma delimitação usada para distinguir os diferentes espaços geográficos segundo </a:t>
            </a:r>
            <a:r>
              <a:rPr lang="pt-BR" b="1" dirty="0"/>
              <a:t>aspectos econômicos</a:t>
            </a:r>
            <a:r>
              <a:rPr lang="pt-BR" dirty="0"/>
              <a:t>: </a:t>
            </a:r>
            <a:r>
              <a:rPr lang="pt-BR" u="sng" dirty="0"/>
              <a:t>Indústrias, empregos, tecnologia, renda, etc</a:t>
            </a:r>
            <a:r>
              <a:rPr lang="pt-BR" dirty="0"/>
              <a:t>.</a:t>
            </a:r>
          </a:p>
          <a:p>
            <a:r>
              <a:rPr lang="pt-BR" u="sng" dirty="0"/>
              <a:t>Região cultural :</a:t>
            </a:r>
          </a:p>
          <a:p>
            <a:r>
              <a:rPr lang="pt-BR" dirty="0"/>
              <a:t>é um termo usado principalmente nas áreas da antropologia e geografia. Procura identificar </a:t>
            </a:r>
            <a:r>
              <a:rPr lang="pt-BR" b="1" u="sng" dirty="0"/>
              <a:t>culturas específicas</a:t>
            </a:r>
            <a:r>
              <a:rPr lang="pt-BR" dirty="0"/>
              <a:t>, muitas vezes não limita a sua cobertura geográfica.</a:t>
            </a:r>
          </a:p>
          <a:p>
            <a:r>
              <a:rPr lang="pt-BR" u="sng" dirty="0"/>
              <a:t>Região Geográfica: </a:t>
            </a:r>
          </a:p>
          <a:p>
            <a:r>
              <a:rPr lang="pt-BR" dirty="0"/>
              <a:t>É usada quando a região busca uma </a:t>
            </a:r>
            <a:r>
              <a:rPr lang="pt-BR" b="1" dirty="0"/>
              <a:t>interligação</a:t>
            </a:r>
            <a:r>
              <a:rPr lang="pt-BR" dirty="0"/>
              <a:t> entre </a:t>
            </a:r>
            <a:r>
              <a:rPr lang="pt-BR" b="1" dirty="0"/>
              <a:t>aspectos sociais e naturais </a:t>
            </a:r>
            <a:r>
              <a:rPr lang="pt-BR" dirty="0"/>
              <a:t>comuns em espaços diferentes. </a:t>
            </a:r>
          </a:p>
        </p:txBody>
      </p:sp>
    </p:spTree>
    <p:extLst>
      <p:ext uri="{BB962C8B-B14F-4D97-AF65-F5344CB8AC3E}">
        <p14:creationId xmlns:p14="http://schemas.microsoft.com/office/powerpoint/2010/main" val="10663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/>
              <a:t>Regiões de Planejamento: </a:t>
            </a:r>
          </a:p>
          <a:p>
            <a:r>
              <a:rPr lang="pt-BR" dirty="0"/>
              <a:t>É usada pelo Estado (governo) para definir ações (políticas) sobre um determinado espaço levando em consideração as suas características. </a:t>
            </a:r>
          </a:p>
        </p:txBody>
      </p:sp>
    </p:spTree>
    <p:extLst>
      <p:ext uri="{BB962C8B-B14F-4D97-AF65-F5344CB8AC3E}">
        <p14:creationId xmlns:p14="http://schemas.microsoft.com/office/powerpoint/2010/main" val="27194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79" y="1492349"/>
            <a:ext cx="5111887" cy="4032436"/>
          </a:xfrm>
        </p:spPr>
      </p:pic>
    </p:spTree>
    <p:extLst>
      <p:ext uri="{BB962C8B-B14F-4D97-AF65-F5344CB8AC3E}">
        <p14:creationId xmlns:p14="http://schemas.microsoft.com/office/powerpoint/2010/main" val="23701265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10" y="1196789"/>
            <a:ext cx="3331309" cy="4488502"/>
          </a:xfrm>
        </p:spPr>
      </p:pic>
    </p:spTree>
    <p:extLst>
      <p:ext uri="{BB962C8B-B14F-4D97-AF65-F5344CB8AC3E}">
        <p14:creationId xmlns:p14="http://schemas.microsoft.com/office/powerpoint/2010/main" val="14914798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22" y="1496799"/>
            <a:ext cx="5212445" cy="3746446"/>
          </a:xfrm>
        </p:spPr>
      </p:pic>
    </p:spTree>
    <p:extLst>
      <p:ext uri="{BB962C8B-B14F-4D97-AF65-F5344CB8AC3E}">
        <p14:creationId xmlns:p14="http://schemas.microsoft.com/office/powerpoint/2010/main" val="41332615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regiões são sempre da mesma escala? (tamanho)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484" y="2396939"/>
            <a:ext cx="7811549" cy="3516807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Não, existe várias escalas de região que ganham outros nomes e significados. </a:t>
            </a:r>
          </a:p>
          <a:p>
            <a:r>
              <a:rPr lang="pt-BR" sz="2400" dirty="0"/>
              <a:t>Como elas podem ser definidas?</a:t>
            </a:r>
          </a:p>
          <a:p>
            <a:r>
              <a:rPr lang="pt-BR" sz="2400" dirty="0"/>
              <a:t>Sub-regiões: regiões criadas dentro de uma outra região maior, por exemplo, “SOU DA CAMPANHA GAUCHA”.</a:t>
            </a:r>
          </a:p>
          <a:p>
            <a:r>
              <a:rPr lang="pt-BR" sz="2400" dirty="0"/>
              <a:t>Macrorregião: são grandes regiões;</a:t>
            </a:r>
          </a:p>
          <a:p>
            <a:r>
              <a:rPr lang="pt-BR" sz="2400" dirty="0"/>
              <a:t>Mesorregião são regiões criadas em escala média </a:t>
            </a:r>
          </a:p>
          <a:p>
            <a:r>
              <a:rPr lang="pt-BR" sz="2400" dirty="0"/>
              <a:t>Microrregião são pequenas regiões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02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www.academiadovinho.com.br/regiao/reg_campanh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84" y="2747429"/>
            <a:ext cx="400050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250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http://pt.static.z-dn.net/files/dc9/fc5c9bddd69f99d1abc0f4fc923c9b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75" y="1297390"/>
            <a:ext cx="3328383" cy="42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41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00" name="Picture 4" descr="http://www.ipardes.gov.br/pdf/mapas/base_fisica/microrregioes_geograficas_base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87" y="2009597"/>
            <a:ext cx="4200525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106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475059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/>
              <a:t>Brasil divisão regional oficial (IBGE)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385889" y="5474494"/>
            <a:ext cx="61555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500"/>
              <a:t>A divisão oficial do IBGE estabelece cinco macroregiões. Os limites de cada uma delas acompanham as divisas entre os estados.</a:t>
            </a:r>
          </a:p>
        </p:txBody>
      </p:sp>
      <p:pic>
        <p:nvPicPr>
          <p:cNvPr id="5" name="Picture 2" descr="http://www.alunosonline.com.br/upload/conteudo_legenda/525029d10c0ff3db672a26beff11aa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35" y="1832372"/>
            <a:ext cx="3346847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31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9D9E9-398D-4405-9E03-588F00D7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Conhecimento geográfico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310B85-6714-431D-95BA-8044CD44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+mn-lt"/>
              </a:rPr>
              <a:t>Geografia na Antiguidade:</a:t>
            </a:r>
          </a:p>
          <a:p>
            <a:pPr marL="0" indent="0">
              <a:buNone/>
            </a:pPr>
            <a:r>
              <a:rPr lang="pt-BR" b="0" i="0" dirty="0">
                <a:effectLst/>
                <a:latin typeface="+mn-lt"/>
              </a:rPr>
              <a:t>A </a:t>
            </a:r>
            <a:r>
              <a:rPr lang="pt-BR" b="1" i="0" dirty="0">
                <a:effectLst/>
                <a:latin typeface="+mn-lt"/>
              </a:rPr>
              <a:t>antiguidade clássica</a:t>
            </a:r>
            <a:r>
              <a:rPr lang="pt-BR" b="0" i="0" dirty="0">
                <a:effectLst/>
                <a:latin typeface="+mn-lt"/>
              </a:rPr>
              <a:t>  é o </a:t>
            </a:r>
            <a:r>
              <a:rPr lang="pt-BR" b="1" i="0" dirty="0">
                <a:effectLst/>
                <a:latin typeface="+mn-lt"/>
              </a:rPr>
              <a:t>período</a:t>
            </a:r>
            <a:r>
              <a:rPr lang="pt-BR" b="0" i="0" dirty="0">
                <a:effectLst/>
                <a:latin typeface="+mn-lt"/>
              </a:rPr>
              <a:t> da história cultural entre o século VIII a.C. e o século V d.C. centrado no mar Mediterrâneo, compreendendo as civilizações entrelaçadas da Grécia antiga </a:t>
            </a:r>
            <a:r>
              <a:rPr lang="pt-BR" b="0" i="0" dirty="0">
                <a:effectLst/>
                <a:latin typeface="arial" panose="020B0604020202020204" pitchFamily="34" charset="0"/>
              </a:rPr>
              <a:t>e da Roma antiga conhecidas como o mundo greco-romano.</a:t>
            </a:r>
            <a:endParaRPr lang="pt-BR" dirty="0"/>
          </a:p>
          <a:p>
            <a:r>
              <a:rPr lang="pt-BR" dirty="0"/>
              <a:t>Os grandes pensadores </a:t>
            </a:r>
            <a:r>
              <a:rPr lang="pt-BR" dirty="0" err="1"/>
              <a:t>geográfos</a:t>
            </a:r>
            <a:r>
              <a:rPr lang="pt-BR" dirty="0"/>
              <a:t> da Grécia antiga discutiam e registravam a classificação dos tipos de clima, a descrição de lugares, as estações do ano e o regime dos rios conhecidos naquela época.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7212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01391" y="998935"/>
            <a:ext cx="6048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3000"/>
              <a:t>As cinco grandes regiões do IBGE</a:t>
            </a:r>
          </a:p>
        </p:txBody>
      </p:sp>
      <p:pic>
        <p:nvPicPr>
          <p:cNvPr id="16387" name="Picture 2" descr="http://www.alunosonline.com.br/upload/conteudo_legenda/525029d10c0ff3db672a26beff11aa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9" y="1808560"/>
            <a:ext cx="3346847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V="1">
            <a:off x="2736056" y="2078831"/>
            <a:ext cx="2430066" cy="1619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274469" y="1754982"/>
            <a:ext cx="253841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sz="1350"/>
              <a:t>Norte: é a mais extensa das regiões brasileiras, ocupando quase metade do território, e a menos povoada. Tem como principal característica a presença da floresta Amazônica.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4031457" y="3267076"/>
            <a:ext cx="1350169" cy="5405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5489972" y="3644504"/>
            <a:ext cx="2376488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1350"/>
              <a:t>Nordeste: é caracterizada pela existência de grandes contrastes naturais, sociais e econômicos. Por razões históricas, grande parte da população encontra-se na faixa litorânea. O interior, dominado pelo clima semiárido, é bem menos povoado.</a:t>
            </a:r>
          </a:p>
        </p:txBody>
      </p:sp>
    </p:spTree>
    <p:extLst>
      <p:ext uri="{BB962C8B-B14F-4D97-AF65-F5344CB8AC3E}">
        <p14:creationId xmlns:p14="http://schemas.microsoft.com/office/powerpoint/2010/main" val="37154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784B1-2050-4856-B445-0081CB84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8" y="1436054"/>
            <a:ext cx="8515350" cy="994172"/>
          </a:xfrm>
          <a:solidFill>
            <a:srgbClr val="FFFF00"/>
          </a:solidFill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“Método” da Geografia na Antiguidade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E30026-AD27-4C0A-9237-0CA62EE1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881" y="4118090"/>
            <a:ext cx="5248129" cy="44311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latin typeface="Arial Black" panose="020B0A04020102020204" pitchFamily="34" charset="0"/>
              </a:rPr>
              <a:t>As análises a partir da paisagem; 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F21794-0341-4B11-92C5-6F04878F4681}"/>
              </a:ext>
            </a:extLst>
          </p:cNvPr>
          <p:cNvSpPr txBox="1"/>
          <p:nvPr/>
        </p:nvSpPr>
        <p:spPr>
          <a:xfrm>
            <a:off x="756189" y="829639"/>
            <a:ext cx="68685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 Geografia não era considera uma ciência</a:t>
            </a:r>
            <a:endParaRPr lang="pt-BR" sz="15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1462B3-79B4-4A00-9805-0B92BA8150D6}"/>
              </a:ext>
            </a:extLst>
          </p:cNvPr>
          <p:cNvSpPr txBox="1"/>
          <p:nvPr/>
        </p:nvSpPr>
        <p:spPr>
          <a:xfrm>
            <a:off x="219368" y="3257759"/>
            <a:ext cx="47205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 descrição,  a matemática e a cartografia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7A93B8-4353-4761-A422-EDD9D9EAB40C}"/>
              </a:ext>
            </a:extLst>
          </p:cNvPr>
          <p:cNvSpPr txBox="1"/>
          <p:nvPr/>
        </p:nvSpPr>
        <p:spPr>
          <a:xfrm>
            <a:off x="219368" y="4798287"/>
            <a:ext cx="7379384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 medida que a civilização ocidental expandia seus horizontes, as descrições, os cálculos e os mapas dava conta da representação do mundo;</a:t>
            </a:r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36348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1103</TotalTime>
  <Words>3461</Words>
  <Application>Microsoft Office PowerPoint</Application>
  <PresentationFormat>Apresentação na tela (4:3)</PresentationFormat>
  <Paragraphs>241</Paragraphs>
  <Slides>80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92" baseType="lpstr">
      <vt:lpstr>Arial</vt:lpstr>
      <vt:lpstr>Arial</vt:lpstr>
      <vt:lpstr>Arial Black</vt:lpstr>
      <vt:lpstr>Athena Unicode</vt:lpstr>
      <vt:lpstr>Calibri</vt:lpstr>
      <vt:lpstr>Century Gothic</vt:lpstr>
      <vt:lpstr>TimesNewRomanPS-BoldItalicMT</vt:lpstr>
      <vt:lpstr>TimesNewRomanPS-ItalicMT</vt:lpstr>
      <vt:lpstr>TimesNewRomanPSMT</vt:lpstr>
      <vt:lpstr>Wingdings</vt:lpstr>
      <vt:lpstr>Wingdings 3</vt:lpstr>
      <vt:lpstr>Íon</vt:lpstr>
      <vt:lpstr>A geografia e seus principais conceitos </vt:lpstr>
      <vt:lpstr>O que é Geografia</vt:lpstr>
      <vt:lpstr>Geografia</vt:lpstr>
      <vt:lpstr>Apresentação do PowerPoint</vt:lpstr>
      <vt:lpstr>Apresentação do PowerPoint</vt:lpstr>
      <vt:lpstr>Apresentação do PowerPoint</vt:lpstr>
      <vt:lpstr>A Geografia</vt:lpstr>
      <vt:lpstr>Conhecimento geográfico</vt:lpstr>
      <vt:lpstr>“Método” da Geografia na Antiguidade</vt:lpstr>
      <vt:lpstr>Apresentação do PowerPoint</vt:lpstr>
      <vt:lpstr>Apresentação do PowerPoint</vt:lpstr>
      <vt:lpstr>Geografia na Idade Média</vt:lpstr>
      <vt:lpstr>Apresentação do PowerPoint</vt:lpstr>
      <vt:lpstr>Geografia na Baixa Idade Média</vt:lpstr>
      <vt:lpstr>Apresentação do PowerPoint</vt:lpstr>
      <vt:lpstr>O “Novo mundo”</vt:lpstr>
      <vt:lpstr>Geografia na Idade Moderna</vt:lpstr>
      <vt:lpstr>Apresentação do PowerPoint</vt:lpstr>
      <vt:lpstr>Apresentação do PowerPoint</vt:lpstr>
      <vt:lpstr>Apresentação do PowerPoint</vt:lpstr>
      <vt:lpstr>A Geografia na 2º Modernidade</vt:lpstr>
      <vt:lpstr>A Geografia na Modernidade</vt:lpstr>
      <vt:lpstr>Surge a ciência geográfica – Final séc. XVIII e XIX </vt:lpstr>
      <vt:lpstr>Surge a ciência geográfica – Final séc. XVIII e XIX </vt:lpstr>
      <vt:lpstr> Alexander von Humboldt (1769 – 1859) Geólogo e Botânico</vt:lpstr>
      <vt:lpstr> Alexander von Humboldt (1769 – 1859) Geólogo e Botânico</vt:lpstr>
      <vt:lpstr>Carl Ritter (1779 – 1859) Filosofo e Historiador</vt:lpstr>
      <vt:lpstr>Carl Ritter (1779 – 1859) Filosofo e Historiador</vt:lpstr>
      <vt:lpstr>Geografia na Idade Contemporânea</vt:lpstr>
      <vt:lpstr>Apresentação do PowerPoint</vt:lpstr>
      <vt:lpstr>O que é paisagem para você</vt:lpstr>
      <vt:lpstr>Apresentação do PowerPoint</vt:lpstr>
      <vt:lpstr>Conceitos Geográficos</vt:lpstr>
      <vt:lpstr>Paisagem</vt:lpstr>
      <vt:lpstr>Apresentação do PowerPoint</vt:lpstr>
      <vt:lpstr>Apresentação do PowerPoint</vt:lpstr>
      <vt:lpstr>Apresentação do PowerPoint</vt:lpstr>
      <vt:lpstr>Apresentação do PowerPoint</vt:lpstr>
      <vt:lpstr>Tipos de paisagem: As paisagem estão inseridos todos os elementos do espaço geográfico</vt:lpstr>
      <vt:lpstr>Existe paisagem não alterada pela ação humana?</vt:lpstr>
      <vt:lpstr>Arcos da Lapa – Rio de Janeiro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as paisagens são transformadas?</vt:lpstr>
      <vt:lpstr>Apresentação do PowerPoint</vt:lpstr>
      <vt:lpstr>Apresentação do PowerPoint</vt:lpstr>
      <vt:lpstr>O conceito de Lugar</vt:lpstr>
      <vt:lpstr>O que é “lugar” para você?</vt:lpstr>
      <vt:lpstr>Lugar</vt:lpstr>
      <vt:lpstr>Sentimentos que expressamos ao lugares: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Território</vt:lpstr>
      <vt:lpstr>Apresentação do PowerPoint</vt:lpstr>
      <vt:lpstr>Conceito de Região</vt:lpstr>
      <vt:lpstr>Questões de início</vt:lpstr>
      <vt:lpstr>Observem os textos das manchetes de jornais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tipos de região </vt:lpstr>
      <vt:lpstr>Apresentação do PowerPoint</vt:lpstr>
      <vt:lpstr>Apresentação do PowerPoint</vt:lpstr>
      <vt:lpstr>Apresentação do PowerPoint</vt:lpstr>
      <vt:lpstr>Apresentação do PowerPoint</vt:lpstr>
      <vt:lpstr>As regiões são sempre da mesma escala? (tamanho)</vt:lpstr>
      <vt:lpstr>Apresentação do PowerPoint</vt:lpstr>
      <vt:lpstr>Apresentação do PowerPoint</vt:lpstr>
      <vt:lpstr>Apresentação do PowerPoint</vt:lpstr>
      <vt:lpstr>Brasil divisão regional oficial (IBGE)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Transformação das paisagens</dc:title>
  <dc:creator>Makux</dc:creator>
  <cp:lastModifiedBy>Adriano Makux</cp:lastModifiedBy>
  <cp:revision>32</cp:revision>
  <dcterms:created xsi:type="dcterms:W3CDTF">2012-03-14T17:50:01Z</dcterms:created>
  <dcterms:modified xsi:type="dcterms:W3CDTF">2023-02-28T12:09:57Z</dcterms:modified>
</cp:coreProperties>
</file>