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74" r:id="rId4"/>
    <p:sldId id="276" r:id="rId5"/>
    <p:sldId id="277" r:id="rId6"/>
    <p:sldId id="278" r:id="rId7"/>
    <p:sldId id="279" r:id="rId8"/>
    <p:sldId id="258" r:id="rId9"/>
    <p:sldId id="280" r:id="rId10"/>
    <p:sldId id="281" r:id="rId11"/>
    <p:sldId id="282" r:id="rId12"/>
    <p:sldId id="283" r:id="rId13"/>
    <p:sldId id="284" r:id="rId14"/>
    <p:sldId id="285" r:id="rId15"/>
    <p:sldId id="286" r:id="rId16"/>
    <p:sldId id="287" r:id="rId17"/>
    <p:sldId id="288" r:id="rId18"/>
    <p:sldId id="289" r:id="rId19"/>
    <p:sldId id="29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Santos" initials="AS" lastIdx="1" clrIdx="0">
    <p:extLst>
      <p:ext uri="{19B8F6BF-5375-455C-9EA6-DF929625EA0E}">
        <p15:presenceInfo xmlns:p15="http://schemas.microsoft.com/office/powerpoint/2012/main" userId="Adriana Santos" providerId="None"/>
      </p:ext>
    </p:extLst>
  </p:cmAuthor>
  <p:cmAuthor id="2" name="suzana salles" initials="ss" lastIdx="2" clrIdx="1">
    <p:extLst>
      <p:ext uri="{19B8F6BF-5375-455C-9EA6-DF929625EA0E}">
        <p15:presenceInfo xmlns:p15="http://schemas.microsoft.com/office/powerpoint/2012/main" userId="7ba2925d9c6d89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23346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342900" indent="-342900" algn="just">
              <a:buAutoNum type="arabicParenR"/>
            </a:pPr>
            <a:r>
              <a:rPr lang="pt-BR" sz="1100" dirty="0"/>
              <a:t>Desenvolver a prática de assumir responsabilidades em conjunto.</a:t>
            </a:r>
          </a:p>
          <a:p>
            <a:endParaRPr lang="pt-BR" dirty="0"/>
          </a:p>
        </p:txBody>
      </p:sp>
    </p:spTree>
    <p:extLst>
      <p:ext uri="{BB962C8B-B14F-4D97-AF65-F5344CB8AC3E}">
        <p14:creationId xmlns:p14="http://schemas.microsoft.com/office/powerpoint/2010/main" val="227172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342900" indent="-342900" algn="just">
              <a:buAutoNum type="arabicParenR"/>
            </a:pPr>
            <a:r>
              <a:rPr lang="pt-BR" sz="1100" dirty="0"/>
              <a:t>Desenvolver a prática de assumir responsabilidades em conjunto.</a:t>
            </a:r>
          </a:p>
          <a:p>
            <a:endParaRPr lang="pt-BR" dirty="0"/>
          </a:p>
        </p:txBody>
      </p:sp>
    </p:spTree>
    <p:extLst>
      <p:ext uri="{BB962C8B-B14F-4D97-AF65-F5344CB8AC3E}">
        <p14:creationId xmlns:p14="http://schemas.microsoft.com/office/powerpoint/2010/main" val="75448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6868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pattFill prst="pct5">
          <a:fgClr>
            <a:schemeClr val="lt1"/>
          </a:fgClr>
          <a:bgClr>
            <a:schemeClr val="bg1"/>
          </a:bgClr>
        </a:patt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3318531" y="1641053"/>
            <a:ext cx="5373835" cy="792600"/>
          </a:xfrm>
          <a:prstGeom prst="rect">
            <a:avLst/>
          </a:prstGeom>
        </p:spPr>
        <p:txBody>
          <a:bodyPr spcFirstLastPara="1" wrap="square" lIns="91425" tIns="91425" rIns="91425" bIns="91425" anchor="t" anchorCtr="0">
            <a:noAutofit/>
          </a:bodyPr>
          <a:lstStyle/>
          <a:p>
            <a:pPr marL="0" lvl="0" indent="0"/>
            <a:r>
              <a:rPr lang="pt-BR" sz="2400" b="1" i="1" dirty="0">
                <a:solidFill>
                  <a:schemeClr val="accent1">
                    <a:lumMod val="75000"/>
                  </a:schemeClr>
                </a:solidFill>
                <a:effectLst>
                  <a:outerShdw blurRad="38100" dist="38100" dir="2700000" algn="tl">
                    <a:srgbClr val="000000">
                      <a:alpha val="43137"/>
                    </a:srgbClr>
                  </a:outerShdw>
                </a:effectLst>
              </a:rPr>
              <a:t>O desafio de educar pela pesquisa na educação básica: </a:t>
            </a:r>
          </a:p>
          <a:p>
            <a:pPr marL="0" lvl="0" indent="0"/>
            <a:r>
              <a:rPr lang="pt-BR" sz="2400" b="1" i="1" dirty="0">
                <a:solidFill>
                  <a:schemeClr val="accent1">
                    <a:lumMod val="75000"/>
                  </a:schemeClr>
                </a:solidFill>
                <a:effectLst>
                  <a:outerShdw blurRad="38100" dist="38100" dir="2700000" algn="tl">
                    <a:srgbClr val="000000">
                      <a:alpha val="43137"/>
                    </a:srgbClr>
                  </a:outerShdw>
                </a:effectLst>
              </a:rPr>
              <a:t>II Pesquisa no aluno</a:t>
            </a:r>
          </a:p>
        </p:txBody>
      </p:sp>
      <p:sp>
        <p:nvSpPr>
          <p:cNvPr id="4" name="CaixaDeTexto 3"/>
          <p:cNvSpPr txBox="1"/>
          <p:nvPr/>
        </p:nvSpPr>
        <p:spPr>
          <a:xfrm>
            <a:off x="3608238" y="3391186"/>
            <a:ext cx="4794419" cy="1077218"/>
          </a:xfrm>
          <a:prstGeom prst="rect">
            <a:avLst/>
          </a:prstGeom>
          <a:noFill/>
        </p:spPr>
        <p:txBody>
          <a:bodyPr wrap="square" rtlCol="0">
            <a:spAutoFit/>
          </a:bodyPr>
          <a:lstStyle/>
          <a:p>
            <a:pPr algn="ctr"/>
            <a:r>
              <a:rPr lang="pt-BR" sz="1600" b="1" dirty="0"/>
              <a:t>Acadêmicas: </a:t>
            </a:r>
          </a:p>
          <a:p>
            <a:pPr algn="ctr"/>
            <a:r>
              <a:rPr lang="pt-BR" sz="1600" b="1" dirty="0"/>
              <a:t>Adriana dos Santos </a:t>
            </a:r>
          </a:p>
          <a:p>
            <a:pPr algn="ctr"/>
            <a:r>
              <a:rPr lang="pt-BR" sz="1600" b="1" dirty="0"/>
              <a:t> Rosângela Fraga Machado</a:t>
            </a:r>
          </a:p>
          <a:p>
            <a:pPr algn="ctr"/>
            <a:r>
              <a:rPr lang="pt-BR" sz="1600" b="1" dirty="0"/>
              <a:t>Suzana de Moura </a:t>
            </a:r>
            <a:r>
              <a:rPr lang="pt-BR" sz="1600" b="1" dirty="0" err="1"/>
              <a:t>Einloft</a:t>
            </a:r>
            <a:r>
              <a:rPr lang="pt-BR" sz="1600" b="1" dirty="0"/>
              <a:t> Salles </a:t>
            </a:r>
          </a:p>
        </p:txBody>
      </p:sp>
      <p:sp>
        <p:nvSpPr>
          <p:cNvPr id="5" name="CaixaDeTexto 4"/>
          <p:cNvSpPr txBox="1"/>
          <p:nvPr/>
        </p:nvSpPr>
        <p:spPr>
          <a:xfrm>
            <a:off x="160792" y="165385"/>
            <a:ext cx="8802233" cy="692497"/>
          </a:xfrm>
          <a:prstGeom prst="rect">
            <a:avLst/>
          </a:prstGeom>
          <a:solidFill>
            <a:srgbClr val="92D050"/>
          </a:solidFill>
        </p:spPr>
        <p:txBody>
          <a:bodyPr wrap="square" rtlCol="0">
            <a:spAutoFit/>
          </a:bodyPr>
          <a:lstStyle/>
          <a:p>
            <a:pPr algn="r"/>
            <a:r>
              <a:rPr lang="pt-BR" sz="1300" b="1" dirty="0"/>
              <a:t>Curso de Especialização em Gestão da Educação Básica</a:t>
            </a:r>
          </a:p>
          <a:p>
            <a:pPr algn="r"/>
            <a:r>
              <a:rPr lang="pt-BR" sz="1300" b="1" dirty="0"/>
              <a:t>Disciplina Educar  pela Pesquisa</a:t>
            </a:r>
          </a:p>
          <a:p>
            <a:pPr algn="r"/>
            <a:r>
              <a:rPr lang="pt-BR" sz="1300" b="1" dirty="0"/>
              <a:t>Professora: Dra. Maria Carolina Fortes</a:t>
            </a:r>
          </a:p>
        </p:txBody>
      </p:sp>
      <p:pic>
        <p:nvPicPr>
          <p:cNvPr id="2" name="Imagem 1"/>
          <p:cNvPicPr>
            <a:picLocks noChangeAspect="1"/>
          </p:cNvPicPr>
          <p:nvPr/>
        </p:nvPicPr>
        <p:blipFill>
          <a:blip r:embed="rId3"/>
          <a:stretch>
            <a:fillRect/>
          </a:stretch>
        </p:blipFill>
        <p:spPr>
          <a:xfrm>
            <a:off x="160792" y="226359"/>
            <a:ext cx="1712040" cy="570548"/>
          </a:xfrm>
          <a:prstGeom prst="rect">
            <a:avLst/>
          </a:prstGeom>
        </p:spPr>
      </p:pic>
      <p:pic>
        <p:nvPicPr>
          <p:cNvPr id="1026" name="Picture 2">
            <a:extLst>
              <a:ext uri="{FF2B5EF4-FFF2-40B4-BE49-F238E27FC236}">
                <a16:creationId xmlns:a16="http://schemas.microsoft.com/office/drawing/2014/main" id="{30977286-E786-DB81-1400-D2DDA267E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88" y="1252951"/>
            <a:ext cx="2212112" cy="3215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73152" y="846408"/>
            <a:ext cx="8469556" cy="923330"/>
          </a:xfrm>
          <a:prstGeom prst="rect">
            <a:avLst/>
          </a:prstGeom>
          <a:noFill/>
        </p:spPr>
        <p:txBody>
          <a:bodyPr wrap="square" rtlCol="0">
            <a:spAutoFit/>
          </a:bodyPr>
          <a:lstStyle/>
          <a:p>
            <a:pPr algn="just"/>
            <a:r>
              <a:rPr lang="pt-BR" sz="1800" dirty="0"/>
              <a:t>	</a:t>
            </a:r>
          </a:p>
          <a:p>
            <a:pPr marL="342900" indent="-342900" algn="just">
              <a:buAutoNum type="arabicParenR"/>
            </a:pPr>
            <a:endParaRPr lang="pt-BR" sz="1800" dirty="0"/>
          </a:p>
          <a:p>
            <a:pPr algn="just"/>
            <a:endParaRPr lang="pt-BR" sz="1800" dirty="0"/>
          </a:p>
        </p:txBody>
      </p:sp>
      <p:pic>
        <p:nvPicPr>
          <p:cNvPr id="12" name="Imagem 11"/>
          <p:cNvPicPr>
            <a:picLocks noChangeAspect="1"/>
          </p:cNvPicPr>
          <p:nvPr/>
        </p:nvPicPr>
        <p:blipFill>
          <a:blip r:embed="rId3"/>
          <a:stretch>
            <a:fillRect/>
          </a:stretch>
        </p:blipFill>
        <p:spPr>
          <a:xfrm>
            <a:off x="7869968" y="4661727"/>
            <a:ext cx="1193009" cy="397577"/>
          </a:xfrm>
          <a:prstGeom prst="rect">
            <a:avLst/>
          </a:prstGeom>
        </p:spPr>
      </p:pic>
      <p:sp>
        <p:nvSpPr>
          <p:cNvPr id="4" name="CaixaDeTexto 3">
            <a:extLst>
              <a:ext uri="{FF2B5EF4-FFF2-40B4-BE49-F238E27FC236}">
                <a16:creationId xmlns:a16="http://schemas.microsoft.com/office/drawing/2014/main" id="{34CF8E4E-4F29-73C8-05E0-05AB54080C27}"/>
              </a:ext>
            </a:extLst>
          </p:cNvPr>
          <p:cNvSpPr txBox="1"/>
          <p:nvPr/>
        </p:nvSpPr>
        <p:spPr>
          <a:xfrm>
            <a:off x="273152" y="242454"/>
            <a:ext cx="8469556" cy="400110"/>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Ø"/>
            </a:pPr>
            <a:r>
              <a:rPr lang="pt-BR" sz="2000" b="1" dirty="0"/>
              <a:t>RECONSTRUÇÃO DO CONHECIMENTO</a:t>
            </a:r>
          </a:p>
        </p:txBody>
      </p:sp>
      <p:sp>
        <p:nvSpPr>
          <p:cNvPr id="6" name="CaixaDeTexto 5">
            <a:extLst>
              <a:ext uri="{FF2B5EF4-FFF2-40B4-BE49-F238E27FC236}">
                <a16:creationId xmlns:a16="http://schemas.microsoft.com/office/drawing/2014/main" id="{14D20B90-2E1B-F009-1780-F91A47040EE7}"/>
              </a:ext>
            </a:extLst>
          </p:cNvPr>
          <p:cNvSpPr txBox="1"/>
          <p:nvPr/>
        </p:nvSpPr>
        <p:spPr>
          <a:xfrm>
            <a:off x="337222" y="705026"/>
            <a:ext cx="8469556" cy="4196020"/>
          </a:xfrm>
          <a:prstGeom prst="rect">
            <a:avLst/>
          </a:prstGeom>
          <a:noFill/>
        </p:spPr>
        <p:txBody>
          <a:bodyPr wrap="square" rtlCol="0">
            <a:spAutoFit/>
          </a:bodyPr>
          <a:lstStyle/>
          <a:p>
            <a:pPr algn="just">
              <a:lnSpc>
                <a:spcPct val="150000"/>
              </a:lnSpc>
            </a:pPr>
            <a:r>
              <a:rPr lang="pt-BR" sz="1800" dirty="0"/>
              <a:t>A reconstrução do conhecimento implica processo complexo e sempre recorrente, que começa naturalmente pelo uso do </a:t>
            </a:r>
            <a:r>
              <a:rPr lang="pt-BR" sz="1800" b="1" i="1" dirty="0"/>
              <a:t>senso comum</a:t>
            </a:r>
            <a:r>
              <a:rPr lang="pt-BR" sz="1800" dirty="0"/>
              <a:t>. Conhecemos a partir do conhecido. Compreendemos um texto a partir do contexto. Significa sobretudo aceitar que ninguém é propriamente analfabeto, já que todos temos alguma identidade cultural e histórica e dominamos alguma linguagem. Isto não deve ser tomado como entulho. Ao contrário, constitui-se necessário ponto de partida e referência constante, para elaborarmos o ambiente imprescindível da relação de sujeito. O aluno pode não saber ler e escrever, mas nem por isso deixa de ser um sujeito histórico, pelo menos potencial. </a:t>
            </a:r>
            <a:r>
              <a:rPr lang="pt-BR" sz="1800" b="1" dirty="0"/>
              <a:t>O ALUNO NÃO É UMA TÁBUA RASA E COM A CABEÇA VAZIA.</a:t>
            </a:r>
          </a:p>
        </p:txBody>
      </p:sp>
    </p:spTree>
    <p:extLst>
      <p:ext uri="{BB962C8B-B14F-4D97-AF65-F5344CB8AC3E}">
        <p14:creationId xmlns:p14="http://schemas.microsoft.com/office/powerpoint/2010/main" val="268616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5 dicas para quem busca pelo conhecimento">
            <a:extLst>
              <a:ext uri="{FF2B5EF4-FFF2-40B4-BE49-F238E27FC236}">
                <a16:creationId xmlns:a16="http://schemas.microsoft.com/office/drawing/2014/main" id="{6EF99957-DB17-10C5-2313-4891D6A4AD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94" r="22441"/>
          <a:stretch/>
        </p:blipFill>
        <p:spPr bwMode="auto">
          <a:xfrm rot="1049137">
            <a:off x="6178661" y="1920105"/>
            <a:ext cx="2356465" cy="19672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2373336E-55CB-3200-1F8D-3D8F8D06B1C9}"/>
              </a:ext>
            </a:extLst>
          </p:cNvPr>
          <p:cNvSpPr txBox="1"/>
          <p:nvPr/>
        </p:nvSpPr>
        <p:spPr>
          <a:xfrm>
            <a:off x="332509" y="243594"/>
            <a:ext cx="8443722" cy="369332"/>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Ø"/>
            </a:pPr>
            <a:r>
              <a:rPr lang="pt-BR" sz="1800" b="1" dirty="0"/>
              <a:t>CONHECIMENTO DISPONÍVEL</a:t>
            </a:r>
          </a:p>
        </p:txBody>
      </p:sp>
      <p:sp>
        <p:nvSpPr>
          <p:cNvPr id="4" name="CaixaDeTexto 3">
            <a:extLst>
              <a:ext uri="{FF2B5EF4-FFF2-40B4-BE49-F238E27FC236}">
                <a16:creationId xmlns:a16="http://schemas.microsoft.com/office/drawing/2014/main" id="{D956B115-10AA-59BB-BEAB-D10C91D2CE53}"/>
              </a:ext>
            </a:extLst>
          </p:cNvPr>
          <p:cNvSpPr txBox="1"/>
          <p:nvPr/>
        </p:nvSpPr>
        <p:spPr>
          <a:xfrm>
            <a:off x="332509" y="695357"/>
            <a:ext cx="5365387" cy="4204549"/>
          </a:xfrm>
          <a:prstGeom prst="rect">
            <a:avLst/>
          </a:prstGeom>
          <a:noFill/>
        </p:spPr>
        <p:txBody>
          <a:bodyPr wrap="square" rtlCol="0">
            <a:spAutoFit/>
          </a:bodyPr>
          <a:lstStyle/>
          <a:p>
            <a:pPr algn="just">
              <a:lnSpc>
                <a:spcPct val="150000"/>
              </a:lnSpc>
            </a:pPr>
            <a:r>
              <a:rPr lang="pt-BR" sz="1500" b="1" dirty="0">
                <a:solidFill>
                  <a:schemeClr val="tx1"/>
                </a:solidFill>
              </a:rPr>
              <a:t>O conhecimento disponível está nos livros, bibliotecas, videotecas, universidades, instituto de pesquisa, escolas, computadores e bancos de dados, tornando-se, sob o peso da informática e da instrumentação eletrônica em geral, cada vez mais acessível. A informatização do conhecimento será característica inelutível dos tempos modernos.   A  escola não poderá concorrer com esta tendência, nem o professor. O papel de ambos não será na transmissão e sim na reconstrução de conhecimentos, onde encontra um papel insubstituível. </a:t>
            </a:r>
          </a:p>
          <a:p>
            <a:pPr algn="just">
              <a:lnSpc>
                <a:spcPct val="150000"/>
              </a:lnSpc>
            </a:pPr>
            <a:r>
              <a:rPr lang="pt-BR" sz="1500" b="1" dirty="0">
                <a:solidFill>
                  <a:schemeClr val="tx1"/>
                </a:solidFill>
              </a:rPr>
              <a:t>*BIBLIOTECA NAS ESCOLAS.</a:t>
            </a:r>
          </a:p>
        </p:txBody>
      </p:sp>
    </p:spTree>
    <p:extLst>
      <p:ext uri="{BB962C8B-B14F-4D97-AF65-F5344CB8AC3E}">
        <p14:creationId xmlns:p14="http://schemas.microsoft.com/office/powerpoint/2010/main" val="365137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E2587-BE7E-1C8C-CFEA-7DA91AE8771D}"/>
              </a:ext>
            </a:extLst>
          </p:cNvPr>
          <p:cNvSpPr>
            <a:spLocks noGrp="1"/>
          </p:cNvSpPr>
          <p:nvPr>
            <p:ph type="title"/>
          </p:nvPr>
        </p:nvSpPr>
        <p:spPr>
          <a:xfrm>
            <a:off x="323848" y="245850"/>
            <a:ext cx="8515351" cy="573300"/>
          </a:xfrm>
          <a:solidFill>
            <a:schemeClr val="accent5">
              <a:lumMod val="20000"/>
              <a:lumOff val="80000"/>
            </a:schemeClr>
          </a:solidFill>
        </p:spPr>
        <p:txBody>
          <a:bodyPr>
            <a:normAutofit/>
          </a:bodyPr>
          <a:lstStyle/>
          <a:p>
            <a:pPr marL="285750" indent="-285750" algn="l">
              <a:buFont typeface="Wingdings" panose="05000000000000000000" pitchFamily="2" charset="2"/>
              <a:buChar char="Ø"/>
            </a:pPr>
            <a:r>
              <a:rPr lang="pt-BR" sz="1600" b="1" dirty="0"/>
              <a:t> O PONTO DE PARTIDA SERÁ O QUESTIONAMENTO RECONSTRUTIVO</a:t>
            </a:r>
          </a:p>
        </p:txBody>
      </p:sp>
      <p:sp>
        <p:nvSpPr>
          <p:cNvPr id="3" name="CaixaDeTexto 2">
            <a:extLst>
              <a:ext uri="{FF2B5EF4-FFF2-40B4-BE49-F238E27FC236}">
                <a16:creationId xmlns:a16="http://schemas.microsoft.com/office/drawing/2014/main" id="{F6EE1C87-CBA7-A5A2-FF0B-65287B4BBDD6}"/>
              </a:ext>
            </a:extLst>
          </p:cNvPr>
          <p:cNvSpPr txBox="1"/>
          <p:nvPr/>
        </p:nvSpPr>
        <p:spPr>
          <a:xfrm>
            <a:off x="323848" y="937139"/>
            <a:ext cx="4981576" cy="3693319"/>
          </a:xfrm>
          <a:prstGeom prst="rect">
            <a:avLst/>
          </a:prstGeom>
          <a:noFill/>
        </p:spPr>
        <p:txBody>
          <a:bodyPr wrap="square" rtlCol="0">
            <a:spAutoFit/>
          </a:bodyPr>
          <a:lstStyle/>
          <a:p>
            <a:pPr algn="just"/>
            <a:r>
              <a:rPr lang="pt-BR" sz="1800" dirty="0"/>
              <a:t>É fundamental que os alunos escrevam, redijam, coloquem no papel o que querem dizer e fazem, sobretudo alcancem a capacidade de formular. Formular, elaborar são termos essenciais na formação do sujeito, porque significam propriamente a competência, à medida que se supera a recepção passiva de conhecimento, passando a participar como sujeito capaz de propor e contrapor. </a:t>
            </a:r>
            <a:r>
              <a:rPr lang="pt-BR" sz="1800" b="1" dirty="0"/>
              <a:t>Uma coisa é ler um livro tomando conhecimento do que leu, e outra coisa é elaborar o que se leu, imprimindo interpretação própria</a:t>
            </a:r>
            <a:r>
              <a:rPr lang="pt-BR" sz="1800" dirty="0"/>
              <a:t>.</a:t>
            </a:r>
          </a:p>
        </p:txBody>
      </p:sp>
      <p:pic>
        <p:nvPicPr>
          <p:cNvPr id="6146" name="Picture 2" descr="Aprender depois de adulto: 2020">
            <a:extLst>
              <a:ext uri="{FF2B5EF4-FFF2-40B4-BE49-F238E27FC236}">
                <a16:creationId xmlns:a16="http://schemas.microsoft.com/office/drawing/2014/main" id="{EDEDF7D9-C57A-A5AB-7513-FA8B2531FA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p:blipFill>
        <p:spPr bwMode="auto">
          <a:xfrm>
            <a:off x="5413664" y="1303347"/>
            <a:ext cx="3568411"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5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E2587-BE7E-1C8C-CFEA-7DA91AE8771D}"/>
              </a:ext>
            </a:extLst>
          </p:cNvPr>
          <p:cNvSpPr>
            <a:spLocks noGrp="1"/>
          </p:cNvSpPr>
          <p:nvPr>
            <p:ph type="title"/>
          </p:nvPr>
        </p:nvSpPr>
        <p:spPr>
          <a:xfrm>
            <a:off x="381000" y="143463"/>
            <a:ext cx="8248977" cy="523287"/>
          </a:xfrm>
          <a:solidFill>
            <a:schemeClr val="accent5">
              <a:lumMod val="20000"/>
              <a:lumOff val="80000"/>
            </a:schemeClr>
          </a:solidFill>
        </p:spPr>
        <p:txBody>
          <a:bodyPr>
            <a:normAutofit/>
          </a:bodyPr>
          <a:lstStyle/>
          <a:p>
            <a:pPr marL="285750" indent="-285750" algn="l">
              <a:buFont typeface="Wingdings" panose="05000000000000000000" pitchFamily="2" charset="2"/>
              <a:buChar char="Ø"/>
            </a:pPr>
            <a:r>
              <a:rPr lang="pt-BR" sz="1600" b="1" dirty="0"/>
              <a:t> APRENDER A APRENDER</a:t>
            </a:r>
          </a:p>
        </p:txBody>
      </p:sp>
      <p:sp>
        <p:nvSpPr>
          <p:cNvPr id="3" name="CaixaDeTexto 2">
            <a:extLst>
              <a:ext uri="{FF2B5EF4-FFF2-40B4-BE49-F238E27FC236}">
                <a16:creationId xmlns:a16="http://schemas.microsoft.com/office/drawing/2014/main" id="{F6EE1C87-CBA7-A5A2-FF0B-65287B4BBDD6}"/>
              </a:ext>
            </a:extLst>
          </p:cNvPr>
          <p:cNvSpPr txBox="1"/>
          <p:nvPr/>
        </p:nvSpPr>
        <p:spPr>
          <a:xfrm>
            <a:off x="695324" y="1039028"/>
            <a:ext cx="4470689" cy="369332"/>
          </a:xfrm>
          <a:prstGeom prst="rect">
            <a:avLst/>
          </a:prstGeom>
          <a:noFill/>
        </p:spPr>
        <p:txBody>
          <a:bodyPr wrap="square" rtlCol="0">
            <a:spAutoFit/>
          </a:bodyPr>
          <a:lstStyle/>
          <a:p>
            <a:pPr algn="just"/>
            <a:r>
              <a:rPr lang="pt-BR" sz="1800" dirty="0"/>
              <a:t>O aluno precisa ser motivado à: </a:t>
            </a:r>
          </a:p>
        </p:txBody>
      </p:sp>
      <p:pic>
        <p:nvPicPr>
          <p:cNvPr id="5" name="Imagem 4">
            <a:extLst>
              <a:ext uri="{FF2B5EF4-FFF2-40B4-BE49-F238E27FC236}">
                <a16:creationId xmlns:a16="http://schemas.microsoft.com/office/drawing/2014/main" id="{0403E499-785F-E1B3-DA37-11C596971A56}"/>
              </a:ext>
            </a:extLst>
          </p:cNvPr>
          <p:cNvPicPr>
            <a:picLocks noChangeAspect="1"/>
          </p:cNvPicPr>
          <p:nvPr/>
        </p:nvPicPr>
        <p:blipFill rotWithShape="1">
          <a:blip r:embed="rId3"/>
          <a:srcRect l="25216" t="44815" r="7647" b="25926"/>
          <a:stretch/>
        </p:blipFill>
        <p:spPr>
          <a:xfrm>
            <a:off x="695324" y="1597275"/>
            <a:ext cx="5460361" cy="1343829"/>
          </a:xfrm>
          <a:prstGeom prst="rect">
            <a:avLst/>
          </a:prstGeom>
          <a:ln>
            <a:noFill/>
          </a:ln>
          <a:effectLst>
            <a:outerShdw blurRad="190500" algn="tl" rotWithShape="0">
              <a:srgbClr val="000000">
                <a:alpha val="70000"/>
              </a:srgbClr>
            </a:outerShdw>
          </a:effectLst>
        </p:spPr>
      </p:pic>
      <p:pic>
        <p:nvPicPr>
          <p:cNvPr id="9" name="Imagem 8">
            <a:extLst>
              <a:ext uri="{FF2B5EF4-FFF2-40B4-BE49-F238E27FC236}">
                <a16:creationId xmlns:a16="http://schemas.microsoft.com/office/drawing/2014/main" id="{B81B391E-DD3D-469E-6FC3-1761FF820BB3}"/>
              </a:ext>
            </a:extLst>
          </p:cNvPr>
          <p:cNvPicPr>
            <a:picLocks noChangeAspect="1"/>
          </p:cNvPicPr>
          <p:nvPr/>
        </p:nvPicPr>
        <p:blipFill rotWithShape="1">
          <a:blip r:embed="rId4"/>
          <a:srcRect l="26575" t="43148" r="6915" b="30725"/>
          <a:stretch/>
        </p:blipFill>
        <p:spPr>
          <a:xfrm>
            <a:off x="3321688" y="3423032"/>
            <a:ext cx="5308289" cy="11775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613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DAEEE92-D702-0BE3-A773-65E2139CD5CC}"/>
              </a:ext>
            </a:extLst>
          </p:cNvPr>
          <p:cNvSpPr>
            <a:spLocks noGrp="1"/>
          </p:cNvSpPr>
          <p:nvPr>
            <p:ph type="title"/>
          </p:nvPr>
        </p:nvSpPr>
        <p:spPr>
          <a:xfrm>
            <a:off x="357187" y="574397"/>
            <a:ext cx="8429625" cy="532812"/>
          </a:xfrm>
          <a:solidFill>
            <a:schemeClr val="accent5">
              <a:lumMod val="20000"/>
              <a:lumOff val="80000"/>
            </a:schemeClr>
          </a:solidFill>
        </p:spPr>
        <p:txBody>
          <a:bodyPr>
            <a:normAutofit/>
          </a:bodyPr>
          <a:lstStyle/>
          <a:p>
            <a:pPr marL="285750" indent="-285750" algn="l">
              <a:buFont typeface="Wingdings" panose="05000000000000000000" pitchFamily="2" charset="2"/>
              <a:buChar char="Ø"/>
            </a:pPr>
            <a:r>
              <a:rPr lang="pt-BR" sz="1600" b="1" dirty="0"/>
              <a:t> Estratégias didáticas que facilitam ou instigam o questionamento reconstrutivo</a:t>
            </a:r>
          </a:p>
        </p:txBody>
      </p:sp>
      <p:pic>
        <p:nvPicPr>
          <p:cNvPr id="8" name="Imagem 7">
            <a:extLst>
              <a:ext uri="{FF2B5EF4-FFF2-40B4-BE49-F238E27FC236}">
                <a16:creationId xmlns:a16="http://schemas.microsoft.com/office/drawing/2014/main" id="{C855CDAB-91A0-BF68-7A2E-BC98561D21A7}"/>
              </a:ext>
            </a:extLst>
          </p:cNvPr>
          <p:cNvPicPr>
            <a:picLocks noChangeAspect="1"/>
          </p:cNvPicPr>
          <p:nvPr/>
        </p:nvPicPr>
        <p:blipFill rotWithShape="1">
          <a:blip r:embed="rId2"/>
          <a:srcRect l="23438" t="34815" r="17686" b="29815"/>
          <a:stretch/>
        </p:blipFill>
        <p:spPr>
          <a:xfrm>
            <a:off x="959024" y="1796762"/>
            <a:ext cx="6601335" cy="22395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420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51483103-B001-4AA3-988A-C8F10BAA9A9A}"/>
              </a:ext>
            </a:extLst>
          </p:cNvPr>
          <p:cNvSpPr txBox="1"/>
          <p:nvPr/>
        </p:nvSpPr>
        <p:spPr>
          <a:xfrm>
            <a:off x="1410047" y="1575053"/>
            <a:ext cx="984565" cy="523220"/>
          </a:xfrm>
          <a:prstGeom prst="rect">
            <a:avLst/>
          </a:prstGeom>
          <a:noFill/>
        </p:spPr>
        <p:txBody>
          <a:bodyPr wrap="none" rtlCol="0">
            <a:spAutoFit/>
          </a:bodyPr>
          <a:lstStyle/>
          <a:p>
            <a:pPr algn="ctr"/>
            <a:r>
              <a:rPr lang="pt-BR" b="1" dirty="0">
                <a:solidFill>
                  <a:srgbClr val="0070C0"/>
                </a:solidFill>
              </a:rPr>
              <a:t>SABER </a:t>
            </a:r>
          </a:p>
          <a:p>
            <a:pPr algn="ctr"/>
            <a:r>
              <a:rPr lang="pt-BR" b="1" dirty="0">
                <a:solidFill>
                  <a:srgbClr val="0070C0"/>
                </a:solidFill>
              </a:rPr>
              <a:t>PENSAR </a:t>
            </a:r>
          </a:p>
        </p:txBody>
      </p:sp>
      <p:sp>
        <p:nvSpPr>
          <p:cNvPr id="8" name="CaixaDeTexto 7">
            <a:extLst>
              <a:ext uri="{FF2B5EF4-FFF2-40B4-BE49-F238E27FC236}">
                <a16:creationId xmlns:a16="http://schemas.microsoft.com/office/drawing/2014/main" id="{7A0F226C-4C2D-498A-9A38-972BA937D7C0}"/>
              </a:ext>
            </a:extLst>
          </p:cNvPr>
          <p:cNvSpPr txBox="1"/>
          <p:nvPr/>
        </p:nvSpPr>
        <p:spPr>
          <a:xfrm>
            <a:off x="1361037" y="3468925"/>
            <a:ext cx="1423788" cy="523220"/>
          </a:xfrm>
          <a:prstGeom prst="rect">
            <a:avLst/>
          </a:prstGeom>
          <a:noFill/>
        </p:spPr>
        <p:txBody>
          <a:bodyPr wrap="none" rtlCol="0">
            <a:spAutoFit/>
          </a:bodyPr>
          <a:lstStyle/>
          <a:p>
            <a:pPr algn="ctr"/>
            <a:r>
              <a:rPr lang="pt-BR" b="1" dirty="0">
                <a:solidFill>
                  <a:srgbClr val="0070C0"/>
                </a:solidFill>
              </a:rPr>
              <a:t>APRENDER A </a:t>
            </a:r>
          </a:p>
          <a:p>
            <a:pPr algn="ctr"/>
            <a:r>
              <a:rPr lang="pt-BR" b="1" dirty="0">
                <a:solidFill>
                  <a:srgbClr val="0070C0"/>
                </a:solidFill>
              </a:rPr>
              <a:t>APRENDER</a:t>
            </a:r>
          </a:p>
        </p:txBody>
      </p:sp>
      <p:sp>
        <p:nvSpPr>
          <p:cNvPr id="9" name="CaixaDeTexto 8">
            <a:extLst>
              <a:ext uri="{FF2B5EF4-FFF2-40B4-BE49-F238E27FC236}">
                <a16:creationId xmlns:a16="http://schemas.microsoft.com/office/drawing/2014/main" id="{61161FE9-3D4E-43AF-A967-FCA4D47279D4}"/>
              </a:ext>
            </a:extLst>
          </p:cNvPr>
          <p:cNvSpPr txBox="1"/>
          <p:nvPr/>
        </p:nvSpPr>
        <p:spPr>
          <a:xfrm>
            <a:off x="6562973" y="1598343"/>
            <a:ext cx="1332416" cy="523220"/>
          </a:xfrm>
          <a:prstGeom prst="rect">
            <a:avLst/>
          </a:prstGeom>
          <a:noFill/>
        </p:spPr>
        <p:txBody>
          <a:bodyPr wrap="none" rtlCol="0">
            <a:spAutoFit/>
          </a:bodyPr>
          <a:lstStyle/>
          <a:p>
            <a:pPr algn="ctr"/>
            <a:r>
              <a:rPr lang="pt-BR" b="1" dirty="0">
                <a:solidFill>
                  <a:srgbClr val="0070C0"/>
                </a:solidFill>
              </a:rPr>
              <a:t>AVALIAR-SE </a:t>
            </a:r>
          </a:p>
          <a:p>
            <a:pPr algn="ctr"/>
            <a:r>
              <a:rPr lang="pt-BR" b="1" dirty="0">
                <a:solidFill>
                  <a:srgbClr val="0070C0"/>
                </a:solidFill>
              </a:rPr>
              <a:t>E AVALIAR</a:t>
            </a:r>
          </a:p>
        </p:txBody>
      </p:sp>
      <p:sp>
        <p:nvSpPr>
          <p:cNvPr id="10" name="CaixaDeTexto 9">
            <a:extLst>
              <a:ext uri="{FF2B5EF4-FFF2-40B4-BE49-F238E27FC236}">
                <a16:creationId xmlns:a16="http://schemas.microsoft.com/office/drawing/2014/main" id="{6730882B-1E28-45BD-8387-F3D0F126C4A5}"/>
              </a:ext>
            </a:extLst>
          </p:cNvPr>
          <p:cNvSpPr txBox="1"/>
          <p:nvPr/>
        </p:nvSpPr>
        <p:spPr>
          <a:xfrm>
            <a:off x="6486191" y="3361203"/>
            <a:ext cx="1485980" cy="738664"/>
          </a:xfrm>
          <a:prstGeom prst="rect">
            <a:avLst/>
          </a:prstGeom>
          <a:noFill/>
        </p:spPr>
        <p:txBody>
          <a:bodyPr wrap="square" rtlCol="0">
            <a:spAutoFit/>
          </a:bodyPr>
          <a:lstStyle/>
          <a:p>
            <a:pPr algn="ctr"/>
            <a:r>
              <a:rPr lang="pt-BR" b="1" dirty="0">
                <a:solidFill>
                  <a:srgbClr val="0070C0"/>
                </a:solidFill>
              </a:rPr>
              <a:t>QUALIDADE FORMAL </a:t>
            </a:r>
          </a:p>
          <a:p>
            <a:pPr algn="ctr"/>
            <a:r>
              <a:rPr lang="pt-BR" b="1" dirty="0">
                <a:solidFill>
                  <a:srgbClr val="0070C0"/>
                </a:solidFill>
              </a:rPr>
              <a:t>E POLÍTICA</a:t>
            </a:r>
          </a:p>
        </p:txBody>
      </p:sp>
      <p:sp>
        <p:nvSpPr>
          <p:cNvPr id="2" name="Título 1">
            <a:extLst>
              <a:ext uri="{FF2B5EF4-FFF2-40B4-BE49-F238E27FC236}">
                <a16:creationId xmlns:a16="http://schemas.microsoft.com/office/drawing/2014/main" id="{395097FA-BD3E-6BD4-0897-21E0F9EFCB85}"/>
              </a:ext>
            </a:extLst>
          </p:cNvPr>
          <p:cNvSpPr txBox="1">
            <a:spLocks/>
          </p:cNvSpPr>
          <p:nvPr/>
        </p:nvSpPr>
        <p:spPr>
          <a:xfrm>
            <a:off x="152331" y="287215"/>
            <a:ext cx="8429625" cy="532812"/>
          </a:xfrm>
          <a:prstGeom prst="rect">
            <a:avLst/>
          </a:prstGeom>
          <a:solidFill>
            <a:schemeClr val="accent6">
              <a:lumMod val="20000"/>
              <a:lumOff val="80000"/>
            </a:schemeClr>
          </a:solidFill>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Wingdings" panose="05000000000000000000" pitchFamily="2" charset="2"/>
              <a:buChar char="Ø"/>
            </a:pPr>
            <a:r>
              <a:rPr lang="pt-BR" sz="1600" b="1" dirty="0"/>
              <a:t> CUIDADOS PROPEDEUTICOS</a:t>
            </a:r>
          </a:p>
        </p:txBody>
      </p:sp>
      <p:sp>
        <p:nvSpPr>
          <p:cNvPr id="3" name="Retângulo: Cantos Arredondados 2">
            <a:extLst>
              <a:ext uri="{FF2B5EF4-FFF2-40B4-BE49-F238E27FC236}">
                <a16:creationId xmlns:a16="http://schemas.microsoft.com/office/drawing/2014/main" id="{3D891CE2-0BFD-C27C-E5A8-B05A1CF7EA69}"/>
              </a:ext>
            </a:extLst>
          </p:cNvPr>
          <p:cNvSpPr/>
          <p:nvPr/>
        </p:nvSpPr>
        <p:spPr>
          <a:xfrm>
            <a:off x="798629" y="1200039"/>
            <a:ext cx="2308154" cy="1273249"/>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Retângulo: Cantos Arredondados 3">
            <a:extLst>
              <a:ext uri="{FF2B5EF4-FFF2-40B4-BE49-F238E27FC236}">
                <a16:creationId xmlns:a16="http://schemas.microsoft.com/office/drawing/2014/main" id="{79D23334-215E-9EBB-3514-4BFD0A4EB280}"/>
              </a:ext>
            </a:extLst>
          </p:cNvPr>
          <p:cNvSpPr/>
          <p:nvPr/>
        </p:nvSpPr>
        <p:spPr>
          <a:xfrm>
            <a:off x="798629" y="3138723"/>
            <a:ext cx="2308154" cy="118362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Cantos Arredondados 5">
            <a:extLst>
              <a:ext uri="{FF2B5EF4-FFF2-40B4-BE49-F238E27FC236}">
                <a16:creationId xmlns:a16="http://schemas.microsoft.com/office/drawing/2014/main" id="{A6FE6B24-C6A2-305D-41D8-F0D80821FB6E}"/>
              </a:ext>
            </a:extLst>
          </p:cNvPr>
          <p:cNvSpPr/>
          <p:nvPr/>
        </p:nvSpPr>
        <p:spPr>
          <a:xfrm>
            <a:off x="5968897" y="1296444"/>
            <a:ext cx="2280444" cy="1273249"/>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Cantos Arredondados 10">
            <a:extLst>
              <a:ext uri="{FF2B5EF4-FFF2-40B4-BE49-F238E27FC236}">
                <a16:creationId xmlns:a16="http://schemas.microsoft.com/office/drawing/2014/main" id="{91013467-E9C8-1A5A-4796-ABC705397617}"/>
              </a:ext>
            </a:extLst>
          </p:cNvPr>
          <p:cNvSpPr/>
          <p:nvPr/>
        </p:nvSpPr>
        <p:spPr>
          <a:xfrm>
            <a:off x="5968897" y="3138723"/>
            <a:ext cx="2225964" cy="118475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26" name="Picture 2" descr="Aprender a aprender: El camino hacia un proceso educativo consciente">
            <a:extLst>
              <a:ext uri="{FF2B5EF4-FFF2-40B4-BE49-F238E27FC236}">
                <a16:creationId xmlns:a16="http://schemas.microsoft.com/office/drawing/2014/main" id="{1E6E8EDD-E8F4-5D46-637F-0EBBFEBD9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495" y="1200505"/>
            <a:ext cx="2697010" cy="312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2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577E156-DBF2-494D-BBF2-187461BF6533}"/>
              </a:ext>
            </a:extLst>
          </p:cNvPr>
          <p:cNvSpPr txBox="1"/>
          <p:nvPr/>
        </p:nvSpPr>
        <p:spPr>
          <a:xfrm>
            <a:off x="204012" y="1286430"/>
            <a:ext cx="8070111"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EXPRESSAR-SE DE MANEIRA FUNDAMENTADA</a:t>
            </a:r>
          </a:p>
        </p:txBody>
      </p:sp>
      <p:sp>
        <p:nvSpPr>
          <p:cNvPr id="4" name="CaixaDeTexto 3">
            <a:extLst>
              <a:ext uri="{FF2B5EF4-FFF2-40B4-BE49-F238E27FC236}">
                <a16:creationId xmlns:a16="http://schemas.microsoft.com/office/drawing/2014/main" id="{46213F83-A756-497C-B5AD-3243B1DDD056}"/>
              </a:ext>
            </a:extLst>
          </p:cNvPr>
          <p:cNvSpPr txBox="1"/>
          <p:nvPr/>
        </p:nvSpPr>
        <p:spPr>
          <a:xfrm>
            <a:off x="187066" y="1924384"/>
            <a:ext cx="4614530"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EXERCITAR O QUESTIONAMENTO SEMPRE</a:t>
            </a:r>
          </a:p>
        </p:txBody>
      </p:sp>
      <p:sp>
        <p:nvSpPr>
          <p:cNvPr id="6" name="CaixaDeTexto 5">
            <a:extLst>
              <a:ext uri="{FF2B5EF4-FFF2-40B4-BE49-F238E27FC236}">
                <a16:creationId xmlns:a16="http://schemas.microsoft.com/office/drawing/2014/main" id="{6A217DC9-8629-40BE-8E91-96AE636D8D62}"/>
              </a:ext>
            </a:extLst>
          </p:cNvPr>
          <p:cNvSpPr txBox="1"/>
          <p:nvPr/>
        </p:nvSpPr>
        <p:spPr>
          <a:xfrm>
            <a:off x="204012" y="2477614"/>
            <a:ext cx="4614530"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EXERCITAR A FORMULAÇÃO PRÓPRIA</a:t>
            </a:r>
          </a:p>
        </p:txBody>
      </p:sp>
      <p:sp>
        <p:nvSpPr>
          <p:cNvPr id="7" name="CaixaDeTexto 6">
            <a:extLst>
              <a:ext uri="{FF2B5EF4-FFF2-40B4-BE49-F238E27FC236}">
                <a16:creationId xmlns:a16="http://schemas.microsoft.com/office/drawing/2014/main" id="{729206BA-7552-4140-951D-94F3632E19E0}"/>
              </a:ext>
            </a:extLst>
          </p:cNvPr>
          <p:cNvSpPr txBox="1"/>
          <p:nvPr/>
        </p:nvSpPr>
        <p:spPr>
          <a:xfrm>
            <a:off x="204012" y="3115570"/>
            <a:ext cx="4805916"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RECONSTRUIR AUTORES E TEORIAS</a:t>
            </a:r>
          </a:p>
        </p:txBody>
      </p:sp>
      <p:sp>
        <p:nvSpPr>
          <p:cNvPr id="8" name="CaixaDeTexto 7">
            <a:extLst>
              <a:ext uri="{FF2B5EF4-FFF2-40B4-BE49-F238E27FC236}">
                <a16:creationId xmlns:a16="http://schemas.microsoft.com/office/drawing/2014/main" id="{4613A37B-E438-45DF-BA6C-0F9260488617}"/>
              </a:ext>
            </a:extLst>
          </p:cNvPr>
          <p:cNvSpPr txBox="1"/>
          <p:nvPr/>
        </p:nvSpPr>
        <p:spPr>
          <a:xfrm>
            <a:off x="204012" y="3668800"/>
            <a:ext cx="4986670"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COTIDIANIZAR A PESQUISA</a:t>
            </a:r>
          </a:p>
        </p:txBody>
      </p:sp>
      <p:pic>
        <p:nvPicPr>
          <p:cNvPr id="10" name="Imagem 9">
            <a:extLst>
              <a:ext uri="{FF2B5EF4-FFF2-40B4-BE49-F238E27FC236}">
                <a16:creationId xmlns:a16="http://schemas.microsoft.com/office/drawing/2014/main" id="{1FEF4BE6-6421-46A9-A3D5-B8D92E8A2305}"/>
              </a:ext>
            </a:extLst>
          </p:cNvPr>
          <p:cNvPicPr>
            <a:picLocks noChangeAspect="1"/>
          </p:cNvPicPr>
          <p:nvPr/>
        </p:nvPicPr>
        <p:blipFill rotWithShape="1">
          <a:blip r:embed="rId2"/>
          <a:srcRect l="12141" r="15469"/>
          <a:stretch/>
        </p:blipFill>
        <p:spPr>
          <a:xfrm>
            <a:off x="5777131" y="1911676"/>
            <a:ext cx="2770909" cy="2236174"/>
          </a:xfrm>
          <a:prstGeom prst="rect">
            <a:avLst/>
          </a:prstGeom>
        </p:spPr>
      </p:pic>
      <p:sp>
        <p:nvSpPr>
          <p:cNvPr id="5" name="Título 1">
            <a:extLst>
              <a:ext uri="{FF2B5EF4-FFF2-40B4-BE49-F238E27FC236}">
                <a16:creationId xmlns:a16="http://schemas.microsoft.com/office/drawing/2014/main" id="{3761EC1D-32E6-C776-3D8F-2550FC2136F4}"/>
              </a:ext>
            </a:extLst>
          </p:cNvPr>
          <p:cNvSpPr txBox="1">
            <a:spLocks/>
          </p:cNvSpPr>
          <p:nvPr/>
        </p:nvSpPr>
        <p:spPr>
          <a:xfrm>
            <a:off x="204012" y="436149"/>
            <a:ext cx="8429625" cy="532812"/>
          </a:xfrm>
          <a:prstGeom prst="rect">
            <a:avLst/>
          </a:prstGeom>
          <a:solidFill>
            <a:schemeClr val="accent6">
              <a:lumMod val="20000"/>
              <a:lumOff val="80000"/>
            </a:schemeClr>
          </a:solidFill>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Wingdings" panose="05000000000000000000" pitchFamily="2" charset="2"/>
              <a:buChar char="Ø"/>
            </a:pPr>
            <a:r>
              <a:rPr lang="pt-BR" sz="1600" b="1" dirty="0"/>
              <a:t> PROFESSOR DEVE ORIENTAR O ALUNO PERMANENTEMENTE PARA:</a:t>
            </a:r>
          </a:p>
          <a:p>
            <a:endParaRPr lang="pt-BR" sz="1600" b="1" dirty="0"/>
          </a:p>
        </p:txBody>
      </p:sp>
    </p:spTree>
    <p:extLst>
      <p:ext uri="{BB962C8B-B14F-4D97-AF65-F5344CB8AC3E}">
        <p14:creationId xmlns:p14="http://schemas.microsoft.com/office/powerpoint/2010/main" val="67022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tinuum curricular favorece recomposição e avanço de aprendizagens | Nova  Escola">
            <a:extLst>
              <a:ext uri="{FF2B5EF4-FFF2-40B4-BE49-F238E27FC236}">
                <a16:creationId xmlns:a16="http://schemas.microsoft.com/office/drawing/2014/main" id="{9718DAD0-1DFB-598B-F642-45F0B7936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34460">
            <a:off x="6230073" y="2170988"/>
            <a:ext cx="2503080" cy="141082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060BFDD6-8DC1-4E5A-9EFD-1DE0EE288573}"/>
              </a:ext>
            </a:extLst>
          </p:cNvPr>
          <p:cNvSpPr txBox="1"/>
          <p:nvPr/>
        </p:nvSpPr>
        <p:spPr>
          <a:xfrm>
            <a:off x="289737" y="1257153"/>
            <a:ext cx="7715250"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PREFERIR O APROFUNDAMENTO  VERTICAL A EXPOSIÇÃO HORIZONTAL</a:t>
            </a:r>
          </a:p>
        </p:txBody>
      </p:sp>
      <p:sp>
        <p:nvSpPr>
          <p:cNvPr id="5" name="CaixaDeTexto 4">
            <a:extLst>
              <a:ext uri="{FF2B5EF4-FFF2-40B4-BE49-F238E27FC236}">
                <a16:creationId xmlns:a16="http://schemas.microsoft.com/office/drawing/2014/main" id="{E8A521C2-5695-440C-8B38-5386FB3E62FC}"/>
              </a:ext>
            </a:extLst>
          </p:cNvPr>
          <p:cNvSpPr txBox="1"/>
          <p:nvPr/>
        </p:nvSpPr>
        <p:spPr>
          <a:xfrm>
            <a:off x="289737" y="1771503"/>
            <a:ext cx="6600825"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RITMO SUSTENTADO DE TRABALHO EM VEZ DE AULA PICADA</a:t>
            </a:r>
          </a:p>
        </p:txBody>
      </p:sp>
      <p:sp>
        <p:nvSpPr>
          <p:cNvPr id="7" name="CaixaDeTexto 6">
            <a:extLst>
              <a:ext uri="{FF2B5EF4-FFF2-40B4-BE49-F238E27FC236}">
                <a16:creationId xmlns:a16="http://schemas.microsoft.com/office/drawing/2014/main" id="{E9C730ED-38E2-46AC-A8A6-2EF08651D400}"/>
              </a:ext>
            </a:extLst>
          </p:cNvPr>
          <p:cNvSpPr txBox="1"/>
          <p:nvPr/>
        </p:nvSpPr>
        <p:spPr>
          <a:xfrm>
            <a:off x="289737" y="2255936"/>
            <a:ext cx="6534150"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ORGANIZAÇÃO ALTERNATIVA DO TEMPO</a:t>
            </a:r>
          </a:p>
        </p:txBody>
      </p:sp>
      <p:sp>
        <p:nvSpPr>
          <p:cNvPr id="8" name="CaixaDeTexto 7">
            <a:extLst>
              <a:ext uri="{FF2B5EF4-FFF2-40B4-BE49-F238E27FC236}">
                <a16:creationId xmlns:a16="http://schemas.microsoft.com/office/drawing/2014/main" id="{CB0FB606-BB4E-40BC-A330-472CFF0FA02B}"/>
              </a:ext>
            </a:extLst>
          </p:cNvPr>
          <p:cNvSpPr txBox="1"/>
          <p:nvPr/>
        </p:nvSpPr>
        <p:spPr>
          <a:xfrm>
            <a:off x="289737" y="2722514"/>
            <a:ext cx="6057900"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FLEXIBILIDADE CURRICULAR</a:t>
            </a:r>
          </a:p>
        </p:txBody>
      </p:sp>
      <p:sp>
        <p:nvSpPr>
          <p:cNvPr id="9" name="CaixaDeTexto 8">
            <a:extLst>
              <a:ext uri="{FF2B5EF4-FFF2-40B4-BE49-F238E27FC236}">
                <a16:creationId xmlns:a16="http://schemas.microsoft.com/office/drawing/2014/main" id="{69300E0E-926C-403C-8AD0-E04C6A60A6DB}"/>
              </a:ext>
            </a:extLst>
          </p:cNvPr>
          <p:cNvSpPr txBox="1"/>
          <p:nvPr/>
        </p:nvSpPr>
        <p:spPr>
          <a:xfrm>
            <a:off x="289737" y="3273770"/>
            <a:ext cx="6057900"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TRATAMENTO DAS INDIVIDUALIDADES</a:t>
            </a:r>
          </a:p>
        </p:txBody>
      </p:sp>
      <p:sp>
        <p:nvSpPr>
          <p:cNvPr id="10" name="CaixaDeTexto 9">
            <a:extLst>
              <a:ext uri="{FF2B5EF4-FFF2-40B4-BE49-F238E27FC236}">
                <a16:creationId xmlns:a16="http://schemas.microsoft.com/office/drawing/2014/main" id="{B7071DCD-7EC1-4C8C-9A39-F551C651CE85}"/>
              </a:ext>
            </a:extLst>
          </p:cNvPr>
          <p:cNvSpPr txBox="1"/>
          <p:nvPr/>
        </p:nvSpPr>
        <p:spPr>
          <a:xfrm>
            <a:off x="289737" y="3886347"/>
            <a:ext cx="7320738" cy="307777"/>
          </a:xfrm>
          <a:prstGeom prst="rect">
            <a:avLst/>
          </a:prstGeom>
          <a:noFill/>
        </p:spPr>
        <p:txBody>
          <a:bodyPr wrap="square" rtlCol="0">
            <a:spAutoFit/>
          </a:bodyPr>
          <a:lstStyle/>
          <a:p>
            <a:pPr marL="285750" indent="-285750">
              <a:buFont typeface="Wingdings" panose="05000000000000000000" pitchFamily="2" charset="2"/>
              <a:buChar char="ü"/>
            </a:pPr>
            <a:r>
              <a:rPr lang="pt-BR" b="1" dirty="0"/>
              <a:t>COMBATER SISTEMATICAMENTE O FRACASSO ESCOLAR E SEUS RISCOS</a:t>
            </a:r>
          </a:p>
        </p:txBody>
      </p:sp>
      <p:sp>
        <p:nvSpPr>
          <p:cNvPr id="4" name="Título 1">
            <a:extLst>
              <a:ext uri="{FF2B5EF4-FFF2-40B4-BE49-F238E27FC236}">
                <a16:creationId xmlns:a16="http://schemas.microsoft.com/office/drawing/2014/main" id="{B331FE4B-8296-783A-680F-E2EEF73E347B}"/>
              </a:ext>
            </a:extLst>
          </p:cNvPr>
          <p:cNvSpPr txBox="1">
            <a:spLocks/>
          </p:cNvSpPr>
          <p:nvPr/>
        </p:nvSpPr>
        <p:spPr>
          <a:xfrm>
            <a:off x="289737" y="412846"/>
            <a:ext cx="8429625" cy="532812"/>
          </a:xfrm>
          <a:prstGeom prst="rect">
            <a:avLst/>
          </a:prstGeom>
          <a:solidFill>
            <a:schemeClr val="accent6">
              <a:lumMod val="20000"/>
              <a:lumOff val="80000"/>
            </a:schemeClr>
          </a:solidFill>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Wingdings" panose="05000000000000000000" pitchFamily="2" charset="2"/>
              <a:buChar char="Ø"/>
            </a:pPr>
            <a:r>
              <a:rPr lang="pt-BR" sz="1600" b="1" dirty="0"/>
              <a:t> REORGANIZAÇÃO CURRICULAR</a:t>
            </a:r>
          </a:p>
          <a:p>
            <a:endParaRPr lang="pt-BR" sz="1600" b="1" dirty="0"/>
          </a:p>
        </p:txBody>
      </p:sp>
    </p:spTree>
    <p:extLst>
      <p:ext uri="{BB962C8B-B14F-4D97-AF65-F5344CB8AC3E}">
        <p14:creationId xmlns:p14="http://schemas.microsoft.com/office/powerpoint/2010/main" val="360173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3BD5520-A0F8-4103-BA11-489CD1712EC7}"/>
              </a:ext>
            </a:extLst>
          </p:cNvPr>
          <p:cNvSpPr txBox="1"/>
          <p:nvPr/>
        </p:nvSpPr>
        <p:spPr>
          <a:xfrm>
            <a:off x="1533526" y="1760431"/>
            <a:ext cx="7429500" cy="369332"/>
          </a:xfrm>
          <a:prstGeom prst="rect">
            <a:avLst/>
          </a:prstGeom>
          <a:noFill/>
        </p:spPr>
        <p:txBody>
          <a:bodyPr wrap="square" rtlCol="0">
            <a:spAutoFit/>
          </a:bodyPr>
          <a:lstStyle/>
          <a:p>
            <a:r>
              <a:rPr lang="pt-BR" sz="1800" b="1" dirty="0"/>
              <a:t>ACOMPANHAMENTO QUALITATIVO DA EVOLUÇÃO DO ALUNO</a:t>
            </a:r>
          </a:p>
        </p:txBody>
      </p:sp>
      <p:sp>
        <p:nvSpPr>
          <p:cNvPr id="4" name="CaixaDeTexto 3">
            <a:extLst>
              <a:ext uri="{FF2B5EF4-FFF2-40B4-BE49-F238E27FC236}">
                <a16:creationId xmlns:a16="http://schemas.microsoft.com/office/drawing/2014/main" id="{7D07AA87-E884-4484-A68C-5017A02304FE}"/>
              </a:ext>
            </a:extLst>
          </p:cNvPr>
          <p:cNvSpPr txBox="1"/>
          <p:nvPr/>
        </p:nvSpPr>
        <p:spPr>
          <a:xfrm>
            <a:off x="3162300" y="2380626"/>
            <a:ext cx="5448300" cy="1881990"/>
          </a:xfrm>
          <a:prstGeom prst="rect">
            <a:avLst/>
          </a:prstGeom>
          <a:noFill/>
        </p:spPr>
        <p:txBody>
          <a:bodyPr wrap="square" rtlCol="0">
            <a:spAutoFit/>
          </a:bodyPr>
          <a:lstStyle/>
          <a:p>
            <a:pPr algn="r">
              <a:lnSpc>
                <a:spcPct val="150000"/>
              </a:lnSpc>
            </a:pPr>
            <a:r>
              <a:rPr lang="pt-BR" sz="2000" b="1" dirty="0"/>
              <a:t>INDICADORES DE COMPETÊNCIA</a:t>
            </a:r>
          </a:p>
          <a:p>
            <a:pPr algn="r">
              <a:lnSpc>
                <a:spcPct val="150000"/>
              </a:lnSpc>
            </a:pPr>
            <a:r>
              <a:rPr lang="pt-BR" sz="2000" b="1" dirty="0"/>
              <a:t>INTERESSE POR PESQUISA</a:t>
            </a:r>
          </a:p>
          <a:p>
            <a:pPr algn="r">
              <a:lnSpc>
                <a:spcPct val="150000"/>
              </a:lnSpc>
            </a:pPr>
            <a:r>
              <a:rPr lang="pt-BR" sz="2000" b="1" dirty="0"/>
              <a:t>ELABORAÇÕES PRÓPRIAS</a:t>
            </a:r>
          </a:p>
          <a:p>
            <a:pPr algn="r">
              <a:lnSpc>
                <a:spcPct val="150000"/>
              </a:lnSpc>
            </a:pPr>
            <a:r>
              <a:rPr lang="pt-BR" sz="2000" b="1" dirty="0"/>
              <a:t>PARTICIPAÇÃO ATIVA</a:t>
            </a:r>
          </a:p>
        </p:txBody>
      </p:sp>
      <p:sp>
        <p:nvSpPr>
          <p:cNvPr id="5" name="Título 1">
            <a:extLst>
              <a:ext uri="{FF2B5EF4-FFF2-40B4-BE49-F238E27FC236}">
                <a16:creationId xmlns:a16="http://schemas.microsoft.com/office/drawing/2014/main" id="{80D9BEB6-0F44-4A0B-6E40-AE31F219D2CD}"/>
              </a:ext>
            </a:extLst>
          </p:cNvPr>
          <p:cNvSpPr txBox="1">
            <a:spLocks/>
          </p:cNvSpPr>
          <p:nvPr/>
        </p:nvSpPr>
        <p:spPr>
          <a:xfrm>
            <a:off x="357187" y="404634"/>
            <a:ext cx="8253413" cy="532812"/>
          </a:xfrm>
          <a:prstGeom prst="rect">
            <a:avLst/>
          </a:prstGeom>
          <a:solidFill>
            <a:schemeClr val="accent6">
              <a:lumMod val="20000"/>
              <a:lumOff val="80000"/>
            </a:schemeClr>
          </a:solidFill>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Wingdings" panose="05000000000000000000" pitchFamily="2" charset="2"/>
              <a:buChar char="Ø"/>
            </a:pPr>
            <a:r>
              <a:rPr lang="pt-BR" sz="1600" b="1" dirty="0"/>
              <a:t> FORMAS ALTERNATIVAS DE AVALIAÇÃO</a:t>
            </a:r>
          </a:p>
          <a:p>
            <a:endParaRPr lang="pt-BR" sz="1600" b="1" dirty="0"/>
          </a:p>
        </p:txBody>
      </p:sp>
      <p:pic>
        <p:nvPicPr>
          <p:cNvPr id="4098" name="Picture 2" descr="Pensando GIFs | Tenor">
            <a:extLst>
              <a:ext uri="{FF2B5EF4-FFF2-40B4-BE49-F238E27FC236}">
                <a16:creationId xmlns:a16="http://schemas.microsoft.com/office/drawing/2014/main" id="{F7E5CBB8-9B0E-7240-53A5-52CE325A3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 y="2615165"/>
            <a:ext cx="3067050" cy="214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6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inion GIF - Obrigada Pela Atenção">
            <a:extLst>
              <a:ext uri="{FF2B5EF4-FFF2-40B4-BE49-F238E27FC236}">
                <a16:creationId xmlns:a16="http://schemas.microsoft.com/office/drawing/2014/main" id="{C93C208D-0179-7562-4CF0-BC6AB1326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524" y="617970"/>
            <a:ext cx="5600951" cy="25316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C6161703-AE95-E782-D898-2DB6A32EE487}"/>
              </a:ext>
            </a:extLst>
          </p:cNvPr>
          <p:cNvSpPr txBox="1"/>
          <p:nvPr/>
        </p:nvSpPr>
        <p:spPr>
          <a:xfrm>
            <a:off x="1936457" y="3448312"/>
            <a:ext cx="4794419" cy="1077218"/>
          </a:xfrm>
          <a:prstGeom prst="rect">
            <a:avLst/>
          </a:prstGeom>
          <a:noFill/>
        </p:spPr>
        <p:txBody>
          <a:bodyPr wrap="square" rtlCol="0">
            <a:spAutoFit/>
          </a:bodyPr>
          <a:lstStyle/>
          <a:p>
            <a:pPr algn="ctr"/>
            <a:r>
              <a:rPr lang="pt-BR" sz="1600" b="1" dirty="0"/>
              <a:t>Acadêmicas: </a:t>
            </a:r>
          </a:p>
          <a:p>
            <a:pPr algn="ctr"/>
            <a:r>
              <a:rPr lang="pt-BR" sz="1600" b="1" dirty="0"/>
              <a:t>Adriana dos Santos </a:t>
            </a:r>
          </a:p>
          <a:p>
            <a:pPr algn="ctr"/>
            <a:r>
              <a:rPr lang="pt-BR" sz="1600" b="1" dirty="0"/>
              <a:t> Rosângela Fraga Machado</a:t>
            </a:r>
          </a:p>
          <a:p>
            <a:pPr algn="ctr"/>
            <a:r>
              <a:rPr lang="pt-BR" sz="1600" b="1" dirty="0"/>
              <a:t>Suzana de Moura </a:t>
            </a:r>
            <a:r>
              <a:rPr lang="pt-BR" sz="1600" b="1" dirty="0" err="1"/>
              <a:t>Einloft</a:t>
            </a:r>
            <a:r>
              <a:rPr lang="pt-BR" sz="1600" b="1" dirty="0"/>
              <a:t> Salles </a:t>
            </a:r>
          </a:p>
        </p:txBody>
      </p:sp>
    </p:spTree>
    <p:extLst>
      <p:ext uri="{BB962C8B-B14F-4D97-AF65-F5344CB8AC3E}">
        <p14:creationId xmlns:p14="http://schemas.microsoft.com/office/powerpoint/2010/main" val="156610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98785" y="1410071"/>
            <a:ext cx="4931632" cy="841800"/>
          </a:xfrm>
        </p:spPr>
        <p:txBody>
          <a:bodyPr>
            <a:normAutofit fontScale="90000"/>
          </a:bodyPr>
          <a:lstStyle/>
          <a:p>
            <a:br>
              <a:rPr lang="pt-BR" dirty="0"/>
            </a:br>
            <a:r>
              <a:rPr lang="pt-BR" dirty="0"/>
              <a:t>,</a:t>
            </a:r>
            <a:br>
              <a:rPr lang="pt-BR" dirty="0"/>
            </a:br>
            <a:r>
              <a:rPr lang="pt-BR" dirty="0"/>
              <a:t>,</a:t>
            </a: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br>
              <a:rPr lang="pt-BR" dirty="0"/>
            </a:br>
            <a:endParaRPr lang="pt-BR" dirty="0"/>
          </a:p>
        </p:txBody>
      </p:sp>
      <p:pic>
        <p:nvPicPr>
          <p:cNvPr id="3" name="Imagem 2"/>
          <p:cNvPicPr>
            <a:picLocks noChangeAspect="1"/>
          </p:cNvPicPr>
          <p:nvPr/>
        </p:nvPicPr>
        <p:blipFill>
          <a:blip r:embed="rId2"/>
          <a:stretch>
            <a:fillRect/>
          </a:stretch>
        </p:blipFill>
        <p:spPr>
          <a:xfrm>
            <a:off x="7847634" y="4690550"/>
            <a:ext cx="1193009" cy="397577"/>
          </a:xfrm>
          <a:prstGeom prst="rect">
            <a:avLst/>
          </a:prstGeom>
        </p:spPr>
      </p:pic>
      <p:sp>
        <p:nvSpPr>
          <p:cNvPr id="4" name="CaixaDeTexto 3"/>
          <p:cNvSpPr txBox="1"/>
          <p:nvPr/>
        </p:nvSpPr>
        <p:spPr>
          <a:xfrm>
            <a:off x="208345" y="928269"/>
            <a:ext cx="6155172" cy="3857531"/>
          </a:xfrm>
          <a:prstGeom prst="rect">
            <a:avLst/>
          </a:prstGeom>
          <a:noFill/>
        </p:spPr>
        <p:txBody>
          <a:bodyPr wrap="square" rtlCol="0">
            <a:spAutoFit/>
          </a:bodyPr>
          <a:lstStyle/>
          <a:p>
            <a:pPr algn="just">
              <a:lnSpc>
                <a:spcPct val="150000"/>
              </a:lnSpc>
            </a:pPr>
            <a:r>
              <a:rPr lang="pt-BR" sz="1500" b="1" i="0" dirty="0">
                <a:solidFill>
                  <a:schemeClr val="tx1"/>
                </a:solidFill>
                <a:effectLst/>
                <a:latin typeface="Arial" panose="020B0604020202020204" pitchFamily="34" charset="0"/>
              </a:rPr>
              <a:t>Pedro Demo </a:t>
            </a:r>
            <a:r>
              <a:rPr lang="pt-BR" sz="1500" i="0" dirty="0">
                <a:solidFill>
                  <a:schemeClr val="tx1"/>
                </a:solidFill>
                <a:effectLst/>
                <a:latin typeface="Arial" panose="020B0604020202020204" pitchFamily="34" charset="0"/>
              </a:rPr>
              <a:t>nasceu em Pedras Grandes, Santa Catarina em 1941.</a:t>
            </a:r>
            <a:r>
              <a:rPr lang="pt-BR" sz="1500" i="0" dirty="0">
                <a:solidFill>
                  <a:schemeClr val="tx1"/>
                </a:solidFill>
                <a:effectLst/>
                <a:latin typeface="Tahoma" panose="020B0604030504040204" pitchFamily="34" charset="0"/>
              </a:rPr>
              <a:t> Possui graduação em Filosofia - Bom Jesus (1963) e doutorado em Sociologia - </a:t>
            </a:r>
            <a:r>
              <a:rPr lang="pt-BR" sz="1500" i="0" dirty="0" err="1">
                <a:solidFill>
                  <a:schemeClr val="tx1"/>
                </a:solidFill>
                <a:effectLst/>
                <a:latin typeface="Tahoma" panose="020B0604030504040204" pitchFamily="34" charset="0"/>
              </a:rPr>
              <a:t>Universität</a:t>
            </a:r>
            <a:r>
              <a:rPr lang="pt-BR" sz="1500" i="0" dirty="0">
                <a:solidFill>
                  <a:schemeClr val="tx1"/>
                </a:solidFill>
                <a:effectLst/>
                <a:latin typeface="Tahoma" panose="020B0604030504040204" pitchFamily="34" charset="0"/>
              </a:rPr>
              <a:t> Des </a:t>
            </a:r>
            <a:r>
              <a:rPr lang="pt-BR" sz="1500" i="0" dirty="0" err="1">
                <a:solidFill>
                  <a:schemeClr val="tx1"/>
                </a:solidFill>
                <a:effectLst/>
                <a:latin typeface="Tahoma" panose="020B0604030504040204" pitchFamily="34" charset="0"/>
              </a:rPr>
              <a:t>Saarlandes</a:t>
            </a:r>
            <a:r>
              <a:rPr lang="pt-BR" sz="1500" i="0" dirty="0">
                <a:solidFill>
                  <a:schemeClr val="tx1"/>
                </a:solidFill>
                <a:effectLst/>
                <a:latin typeface="Tahoma" panose="020B0604030504040204" pitchFamily="34" charset="0"/>
              </a:rPr>
              <a:t>/Alemanha (1971). Professor titular aposentado da Universidade de Brasília, Departamento de Sociologia. Professor Emérito. Fez pós-doutorado na UCLA/Los Angeles (1999-2000). Tem experiência na área de Política Social, com ênfase em Sociologia da Educação e Pobreza Política. Trabalha com Metodologia Científica, no contexto da Teoria Crítica e Pesquisa Qualitativa. Pesquisa principalmente a questão da aprendizagem nas escolas públicas, por conta dos desafios da cidadania popular. Publicou mais de 100 livros.</a:t>
            </a:r>
            <a:endParaRPr lang="pt-BR" sz="1500" dirty="0">
              <a:solidFill>
                <a:schemeClr val="tx1"/>
              </a:solidFill>
            </a:endParaRPr>
          </a:p>
        </p:txBody>
      </p:sp>
      <p:sp>
        <p:nvSpPr>
          <p:cNvPr id="6" name="CaixaDeTexto 5"/>
          <p:cNvSpPr txBox="1"/>
          <p:nvPr/>
        </p:nvSpPr>
        <p:spPr>
          <a:xfrm>
            <a:off x="208345" y="188451"/>
            <a:ext cx="8658564" cy="492443"/>
          </a:xfrm>
          <a:prstGeom prst="rect">
            <a:avLst/>
          </a:prstGeom>
          <a:solidFill>
            <a:schemeClr val="accent5">
              <a:lumMod val="20000"/>
              <a:lumOff val="80000"/>
            </a:schemeClr>
          </a:solidFill>
        </p:spPr>
        <p:txBody>
          <a:bodyPr wrap="square" rtlCol="0">
            <a:spAutoFit/>
          </a:bodyPr>
          <a:lstStyle/>
          <a:p>
            <a:r>
              <a:rPr lang="pt-BR" sz="2600" b="1" dirty="0"/>
              <a:t>PEDRO DEMO</a:t>
            </a:r>
          </a:p>
        </p:txBody>
      </p:sp>
      <p:pic>
        <p:nvPicPr>
          <p:cNvPr id="5" name="Imagem 4">
            <a:extLst>
              <a:ext uri="{FF2B5EF4-FFF2-40B4-BE49-F238E27FC236}">
                <a16:creationId xmlns:a16="http://schemas.microsoft.com/office/drawing/2014/main" id="{41FB03B8-A04C-829D-37C6-A55C22B7B96F}"/>
              </a:ext>
            </a:extLst>
          </p:cNvPr>
          <p:cNvPicPr>
            <a:picLocks noChangeAspect="1"/>
          </p:cNvPicPr>
          <p:nvPr/>
        </p:nvPicPr>
        <p:blipFill>
          <a:blip r:embed="rId3"/>
          <a:stretch>
            <a:fillRect/>
          </a:stretch>
        </p:blipFill>
        <p:spPr>
          <a:xfrm>
            <a:off x="6744258" y="1352222"/>
            <a:ext cx="1866900" cy="2667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3267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847634" y="4690550"/>
            <a:ext cx="1193009" cy="397577"/>
          </a:xfrm>
          <a:prstGeom prst="rect">
            <a:avLst/>
          </a:prstGeom>
        </p:spPr>
      </p:pic>
      <p:sp>
        <p:nvSpPr>
          <p:cNvPr id="4" name="CaixaDeTexto 3">
            <a:extLst>
              <a:ext uri="{FF2B5EF4-FFF2-40B4-BE49-F238E27FC236}">
                <a16:creationId xmlns:a16="http://schemas.microsoft.com/office/drawing/2014/main" id="{F870206E-46EA-FCE8-A774-E7A4A9A99012}"/>
              </a:ext>
            </a:extLst>
          </p:cNvPr>
          <p:cNvSpPr txBox="1"/>
          <p:nvPr/>
        </p:nvSpPr>
        <p:spPr>
          <a:xfrm>
            <a:off x="144780" y="409575"/>
            <a:ext cx="8399145" cy="4197624"/>
          </a:xfrm>
          <a:prstGeom prst="rect">
            <a:avLst/>
          </a:prstGeom>
          <a:noFill/>
        </p:spPr>
        <p:txBody>
          <a:bodyPr wrap="square" rtlCol="0">
            <a:spAutoFit/>
          </a:bodyPr>
          <a:lstStyle/>
          <a:p>
            <a:pPr algn="just">
              <a:lnSpc>
                <a:spcPct val="150000"/>
              </a:lnSpc>
            </a:pPr>
            <a:r>
              <a:rPr lang="pt-BR" sz="2000" dirty="0">
                <a:effectLst/>
                <a:latin typeface="Arial" panose="020B0604020202020204" pitchFamily="34" charset="0"/>
                <a:ea typeface="SimSun" panose="02010600030101010101" pitchFamily="2" charset="-122"/>
                <a:cs typeface="Times New Roman" panose="02020603050405020304" pitchFamily="18" charset="0"/>
              </a:rPr>
              <a:t>	Cada Professor precisa saber propor seu modo próprio e criativo de teorizar e praticar a pesquisa, renovando-a constantemente e mantendo-a como fonte principal de sua capacidade inventiva. Uma providência fundamental será cuidar que exista na escola ambiente positivo, para se conseguir no aluno participação ativa, presença dinâmica, interação envolvente, comunicação fácil, motivação a flor da pele. A escola precisa representar, com máxima naturalidade, um lugar coletivo de trabalho, mais do que disciplina, ordem de cima para baixo, desempenho obsessivo, avaliação fatal.</a:t>
            </a:r>
            <a:endParaRPr lang="pt-BR"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7396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847634" y="4690550"/>
            <a:ext cx="1193009" cy="397577"/>
          </a:xfrm>
          <a:prstGeom prst="rect">
            <a:avLst/>
          </a:prstGeom>
        </p:spPr>
      </p:pic>
      <p:pic>
        <p:nvPicPr>
          <p:cNvPr id="4" name="Imagem 3">
            <a:extLst>
              <a:ext uri="{FF2B5EF4-FFF2-40B4-BE49-F238E27FC236}">
                <a16:creationId xmlns:a16="http://schemas.microsoft.com/office/drawing/2014/main" id="{FAD0080A-EDB2-F59D-0E8B-D98E3B29792C}"/>
              </a:ext>
            </a:extLst>
          </p:cNvPr>
          <p:cNvPicPr>
            <a:picLocks noChangeAspect="1"/>
          </p:cNvPicPr>
          <p:nvPr/>
        </p:nvPicPr>
        <p:blipFill>
          <a:blip r:embed="rId3"/>
          <a:stretch>
            <a:fillRect/>
          </a:stretch>
        </p:blipFill>
        <p:spPr>
          <a:xfrm rot="189094">
            <a:off x="2400300" y="268243"/>
            <a:ext cx="4195988" cy="1876425"/>
          </a:xfrm>
          <a:prstGeom prst="rect">
            <a:avLst/>
          </a:prstGeom>
          <a:ln>
            <a:noFill/>
          </a:ln>
          <a:effectLst>
            <a:outerShdw blurRad="190500" algn="tl" rotWithShape="0">
              <a:srgbClr val="000000">
                <a:alpha val="70000"/>
              </a:srgbClr>
            </a:outerShdw>
          </a:effectLst>
        </p:spPr>
      </p:pic>
      <p:sp>
        <p:nvSpPr>
          <p:cNvPr id="5" name="CaixaDeTexto 4">
            <a:extLst>
              <a:ext uri="{FF2B5EF4-FFF2-40B4-BE49-F238E27FC236}">
                <a16:creationId xmlns:a16="http://schemas.microsoft.com/office/drawing/2014/main" id="{ED148446-2A5B-F33E-7795-59849B1EFB98}"/>
              </a:ext>
            </a:extLst>
          </p:cNvPr>
          <p:cNvSpPr txBox="1"/>
          <p:nvPr/>
        </p:nvSpPr>
        <p:spPr>
          <a:xfrm>
            <a:off x="200025" y="2334793"/>
            <a:ext cx="8743950" cy="2554545"/>
          </a:xfrm>
          <a:prstGeom prst="rect">
            <a:avLst/>
          </a:prstGeom>
          <a:noFill/>
        </p:spPr>
        <p:txBody>
          <a:bodyPr wrap="square" rtlCol="0">
            <a:spAutoFit/>
          </a:bodyPr>
          <a:lstStyle/>
          <a:p>
            <a:pPr algn="just"/>
            <a:r>
              <a:rPr lang="pt-BR" sz="1600" dirty="0">
                <a:effectLst/>
                <a:latin typeface="Arial" panose="020B0604020202020204" pitchFamily="34" charset="0"/>
                <a:ea typeface="SimSun" panose="02010600030101010101" pitchFamily="2" charset="-122"/>
                <a:cs typeface="Times New Roman" panose="02020603050405020304" pitchFamily="18" charset="0"/>
              </a:rPr>
              <a:t>Por isso a sala de aula clássica precisa ser repensada. Não é educativo reforçar a imagem autoritária do professor, indicada pelo púlpito de onde leciona, pelo auditório cativo obrigado a escutá-lo, pelo poder discricionário que pode reprovar a quem queira, pela diferença ostensiva entre alguém que só ensina e outros que só aprendem, e assim por diante. Essa ambiência que conduz a efeitos domesticadores, que em vez de um parceiro de trabalho, prefere a um aprendiz dependente.</a:t>
            </a:r>
            <a:r>
              <a:rPr lang="pt-BR" sz="1600" dirty="0">
                <a:latin typeface="Calibri" panose="020F0502020204030204" pitchFamily="34" charset="0"/>
                <a:ea typeface="SimSun" panose="02010600030101010101" pitchFamily="2" charset="-122"/>
                <a:cs typeface="Times New Roman" panose="02020603050405020304" pitchFamily="18" charset="0"/>
              </a:rPr>
              <a:t> </a:t>
            </a:r>
            <a:r>
              <a:rPr lang="pt-BR" sz="1600" dirty="0">
                <a:effectLst/>
                <a:latin typeface="Arial" panose="020B0604020202020204" pitchFamily="34" charset="0"/>
                <a:ea typeface="SimSun" panose="02010600030101010101" pitchFamily="2" charset="-122"/>
                <a:cs typeface="Times New Roman" panose="02020603050405020304" pitchFamily="18" charset="0"/>
              </a:rPr>
              <a:t>Em vez disso, será útil desde logo retirar o pedestal do professor para apresentar-se como orientador do trabalho conjunto, coletivo e individual, de todos. Não implica de forma alguma, perde a autoridade, instaurando a bagunça e a impertinência dos alunos, mas implica preferir a autoridade que se erige pela competência, bom exemplo, orientação dedicada.</a:t>
            </a:r>
            <a:endParaRPr lang="pt-BR"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4677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847634" y="4690550"/>
            <a:ext cx="1193009" cy="397577"/>
          </a:xfrm>
          <a:prstGeom prst="rect">
            <a:avLst/>
          </a:prstGeom>
        </p:spPr>
      </p:pic>
      <p:pic>
        <p:nvPicPr>
          <p:cNvPr id="4" name="Imagem 3">
            <a:extLst>
              <a:ext uri="{FF2B5EF4-FFF2-40B4-BE49-F238E27FC236}">
                <a16:creationId xmlns:a16="http://schemas.microsoft.com/office/drawing/2014/main" id="{3F89E26D-AF94-F40B-C542-9E7DDCD8D22D}"/>
              </a:ext>
            </a:extLst>
          </p:cNvPr>
          <p:cNvPicPr>
            <a:picLocks noChangeAspect="1"/>
          </p:cNvPicPr>
          <p:nvPr/>
        </p:nvPicPr>
        <p:blipFill>
          <a:blip r:embed="rId3"/>
          <a:stretch>
            <a:fillRect/>
          </a:stretch>
        </p:blipFill>
        <p:spPr>
          <a:xfrm>
            <a:off x="447675" y="1411874"/>
            <a:ext cx="3743326" cy="1566862"/>
          </a:xfrm>
          <a:prstGeom prst="rect">
            <a:avLst/>
          </a:prstGeom>
          <a:ln>
            <a:noFill/>
          </a:ln>
          <a:effectLst>
            <a:outerShdw blurRad="190500" algn="tl" rotWithShape="0">
              <a:srgbClr val="000000">
                <a:alpha val="70000"/>
              </a:srgbClr>
            </a:outerShdw>
          </a:effectLst>
        </p:spPr>
      </p:pic>
      <p:sp>
        <p:nvSpPr>
          <p:cNvPr id="5" name="CaixaDeTexto 4">
            <a:extLst>
              <a:ext uri="{FF2B5EF4-FFF2-40B4-BE49-F238E27FC236}">
                <a16:creationId xmlns:a16="http://schemas.microsoft.com/office/drawing/2014/main" id="{2E00FACE-C3F2-356D-CB84-C45722F3BF67}"/>
              </a:ext>
            </a:extLst>
          </p:cNvPr>
          <p:cNvSpPr txBox="1"/>
          <p:nvPr/>
        </p:nvSpPr>
        <p:spPr>
          <a:xfrm>
            <a:off x="4572000" y="1053554"/>
            <a:ext cx="4314825" cy="3284041"/>
          </a:xfrm>
          <a:prstGeom prst="rect">
            <a:avLst/>
          </a:prstGeom>
          <a:noFill/>
        </p:spPr>
        <p:txBody>
          <a:bodyPr wrap="square" rtlCol="0">
            <a:spAutoFit/>
          </a:bodyPr>
          <a:lstStyle/>
          <a:p>
            <a:pPr algn="just">
              <a:lnSpc>
                <a:spcPct val="150000"/>
              </a:lnSpc>
            </a:pPr>
            <a:r>
              <a:rPr lang="pt-BR" sz="1800" dirty="0">
                <a:effectLst/>
                <a:latin typeface="Arial" panose="020B0604020202020204" pitchFamily="34" charset="0"/>
                <a:ea typeface="SimSun" panose="02010600030101010101" pitchFamily="2" charset="-122"/>
                <a:cs typeface="Times New Roman" panose="02020603050405020304" pitchFamily="18" charset="0"/>
              </a:rPr>
              <a:t>Supõe que o professor se interesse por cada aluno, busque conhecer suas motivações e seus contextos culturais, estabeleça com ele um relacionamento de confiança mútua tranquila, sem decair em abusos e democratismos.</a:t>
            </a:r>
            <a:endParaRPr lang="pt-BR" sz="1800"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50000"/>
              </a:lnSpc>
            </a:pPr>
            <a:r>
              <a:rPr lang="pt-BR" sz="1800" dirty="0">
                <a:effectLst/>
                <a:latin typeface="Arial" panose="020B0604020202020204" pitchFamily="34" charset="0"/>
                <a:ea typeface="SimSun" panose="02010600030101010101" pitchFamily="2" charset="-122"/>
                <a:cs typeface="Times New Roman" panose="02020603050405020304" pitchFamily="18" charset="0"/>
              </a:rPr>
              <a:t> </a:t>
            </a:r>
            <a:endParaRPr lang="pt-BR" sz="18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50000"/>
              </a:lnSpc>
            </a:pPr>
            <a:endParaRPr lang="pt-BR" dirty="0"/>
          </a:p>
        </p:txBody>
      </p:sp>
      <p:sp>
        <p:nvSpPr>
          <p:cNvPr id="6" name="CaixaDeTexto 5">
            <a:extLst>
              <a:ext uri="{FF2B5EF4-FFF2-40B4-BE49-F238E27FC236}">
                <a16:creationId xmlns:a16="http://schemas.microsoft.com/office/drawing/2014/main" id="{3FCA3D0E-AE96-BC0D-AE27-2782F3E8D1C7}"/>
              </a:ext>
            </a:extLst>
          </p:cNvPr>
          <p:cNvSpPr txBox="1"/>
          <p:nvPr/>
        </p:nvSpPr>
        <p:spPr>
          <a:xfrm>
            <a:off x="847726" y="4013715"/>
            <a:ext cx="6686550" cy="400110"/>
          </a:xfrm>
          <a:prstGeom prst="rect">
            <a:avLst/>
          </a:prstGeom>
          <a:solidFill>
            <a:schemeClr val="accent6">
              <a:lumMod val="20000"/>
              <a:lumOff val="80000"/>
            </a:schemeClr>
          </a:solidFill>
        </p:spPr>
        <p:txBody>
          <a:bodyPr wrap="square" rtlCol="0">
            <a:spAutoFit/>
          </a:bodyPr>
          <a:lstStyle/>
          <a:p>
            <a:pPr algn="just"/>
            <a:r>
              <a:rPr lang="pt-BR" sz="2000" b="1">
                <a:effectLst/>
                <a:latin typeface="Arial" panose="020B0604020202020204" pitchFamily="34" charset="0"/>
                <a:ea typeface="SimSun" panose="02010600030101010101" pitchFamily="2" charset="-122"/>
                <a:cs typeface="Times New Roman" panose="02020603050405020304" pitchFamily="18" charset="0"/>
              </a:rPr>
              <a:t>O que se aprende na escola deve aparecer na vida.</a:t>
            </a:r>
            <a:endParaRPr lang="pt-BR" sz="2000" b="1"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5242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847634" y="4690550"/>
            <a:ext cx="1193009" cy="397577"/>
          </a:xfrm>
          <a:prstGeom prst="rect">
            <a:avLst/>
          </a:prstGeom>
        </p:spPr>
      </p:pic>
      <p:pic>
        <p:nvPicPr>
          <p:cNvPr id="4" name="Imagem 3">
            <a:extLst>
              <a:ext uri="{FF2B5EF4-FFF2-40B4-BE49-F238E27FC236}">
                <a16:creationId xmlns:a16="http://schemas.microsoft.com/office/drawing/2014/main" id="{4ACBDE19-EDE0-8045-8C42-0A8322CB5AA4}"/>
              </a:ext>
            </a:extLst>
          </p:cNvPr>
          <p:cNvPicPr>
            <a:picLocks noChangeAspect="1"/>
          </p:cNvPicPr>
          <p:nvPr/>
        </p:nvPicPr>
        <p:blipFill>
          <a:blip r:embed="rId3"/>
          <a:stretch>
            <a:fillRect/>
          </a:stretch>
        </p:blipFill>
        <p:spPr>
          <a:xfrm>
            <a:off x="2629869" y="314652"/>
            <a:ext cx="3313731" cy="1237595"/>
          </a:xfrm>
          <a:prstGeom prst="rect">
            <a:avLst/>
          </a:prstGeom>
          <a:ln>
            <a:noFill/>
          </a:ln>
          <a:effectLst>
            <a:outerShdw blurRad="190500" algn="tl" rotWithShape="0">
              <a:srgbClr val="000000">
                <a:alpha val="70000"/>
              </a:srgbClr>
            </a:outerShdw>
          </a:effectLst>
        </p:spPr>
      </p:pic>
      <p:sp>
        <p:nvSpPr>
          <p:cNvPr id="7" name="CaixaDeTexto 6">
            <a:extLst>
              <a:ext uri="{FF2B5EF4-FFF2-40B4-BE49-F238E27FC236}">
                <a16:creationId xmlns:a16="http://schemas.microsoft.com/office/drawing/2014/main" id="{6773BC1F-9665-CE5C-5667-889E2547C477}"/>
              </a:ext>
            </a:extLst>
          </p:cNvPr>
          <p:cNvSpPr txBox="1"/>
          <p:nvPr/>
        </p:nvSpPr>
        <p:spPr>
          <a:xfrm>
            <a:off x="276226" y="1764140"/>
            <a:ext cx="8764417" cy="3323987"/>
          </a:xfrm>
          <a:prstGeom prst="rect">
            <a:avLst/>
          </a:prstGeom>
          <a:noFill/>
        </p:spPr>
        <p:txBody>
          <a:bodyPr wrap="square" rtlCol="0">
            <a:spAutoFit/>
          </a:bodyPr>
          <a:lstStyle/>
          <a:p>
            <a:pPr algn="just"/>
            <a:r>
              <a:rPr lang="pt-BR" sz="1500" dirty="0">
                <a:effectLst/>
                <a:latin typeface="Arial" panose="020B0604020202020204" pitchFamily="34" charset="0"/>
                <a:ea typeface="SimSun" panose="02010600030101010101" pitchFamily="2" charset="-122"/>
                <a:cs typeface="Times New Roman" panose="02020603050405020304" pitchFamily="18" charset="0"/>
              </a:rPr>
              <a:t>A competência coletiva, entretanto supõe a individual, pois não se trata de somar a superficialidade, mas a capacidade de contribuição.</a:t>
            </a:r>
            <a:r>
              <a:rPr lang="pt-BR" sz="1500" dirty="0">
                <a:latin typeface="Calibri" panose="020F0502020204030204" pitchFamily="34" charset="0"/>
                <a:ea typeface="SimSun" panose="02010600030101010101" pitchFamily="2" charset="-122"/>
                <a:cs typeface="Times New Roman" panose="02020603050405020304" pitchFamily="18" charset="0"/>
              </a:rPr>
              <a:t> </a:t>
            </a:r>
            <a:r>
              <a:rPr lang="pt-BR" sz="1500" dirty="0">
                <a:effectLst/>
                <a:latin typeface="Arial" panose="020B0604020202020204" pitchFamily="34" charset="0"/>
                <a:ea typeface="SimSun" panose="02010600030101010101" pitchFamily="2" charset="-122"/>
                <a:cs typeface="Times New Roman" panose="02020603050405020304" pitchFamily="18" charset="0"/>
              </a:rPr>
              <a:t>Este (o aluno) deve poder se movimentar, comunicar-se, organizar seu trabalho buscar formas diferentes de participação, a par também de precisar de silêncio, disciplina, atenção nos momentos adequados.</a:t>
            </a:r>
            <a:endParaRPr lang="pt-BR" sz="15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pt-BR" sz="1500" dirty="0">
                <a:effectLst/>
                <a:latin typeface="Arial" panose="020B0604020202020204" pitchFamily="34" charset="0"/>
                <a:ea typeface="SimSun" panose="02010600030101010101" pitchFamily="2" charset="-122"/>
                <a:cs typeface="Times New Roman" panose="02020603050405020304" pitchFamily="18" charset="0"/>
              </a:rPr>
              <a:t> </a:t>
            </a:r>
            <a:endParaRPr lang="pt-BR" sz="15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pt-BR" sz="1500" dirty="0">
                <a:effectLst/>
                <a:latin typeface="Arial" panose="020B0604020202020204" pitchFamily="34" charset="0"/>
                <a:ea typeface="SimSun" panose="02010600030101010101" pitchFamily="2" charset="-122"/>
                <a:cs typeface="Times New Roman" panose="02020603050405020304" pitchFamily="18" charset="0"/>
              </a:rPr>
              <a:t>É muito importante buscar </a:t>
            </a:r>
            <a:r>
              <a:rPr lang="pt-BR" sz="1500" b="1" i="1" dirty="0">
                <a:effectLst/>
                <a:latin typeface="Arial" panose="020B0604020202020204" pitchFamily="34" charset="0"/>
                <a:ea typeface="SimSun" panose="02010600030101010101" pitchFamily="2" charset="-122"/>
                <a:cs typeface="Times New Roman" panose="02020603050405020304" pitchFamily="18" charset="0"/>
              </a:rPr>
              <a:t>o equilíbrio entre trabalho individual e coletivo,</a:t>
            </a:r>
            <a:r>
              <a:rPr lang="pt-BR" sz="1500" dirty="0">
                <a:effectLst/>
                <a:latin typeface="Arial" panose="020B0604020202020204" pitchFamily="34" charset="0"/>
                <a:ea typeface="SimSun" panose="02010600030101010101" pitchFamily="2" charset="-122"/>
                <a:cs typeface="Times New Roman" panose="02020603050405020304" pitchFamily="18" charset="0"/>
              </a:rPr>
              <a:t> compondo jeitosamente o sujeito consciente com o sujeito solidário.</a:t>
            </a:r>
            <a:endParaRPr lang="pt-BR" sz="15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pt-BR" sz="1500" dirty="0">
                <a:effectLst/>
                <a:latin typeface="Arial" panose="020B0604020202020204" pitchFamily="34" charset="0"/>
                <a:ea typeface="SimSun" panose="02010600030101010101" pitchFamily="2" charset="-122"/>
                <a:cs typeface="Times New Roman" panose="02020603050405020304" pitchFamily="18" charset="0"/>
              </a:rPr>
              <a:t> </a:t>
            </a:r>
            <a:endParaRPr lang="pt-BR" sz="15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pt-BR" sz="1500" dirty="0">
                <a:effectLst/>
                <a:latin typeface="Arial" panose="020B0604020202020204" pitchFamily="34" charset="0"/>
                <a:ea typeface="SimSun" panose="02010600030101010101" pitchFamily="2" charset="-122"/>
                <a:cs typeface="Times New Roman" panose="02020603050405020304" pitchFamily="18" charset="0"/>
              </a:rPr>
              <a:t>Todavia, </a:t>
            </a:r>
            <a:r>
              <a:rPr lang="pt-BR" sz="1500" b="1" i="1" dirty="0">
                <a:effectLst/>
                <a:latin typeface="Arial" panose="020B0604020202020204" pitchFamily="34" charset="0"/>
                <a:ea typeface="SimSun" panose="02010600030101010101" pitchFamily="2" charset="-122"/>
                <a:cs typeface="Times New Roman" panose="02020603050405020304" pitchFamily="18" charset="0"/>
              </a:rPr>
              <a:t>trabalhar em equipe </a:t>
            </a:r>
            <a:r>
              <a:rPr lang="pt-BR" sz="1500" dirty="0">
                <a:effectLst/>
                <a:latin typeface="Arial" panose="020B0604020202020204" pitchFamily="34" charset="0"/>
                <a:ea typeface="SimSun" panose="02010600030101010101" pitchFamily="2" charset="-122"/>
                <a:cs typeface="Times New Roman" panose="02020603050405020304" pitchFamily="18" charset="0"/>
              </a:rPr>
              <a:t>é um reclamo cada vez mais insistente nos tempos modernos, por várias razões muito convincentes.</a:t>
            </a:r>
            <a:endParaRPr lang="pt-BR" sz="15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pt-BR" sz="1500" dirty="0">
                <a:effectLst/>
                <a:latin typeface="Arial" panose="020B0604020202020204" pitchFamily="34" charset="0"/>
                <a:ea typeface="SimSun" panose="02010600030101010101" pitchFamily="2" charset="-122"/>
                <a:cs typeface="Times New Roman" panose="02020603050405020304" pitchFamily="18" charset="0"/>
              </a:rPr>
              <a:t> </a:t>
            </a:r>
            <a:endParaRPr lang="pt-BR" sz="15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pt-BR" sz="1500" dirty="0">
                <a:effectLst/>
                <a:latin typeface="Arial" panose="020B0604020202020204" pitchFamily="34" charset="0"/>
                <a:ea typeface="SimSun" panose="02010600030101010101" pitchFamily="2" charset="-122"/>
                <a:cs typeface="Times New Roman" panose="02020603050405020304" pitchFamily="18" charset="0"/>
              </a:rPr>
              <a:t>Assim o trabalho individual e coletivo, não são instâncias excludentes. Ao contrário, são estritamente interdependentes.</a:t>
            </a:r>
            <a:endParaRPr lang="pt-BR" sz="1500" dirty="0">
              <a:effectLst/>
              <a:latin typeface="Calibri" panose="020F0502020204030204" pitchFamily="34" charset="0"/>
              <a:ea typeface="SimSun" panose="02010600030101010101" pitchFamily="2" charset="-122"/>
              <a:cs typeface="Times New Roman" panose="02020603050405020304" pitchFamily="18" charset="0"/>
            </a:endParaRPr>
          </a:p>
          <a:p>
            <a:endParaRPr lang="pt-BR" sz="1500" dirty="0"/>
          </a:p>
        </p:txBody>
      </p:sp>
    </p:spTree>
    <p:extLst>
      <p:ext uri="{BB962C8B-B14F-4D97-AF65-F5344CB8AC3E}">
        <p14:creationId xmlns:p14="http://schemas.microsoft.com/office/powerpoint/2010/main" val="195675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620970" y="4638604"/>
            <a:ext cx="1193009" cy="397577"/>
          </a:xfrm>
          <a:prstGeom prst="rect">
            <a:avLst/>
          </a:prstGeom>
        </p:spPr>
      </p:pic>
      <p:sp>
        <p:nvSpPr>
          <p:cNvPr id="2" name="CaixaDeTexto 1">
            <a:extLst>
              <a:ext uri="{FF2B5EF4-FFF2-40B4-BE49-F238E27FC236}">
                <a16:creationId xmlns:a16="http://schemas.microsoft.com/office/drawing/2014/main" id="{395F9A97-E75F-D254-FD70-35B47178A14F}"/>
              </a:ext>
            </a:extLst>
          </p:cNvPr>
          <p:cNvSpPr txBox="1"/>
          <p:nvPr/>
        </p:nvSpPr>
        <p:spPr>
          <a:xfrm>
            <a:off x="2456873" y="559298"/>
            <a:ext cx="6468052" cy="4278094"/>
          </a:xfrm>
          <a:prstGeom prst="rect">
            <a:avLst/>
          </a:prstGeom>
          <a:noFill/>
        </p:spPr>
        <p:txBody>
          <a:bodyPr wrap="square" rtlCol="0">
            <a:spAutoFit/>
          </a:bodyPr>
          <a:lstStyle/>
          <a:p>
            <a:pPr algn="just"/>
            <a:r>
              <a:rPr lang="pt-BR" sz="1700" dirty="0">
                <a:effectLst/>
                <a:latin typeface="Arial" panose="020B0604020202020204" pitchFamily="34" charset="0"/>
                <a:ea typeface="SimSun" panose="02010600030101010101" pitchFamily="2" charset="-122"/>
                <a:cs typeface="Times New Roman" panose="02020603050405020304" pitchFamily="18" charset="0"/>
              </a:rPr>
              <a:t>A </a:t>
            </a:r>
            <a:r>
              <a:rPr lang="pt-BR" sz="1700" b="1" i="1" dirty="0">
                <a:effectLst/>
                <a:latin typeface="Arial" panose="020B0604020202020204" pitchFamily="34" charset="0"/>
                <a:ea typeface="SimSun" panose="02010600030101010101" pitchFamily="2" charset="-122"/>
                <a:cs typeface="Times New Roman" panose="02020603050405020304" pitchFamily="18" charset="0"/>
              </a:rPr>
              <a:t>procura de material</a:t>
            </a:r>
            <a:r>
              <a:rPr lang="pt-BR" sz="1700" dirty="0">
                <a:effectLst/>
                <a:latin typeface="Arial" panose="020B0604020202020204" pitchFamily="34" charset="0"/>
                <a:ea typeface="SimSun" panose="02010600030101010101" pitchFamily="2" charset="-122"/>
                <a:cs typeface="Times New Roman" panose="02020603050405020304" pitchFamily="18" charset="0"/>
              </a:rPr>
              <a:t> será um início instigador. Significa habituar o aluno a ter iniciativa, em termos de procurar livros, textos, fontes, dados, informações. Visa-se superar a regra comum de receber coisas prontas, sobretudo reproduzir materiais existentes.</a:t>
            </a:r>
            <a:endParaRPr lang="pt-BR" sz="17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pt-BR" sz="1700" dirty="0">
                <a:effectLst/>
                <a:latin typeface="Arial" panose="020B0604020202020204" pitchFamily="34" charset="0"/>
                <a:ea typeface="SimSun" panose="02010600030101010101" pitchFamily="2" charset="-122"/>
                <a:cs typeface="Times New Roman" panose="02020603050405020304" pitchFamily="18" charset="0"/>
              </a:rPr>
              <a:t> </a:t>
            </a:r>
            <a:endParaRPr lang="pt-BR" sz="17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pt-BR" sz="1700" dirty="0">
                <a:effectLst/>
                <a:latin typeface="Arial" panose="020B0604020202020204" pitchFamily="34" charset="0"/>
                <a:ea typeface="SimSun" panose="02010600030101010101" pitchFamily="2" charset="-122"/>
                <a:cs typeface="Times New Roman" panose="02020603050405020304" pitchFamily="18" charset="0"/>
              </a:rPr>
              <a:t>É claro que o procedimento de fazer o aluno procurar material coloca a necessidade de uma escola equipada, minimamente, pelo menos com uma biblioteca incipiente, alguma enciclopédia, livros didáticos variados, além de outros componentes repetidamente usados para mostrar experiências, fenômenos, exemplos, etc...</a:t>
            </a:r>
            <a:r>
              <a:rPr lang="pt-BR" sz="1700" dirty="0">
                <a:latin typeface="Calibri" panose="020F0502020204030204" pitchFamily="34" charset="0"/>
                <a:ea typeface="SimSun" panose="02010600030101010101" pitchFamily="2" charset="-122"/>
                <a:cs typeface="Times New Roman" panose="02020603050405020304" pitchFamily="18" charset="0"/>
              </a:rPr>
              <a:t> </a:t>
            </a:r>
            <a:r>
              <a:rPr lang="pt-BR" sz="1700" dirty="0">
                <a:effectLst/>
                <a:latin typeface="Arial" panose="020B0604020202020204" pitchFamily="34" charset="0"/>
                <a:ea typeface="SimSun" panose="02010600030101010101" pitchFamily="2" charset="-122"/>
                <a:cs typeface="Times New Roman" panose="02020603050405020304" pitchFamily="18" charset="0"/>
              </a:rPr>
              <a:t>Significa dizer que o professor criativo induz o aluno a criar também , ao montar materiais que permitam  ao aluno manipular, experimentar, ver de perto, e principalmente refazer.</a:t>
            </a:r>
            <a:endParaRPr lang="pt-BR" sz="1700" dirty="0">
              <a:effectLst/>
              <a:latin typeface="Calibri" panose="020F0502020204030204" pitchFamily="34" charset="0"/>
              <a:ea typeface="SimSun" panose="02010600030101010101" pitchFamily="2" charset="-122"/>
              <a:cs typeface="Times New Roman" panose="02020603050405020304" pitchFamily="18" charset="0"/>
            </a:endParaRPr>
          </a:p>
          <a:p>
            <a:endParaRPr lang="pt-BR" sz="1700" dirty="0"/>
          </a:p>
        </p:txBody>
      </p:sp>
      <p:pic>
        <p:nvPicPr>
          <p:cNvPr id="2050" name="Picture 2" descr="Pesquisa de Campo: o que é, tipos e exemplos - Enciclopédia Significados">
            <a:extLst>
              <a:ext uri="{FF2B5EF4-FFF2-40B4-BE49-F238E27FC236}">
                <a16:creationId xmlns:a16="http://schemas.microsoft.com/office/drawing/2014/main" id="{A454DB8F-AF6D-63F2-A9AA-5FAD57ADA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27" r="8567"/>
          <a:stretch/>
        </p:blipFill>
        <p:spPr bwMode="auto">
          <a:xfrm>
            <a:off x="219075" y="1056265"/>
            <a:ext cx="2077605" cy="2790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0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7653961" y="4523803"/>
            <a:ext cx="1193009" cy="397577"/>
          </a:xfrm>
          <a:prstGeom prst="rect">
            <a:avLst/>
          </a:prstGeom>
        </p:spPr>
      </p:pic>
      <p:sp>
        <p:nvSpPr>
          <p:cNvPr id="3" name="CaixaDeTexto 2">
            <a:extLst>
              <a:ext uri="{FF2B5EF4-FFF2-40B4-BE49-F238E27FC236}">
                <a16:creationId xmlns:a16="http://schemas.microsoft.com/office/drawing/2014/main" id="{BF60C694-2AF9-AE63-9509-8FF6C135CE8F}"/>
              </a:ext>
            </a:extLst>
          </p:cNvPr>
          <p:cNvSpPr txBox="1"/>
          <p:nvPr/>
        </p:nvSpPr>
        <p:spPr>
          <a:xfrm>
            <a:off x="276914" y="977697"/>
            <a:ext cx="8590172" cy="1200329"/>
          </a:xfrm>
          <a:prstGeom prst="rect">
            <a:avLst/>
          </a:prstGeom>
          <a:solidFill>
            <a:schemeClr val="accent4">
              <a:lumMod val="40000"/>
              <a:lumOff val="60000"/>
            </a:schemeClr>
          </a:solidFill>
        </p:spPr>
        <p:txBody>
          <a:bodyPr wrap="square" rtlCol="0">
            <a:spAutoFit/>
          </a:bodyPr>
          <a:lstStyle/>
          <a:p>
            <a:pPr algn="just"/>
            <a:r>
              <a:rPr lang="pt-BR" sz="1800" dirty="0"/>
              <a:t>A ideia central está na dinâmica alternativa que a procura de materiais pode motivar, em termos de fazer da “aula” uma iniciativa coletiva, de todos os alunos, incluindo o professor. Em vez do ritual expositivo docente e da passividade discente, busca-se criar um espaço e um momento de trabalho conjunto.</a:t>
            </a:r>
          </a:p>
        </p:txBody>
      </p:sp>
      <p:sp>
        <p:nvSpPr>
          <p:cNvPr id="6" name="CaixaDeTexto 5">
            <a:extLst>
              <a:ext uri="{FF2B5EF4-FFF2-40B4-BE49-F238E27FC236}">
                <a16:creationId xmlns:a16="http://schemas.microsoft.com/office/drawing/2014/main" id="{36E765A8-DFA0-63E5-05A9-71022C48EF05}"/>
              </a:ext>
            </a:extLst>
          </p:cNvPr>
          <p:cNvSpPr txBox="1"/>
          <p:nvPr/>
        </p:nvSpPr>
        <p:spPr>
          <a:xfrm>
            <a:off x="161548" y="2323946"/>
            <a:ext cx="8590172" cy="28195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pt-BR" sz="1500" dirty="0"/>
              <a:t>Em tempo de </a:t>
            </a:r>
            <a:r>
              <a:rPr lang="pt-BR" sz="1500" b="1" dirty="0"/>
              <a:t>alfabetização</a:t>
            </a:r>
            <a:r>
              <a:rPr lang="pt-BR" sz="1500" dirty="0"/>
              <a:t>: pedir para que o aluno procure e traga letras, palavras, nomes, ou textos mais longos para em seguida, em grupo, trabalhar as suas relações e significados;</a:t>
            </a:r>
          </a:p>
          <a:p>
            <a:pPr marL="285750" indent="-285750" algn="just">
              <a:lnSpc>
                <a:spcPct val="150000"/>
              </a:lnSpc>
              <a:buFont typeface="Arial" panose="020B0604020202020204" pitchFamily="34" charset="0"/>
              <a:buChar char="•"/>
            </a:pPr>
            <a:r>
              <a:rPr lang="pt-BR" sz="1500" dirty="0"/>
              <a:t>Em </a:t>
            </a:r>
            <a:r>
              <a:rPr lang="pt-BR" sz="1500" b="1" dirty="0"/>
              <a:t>matemática,</a:t>
            </a:r>
            <a:r>
              <a:rPr lang="pt-BR" sz="1500" dirty="0"/>
              <a:t> pode-se pedir que procurem fora da escola ou em casa, relações, figuras, exemplos que interessam ser compreendidos e trabalhados;</a:t>
            </a:r>
          </a:p>
          <a:p>
            <a:pPr marL="285750" indent="-285750" algn="just">
              <a:lnSpc>
                <a:spcPct val="150000"/>
              </a:lnSpc>
              <a:buFont typeface="Arial" panose="020B0604020202020204" pitchFamily="34" charset="0"/>
              <a:buChar char="•"/>
            </a:pPr>
            <a:r>
              <a:rPr lang="pt-BR" sz="1500" dirty="0"/>
              <a:t>Em </a:t>
            </a:r>
            <a:r>
              <a:rPr lang="pt-BR" sz="1500" b="1" dirty="0"/>
              <a:t>história,</a:t>
            </a:r>
            <a:r>
              <a:rPr lang="pt-BR" sz="1500" dirty="0"/>
              <a:t> pode-se procurar, onde couber, biografia de um vulto importante do passado, para em seguida, reconstruí-la com a contribuição de todos os alunos (Getúlio Vargas, Presidentes, etc.);</a:t>
            </a:r>
          </a:p>
          <a:p>
            <a:pPr algn="just">
              <a:lnSpc>
                <a:spcPct val="150000"/>
              </a:lnSpc>
            </a:pPr>
            <a:endParaRPr lang="pt-BR" sz="1500" dirty="0"/>
          </a:p>
        </p:txBody>
      </p:sp>
      <p:sp>
        <p:nvSpPr>
          <p:cNvPr id="7" name="CaixaDeTexto 6">
            <a:extLst>
              <a:ext uri="{FF2B5EF4-FFF2-40B4-BE49-F238E27FC236}">
                <a16:creationId xmlns:a16="http://schemas.microsoft.com/office/drawing/2014/main" id="{5074DED5-66E4-AD30-E655-3AFF38798217}"/>
              </a:ext>
            </a:extLst>
          </p:cNvPr>
          <p:cNvSpPr txBox="1"/>
          <p:nvPr/>
        </p:nvSpPr>
        <p:spPr>
          <a:xfrm>
            <a:off x="256798" y="304572"/>
            <a:ext cx="8590172" cy="400110"/>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Ø"/>
            </a:pPr>
            <a:r>
              <a:rPr lang="pt-BR" sz="2000" b="1" dirty="0"/>
              <a:t>PROCURA DE MATERIAL</a:t>
            </a:r>
          </a:p>
        </p:txBody>
      </p:sp>
    </p:spTree>
    <p:extLst>
      <p:ext uri="{BB962C8B-B14F-4D97-AF65-F5344CB8AC3E}">
        <p14:creationId xmlns:p14="http://schemas.microsoft.com/office/powerpoint/2010/main" val="219339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37222" y="1017858"/>
            <a:ext cx="8469556" cy="923330"/>
          </a:xfrm>
          <a:prstGeom prst="rect">
            <a:avLst/>
          </a:prstGeom>
          <a:noFill/>
        </p:spPr>
        <p:txBody>
          <a:bodyPr wrap="square" rtlCol="0">
            <a:spAutoFit/>
          </a:bodyPr>
          <a:lstStyle/>
          <a:p>
            <a:pPr algn="just"/>
            <a:r>
              <a:rPr lang="pt-BR" sz="1800" dirty="0"/>
              <a:t>	</a:t>
            </a:r>
          </a:p>
          <a:p>
            <a:pPr marL="342900" indent="-342900" algn="just">
              <a:buAutoNum type="arabicParenR"/>
            </a:pPr>
            <a:endParaRPr lang="pt-BR" sz="1800" dirty="0"/>
          </a:p>
          <a:p>
            <a:pPr algn="just"/>
            <a:endParaRPr lang="pt-BR" sz="1800" dirty="0"/>
          </a:p>
        </p:txBody>
      </p:sp>
      <p:sp>
        <p:nvSpPr>
          <p:cNvPr id="6" name="CaixaDeTexto 5">
            <a:extLst>
              <a:ext uri="{FF2B5EF4-FFF2-40B4-BE49-F238E27FC236}">
                <a16:creationId xmlns:a16="http://schemas.microsoft.com/office/drawing/2014/main" id="{9EE8043B-F150-629E-F1E0-9EC3BC2B9A18}"/>
              </a:ext>
            </a:extLst>
          </p:cNvPr>
          <p:cNvSpPr txBox="1"/>
          <p:nvPr/>
        </p:nvSpPr>
        <p:spPr>
          <a:xfrm>
            <a:off x="309895" y="1017858"/>
            <a:ext cx="5530178" cy="2262671"/>
          </a:xfrm>
          <a:prstGeom prst="rect">
            <a:avLst/>
          </a:prstGeom>
          <a:noFill/>
        </p:spPr>
        <p:txBody>
          <a:bodyPr wrap="square" rtlCol="0">
            <a:spAutoFit/>
          </a:bodyPr>
          <a:lstStyle/>
          <a:p>
            <a:pPr algn="just">
              <a:lnSpc>
                <a:spcPct val="150000"/>
              </a:lnSpc>
            </a:pPr>
            <a:r>
              <a:rPr lang="pt-BR" sz="1600" dirty="0"/>
              <a:t>Um passo à frente representa a motivação para fazer interpretações próprias, iniciando a elaboração. Uma coisa é manejar textos, copiá-los, decorá-los, reproduzi-los (</a:t>
            </a:r>
            <a:r>
              <a:rPr lang="pt-BR" sz="1600" b="1" dirty="0"/>
              <a:t>aluno como objeto de ensino</a:t>
            </a:r>
            <a:r>
              <a:rPr lang="pt-BR" sz="1600" dirty="0"/>
              <a:t>). Outra é interpretar com alguma autonomia, para saber fazê-los e refazê-los (</a:t>
            </a:r>
            <a:r>
              <a:rPr lang="pt-BR" sz="1600" b="1" dirty="0"/>
              <a:t>aluno como sujeito de ensino</a:t>
            </a:r>
            <a:r>
              <a:rPr lang="pt-BR" sz="1600" dirty="0"/>
              <a:t>). </a:t>
            </a:r>
          </a:p>
        </p:txBody>
      </p:sp>
      <p:pic>
        <p:nvPicPr>
          <p:cNvPr id="3074" name="Picture 2" descr="Como fazer uma boa interpretação de texto em concursos – Master Juris">
            <a:extLst>
              <a:ext uri="{FF2B5EF4-FFF2-40B4-BE49-F238E27FC236}">
                <a16:creationId xmlns:a16="http://schemas.microsoft.com/office/drawing/2014/main" id="{BB7974D3-D748-55BE-0C7D-6B903BFDB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621" y="1125937"/>
            <a:ext cx="2589208" cy="20506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F921D58F-0164-59C3-BAF9-014B98637582}"/>
              </a:ext>
            </a:extLst>
          </p:cNvPr>
          <p:cNvSpPr txBox="1"/>
          <p:nvPr/>
        </p:nvSpPr>
        <p:spPr>
          <a:xfrm>
            <a:off x="337222" y="3546719"/>
            <a:ext cx="8280807" cy="1345048"/>
          </a:xfrm>
          <a:prstGeom prst="rect">
            <a:avLst/>
          </a:prstGeom>
          <a:solidFill>
            <a:schemeClr val="accent6">
              <a:lumMod val="60000"/>
              <a:lumOff val="40000"/>
            </a:schemeClr>
          </a:solidFill>
        </p:spPr>
        <p:txBody>
          <a:bodyPr wrap="square" rtlCol="0">
            <a:spAutoFit/>
          </a:bodyPr>
          <a:lstStyle/>
          <a:p>
            <a:pPr algn="just">
              <a:lnSpc>
                <a:spcPct val="150000"/>
              </a:lnSpc>
            </a:pPr>
            <a:r>
              <a:rPr lang="pt-BR" b="1" dirty="0"/>
              <a:t>A conduta passiva precisa ser superada em nome de outra, crítica e sobretudo elaborada. Interpretar pode significar exatamente esta pretensão de interpor no processo transmissivo um sujeito que se recusa a ser mero instrumento de passagem. O QUE POR ELE PASSA, TOMA TOM PRÓPRIO, TEM MARCA PESSOAL – </a:t>
            </a:r>
            <a:r>
              <a:rPr lang="pt-BR" b="1" dirty="0">
                <a:solidFill>
                  <a:srgbClr val="FF0000"/>
                </a:solidFill>
              </a:rPr>
              <a:t>INTERPRETAR E ELABORAR A INFORMAÇÃO</a:t>
            </a:r>
          </a:p>
        </p:txBody>
      </p:sp>
      <p:sp>
        <p:nvSpPr>
          <p:cNvPr id="10" name="CaixaDeTexto 9">
            <a:extLst>
              <a:ext uri="{FF2B5EF4-FFF2-40B4-BE49-F238E27FC236}">
                <a16:creationId xmlns:a16="http://schemas.microsoft.com/office/drawing/2014/main" id="{942849DC-C1E4-C20F-B9C4-97C383549567}"/>
              </a:ext>
            </a:extLst>
          </p:cNvPr>
          <p:cNvSpPr txBox="1"/>
          <p:nvPr/>
        </p:nvSpPr>
        <p:spPr>
          <a:xfrm>
            <a:off x="309895" y="318654"/>
            <a:ext cx="8308134" cy="400110"/>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Ø"/>
            </a:pPr>
            <a:r>
              <a:rPr lang="pt-BR" sz="2000" b="1" dirty="0"/>
              <a:t>FAZER INTERPRETAÇÕES PRÓPRIAS</a:t>
            </a:r>
          </a:p>
        </p:txBody>
      </p:sp>
      <p:pic>
        <p:nvPicPr>
          <p:cNvPr id="12" name="Imagem 11"/>
          <p:cNvPicPr>
            <a:picLocks noChangeAspect="1"/>
          </p:cNvPicPr>
          <p:nvPr/>
        </p:nvPicPr>
        <p:blipFill>
          <a:blip r:embed="rId4"/>
          <a:stretch>
            <a:fillRect/>
          </a:stretch>
        </p:blipFill>
        <p:spPr>
          <a:xfrm>
            <a:off x="8176938" y="4806212"/>
            <a:ext cx="882182" cy="293992"/>
          </a:xfrm>
          <a:prstGeom prst="rect">
            <a:avLst/>
          </a:prstGeom>
        </p:spPr>
      </p:pic>
    </p:spTree>
    <p:extLst>
      <p:ext uri="{BB962C8B-B14F-4D97-AF65-F5344CB8AC3E}">
        <p14:creationId xmlns:p14="http://schemas.microsoft.com/office/powerpoint/2010/main" val="16528705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1528</Words>
  <Application>Microsoft Office PowerPoint</Application>
  <PresentationFormat>Apresentação na tela (16:9)</PresentationFormat>
  <Paragraphs>81</Paragraphs>
  <Slides>19</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19</vt:i4>
      </vt:variant>
    </vt:vector>
  </HeadingPairs>
  <TitlesOfParts>
    <vt:vector size="24" baseType="lpstr">
      <vt:lpstr>Arial</vt:lpstr>
      <vt:lpstr>Calibri</vt:lpstr>
      <vt:lpstr>Tahoma</vt:lpstr>
      <vt:lpstr>Wingdings</vt:lpstr>
      <vt:lpstr>Simple Light</vt:lpstr>
      <vt:lpstr>Apresentação do PowerPoint</vt:lpstr>
      <vt:lpstr> , ,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O PONTO DE PARTIDA SERÁ O QUESTIONAMENTO RECONSTRUTIVO</vt:lpstr>
      <vt:lpstr> APRENDER A APRENDER</vt:lpstr>
      <vt:lpstr> Estratégias didáticas que facilitam ou instigam o questionamento reconstrutivo</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HISTÓRIA DA PEDAGOGIA</dc:title>
  <dc:creator>Adriana Santos</dc:creator>
  <cp:lastModifiedBy>Maria Carolina Fortes</cp:lastModifiedBy>
  <cp:revision>145</cp:revision>
  <dcterms:modified xsi:type="dcterms:W3CDTF">2024-07-26T00:23:21Z</dcterms:modified>
</cp:coreProperties>
</file>