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38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0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0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3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6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1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7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7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887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39" r:id="rId6"/>
    <p:sldLayoutId id="2147483744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aforma.bvirtual.com.br/Leitor/Publicacao/31476/pdf/1" TargetMode="External"/><Relationship Id="rId2" Type="http://schemas.openxmlformats.org/officeDocument/2006/relationships/hyperlink" Target="http://www2.eca.usp.br/moran/wp-content/uploads/2017/11/transformar_institui%C3%A7%C3%B5es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portefolio-digital8.webnode.com/200000006-2c91d2e812/gestao%20inovadora%20da%20escola%20com%20tecnologias.pdf" TargetMode="External"/><Relationship Id="rId2" Type="http://schemas.openxmlformats.org/officeDocument/2006/relationships/hyperlink" Target="http://www.capetowndeclaration.org/cpt10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nesco.org/new/fileadmin/MULTIMEDIA/HQ/CI/CI/pdf/Events/Portuguese_Paris_OER_Declaration.pdf" TargetMode="External"/><Relationship Id="rId4" Type="http://schemas.openxmlformats.org/officeDocument/2006/relationships/hyperlink" Target="http://www.aberta.org.br/livrorea/livro/livroREA%C2%AD1edicao%C2%ADmai20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36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38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olor Fill">
            <a:extLst>
              <a:ext uri="{FF2B5EF4-FFF2-40B4-BE49-F238E27FC236}">
                <a16:creationId xmlns:a16="http://schemas.microsoft.com/office/drawing/2014/main" id="{E0F166C3-D45F-4A92-A291-15B874AD1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DBB4B8F-57A2-4546-9449-6DBBA6E7C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39089" y="-3532"/>
            <a:ext cx="4456394" cy="6861532"/>
            <a:chOff x="7739089" y="-3532"/>
            <a:chExt cx="4456394" cy="6861532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C31B59C-8450-4595-B395-B86BCB944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07984" y="4121414"/>
              <a:ext cx="514757" cy="5169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FF4BA6E-92B7-48A3-891F-FF1DE970A2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4837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599F993-966A-49D6-952F-B95A79671A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9158" y="340461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tx2">
                  <a:lumMod val="75000"/>
                  <a:lumOff val="25000"/>
                </a:schemeClr>
              </a:fgClr>
              <a:bgClr>
                <a:schemeClr val="accent1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lvl="0"/>
              <a:endParaRPr lang="en-US" dirty="0"/>
            </a:p>
          </p:txBody>
        </p:sp>
        <p:sp>
          <p:nvSpPr>
            <p:cNvPr id="46" name="Graphic 9">
              <a:extLst>
                <a:ext uri="{FF2B5EF4-FFF2-40B4-BE49-F238E27FC236}">
                  <a16:creationId xmlns:a16="http://schemas.microsoft.com/office/drawing/2014/main" id="{90B896C1-7BD8-4907-8561-4AAB7316D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39089" y="-3532"/>
              <a:ext cx="3875603" cy="3875603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tx2">
                <a:lumMod val="25000"/>
                <a:lumOff val="75000"/>
                <a:alpha val="20000"/>
              </a:schemeClr>
            </a:solidFill>
            <a:ln w="2095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48" name="Texture">
            <a:extLst>
              <a:ext uri="{FF2B5EF4-FFF2-40B4-BE49-F238E27FC236}">
                <a16:creationId xmlns:a16="http://schemas.microsoft.com/office/drawing/2014/main" id="{F34FFB17-4733-4A4C-9F36-CE82366CB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9CF2A04-0AFB-8D7D-5AD0-627D827FA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1" y="1685086"/>
            <a:ext cx="6975566" cy="13380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b="1" dirty="0" err="1">
                <a:effectLst/>
              </a:rPr>
              <a:t>Gestão</a:t>
            </a:r>
            <a:r>
              <a:rPr lang="en-US" sz="4400" b="1" dirty="0">
                <a:effectLst/>
              </a:rPr>
              <a:t> de </a:t>
            </a:r>
            <a:r>
              <a:rPr lang="en-US" sz="4400" b="1" dirty="0" err="1">
                <a:effectLst/>
              </a:rPr>
              <a:t>Tecnologias</a:t>
            </a:r>
            <a:r>
              <a:rPr lang="en-US" sz="4400" b="1" dirty="0">
                <a:effectLst/>
              </a:rPr>
              <a:t> </a:t>
            </a:r>
            <a:r>
              <a:rPr lang="en-US" sz="4400" b="1" dirty="0" err="1">
                <a:effectLst/>
              </a:rPr>
              <a:t>Educacionais</a:t>
            </a:r>
            <a:endParaRPr lang="en-US" sz="44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74BD9-4392-0286-41D3-0AF99580C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1" y="4023599"/>
            <a:ext cx="6975566" cy="21533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indent="-228600" algn="r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r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Prof. Dr. Willian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Guimarães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r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Profª. Dra. Maria Carolina Fortes</a:t>
            </a:r>
          </a:p>
          <a:p>
            <a:pPr indent="-228600" algn="r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Prof. Ms. Elder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Bernardi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Padrão do plano de fundo&#10;&#10;Descrição gerada automaticamente">
            <a:extLst>
              <a:ext uri="{FF2B5EF4-FFF2-40B4-BE49-F238E27FC236}">
                <a16:creationId xmlns:a16="http://schemas.microsoft.com/office/drawing/2014/main" id="{4C9780AB-D3DC-6C24-3D2C-DA4A2C7EF9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344" r="24658" b="2"/>
          <a:stretch/>
        </p:blipFill>
        <p:spPr>
          <a:xfrm>
            <a:off x="7918449" y="168275"/>
            <a:ext cx="3531759" cy="3531758"/>
          </a:xfrm>
          <a:custGeom>
            <a:avLst/>
            <a:gdLst/>
            <a:ahLst/>
            <a:cxnLst/>
            <a:rect l="l" t="t" r="r" b="b"/>
            <a:pathLst>
              <a:path w="3646992" h="3646991">
                <a:moveTo>
                  <a:pt x="0" y="0"/>
                </a:moveTo>
                <a:lnTo>
                  <a:pt x="1820818" y="0"/>
                </a:lnTo>
                <a:cubicBezTo>
                  <a:pt x="2829397" y="0"/>
                  <a:pt x="3646992" y="817595"/>
                  <a:pt x="3646992" y="1826174"/>
                </a:cubicBezTo>
                <a:lnTo>
                  <a:pt x="3646992" y="3646991"/>
                </a:lnTo>
                <a:lnTo>
                  <a:pt x="1826174" y="3646991"/>
                </a:lnTo>
                <a:cubicBezTo>
                  <a:pt x="817595" y="3646991"/>
                  <a:pt x="0" y="2829396"/>
                  <a:pt x="0" y="182081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1377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A7E347D-B32A-4759-B7FF-FD25A9AEE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48" y="-17141"/>
            <a:ext cx="12188952" cy="6875141"/>
          </a:xfrm>
          <a:custGeom>
            <a:avLst/>
            <a:gdLst>
              <a:gd name="connsiteX0" fmla="*/ 1488154 w 12188952"/>
              <a:gd name="connsiteY0" fmla="*/ 3508108 h 6875141"/>
              <a:gd name="connsiteX1" fmla="*/ 1292116 w 12188952"/>
              <a:gd name="connsiteY1" fmla="*/ 3704145 h 6875141"/>
              <a:gd name="connsiteX2" fmla="*/ 1488154 w 12188952"/>
              <a:gd name="connsiteY2" fmla="*/ 3900182 h 6875141"/>
              <a:gd name="connsiteX3" fmla="*/ 1684192 w 12188952"/>
              <a:gd name="connsiteY3" fmla="*/ 3704145 h 6875141"/>
              <a:gd name="connsiteX4" fmla="*/ 1488154 w 12188952"/>
              <a:gd name="connsiteY4" fmla="*/ 3508108 h 6875141"/>
              <a:gd name="connsiteX5" fmla="*/ 12188951 w 12188952"/>
              <a:gd name="connsiteY5" fmla="*/ 3213837 h 6875141"/>
              <a:gd name="connsiteX6" fmla="*/ 11900948 w 12188952"/>
              <a:gd name="connsiteY6" fmla="*/ 3213837 h 6875141"/>
              <a:gd name="connsiteX7" fmla="*/ 10063117 w 12188952"/>
              <a:gd name="connsiteY7" fmla="*/ 5051668 h 6875141"/>
              <a:gd name="connsiteX8" fmla="*/ 10063117 w 12188952"/>
              <a:gd name="connsiteY8" fmla="*/ 6875141 h 6875141"/>
              <a:gd name="connsiteX9" fmla="*/ 12073153 w 12188952"/>
              <a:gd name="connsiteY9" fmla="*/ 6875141 h 6875141"/>
              <a:gd name="connsiteX10" fmla="*/ 12083467 w 12188952"/>
              <a:gd name="connsiteY10" fmla="*/ 6874620 h 6875141"/>
              <a:gd name="connsiteX11" fmla="*/ 12188951 w 12188952"/>
              <a:gd name="connsiteY11" fmla="*/ 6858522 h 6875141"/>
              <a:gd name="connsiteX12" fmla="*/ 12188951 w 12188952"/>
              <a:gd name="connsiteY12" fmla="*/ 6280730 h 6875141"/>
              <a:gd name="connsiteX13" fmla="*/ 12188952 w 12188952"/>
              <a:gd name="connsiteY13" fmla="*/ 6280729 h 6875141"/>
              <a:gd name="connsiteX14" fmla="*/ 12188952 w 12188952"/>
              <a:gd name="connsiteY14" fmla="*/ 3832194 h 6875141"/>
              <a:gd name="connsiteX15" fmla="*/ 12188951 w 12188952"/>
              <a:gd name="connsiteY15" fmla="*/ 3832194 h 6875141"/>
              <a:gd name="connsiteX16" fmla="*/ 0 w 12188952"/>
              <a:gd name="connsiteY16" fmla="*/ 2798382 h 6875141"/>
              <a:gd name="connsiteX17" fmla="*/ 0 w 12188952"/>
              <a:gd name="connsiteY17" fmla="*/ 4217834 h 6875141"/>
              <a:gd name="connsiteX18" fmla="*/ 10291 w 12188952"/>
              <a:gd name="connsiteY18" fmla="*/ 4210345 h 6875141"/>
              <a:gd name="connsiteX19" fmla="*/ 460407 w 12188952"/>
              <a:gd name="connsiteY19" fmla="*/ 3508108 h 6875141"/>
              <a:gd name="connsiteX20" fmla="*/ 10291 w 12188952"/>
              <a:gd name="connsiteY20" fmla="*/ 2805871 h 6875141"/>
              <a:gd name="connsiteX21" fmla="*/ 11563230 w 12188952"/>
              <a:gd name="connsiteY21" fmla="*/ 603215 h 6875141"/>
              <a:gd name="connsiteX22" fmla="*/ 11381044 w 12188952"/>
              <a:gd name="connsiteY22" fmla="*/ 620944 h 6875141"/>
              <a:gd name="connsiteX23" fmla="*/ 11546600 w 12188952"/>
              <a:gd name="connsiteY23" fmla="*/ 1418331 h 6875141"/>
              <a:gd name="connsiteX24" fmla="*/ 12161801 w 12188952"/>
              <a:gd name="connsiteY24" fmla="*/ 1601617 h 6875141"/>
              <a:gd name="connsiteX25" fmla="*/ 12185891 w 12188952"/>
              <a:gd name="connsiteY25" fmla="*/ 1600043 h 6875141"/>
              <a:gd name="connsiteX26" fmla="*/ 12185891 w 12188952"/>
              <a:gd name="connsiteY26" fmla="*/ 795119 h 6875141"/>
              <a:gd name="connsiteX27" fmla="*/ 12178431 w 12188952"/>
              <a:gd name="connsiteY27" fmla="*/ 786500 h 6875141"/>
              <a:gd name="connsiteX28" fmla="*/ 11563230 w 12188952"/>
              <a:gd name="connsiteY28" fmla="*/ 603215 h 6875141"/>
              <a:gd name="connsiteX29" fmla="*/ 1368216 w 12188952"/>
              <a:gd name="connsiteY29" fmla="*/ 0 h 6875141"/>
              <a:gd name="connsiteX30" fmla="*/ 0 w 12188952"/>
              <a:gd name="connsiteY30" fmla="*/ 0 h 6875141"/>
              <a:gd name="connsiteX31" fmla="*/ 0 w 12188952"/>
              <a:gd name="connsiteY31" fmla="*/ 1368215 h 6875141"/>
              <a:gd name="connsiteX32" fmla="*/ 1372241 w 12188952"/>
              <a:gd name="connsiteY32" fmla="*/ 2740456 h 6875141"/>
              <a:gd name="connsiteX33" fmla="*/ 2740456 w 12188952"/>
              <a:gd name="connsiteY33" fmla="*/ 2740456 h 6875141"/>
              <a:gd name="connsiteX34" fmla="*/ 2740456 w 12188952"/>
              <a:gd name="connsiteY34" fmla="*/ 1372240 h 6875141"/>
              <a:gd name="connsiteX35" fmla="*/ 1368216 w 12188952"/>
              <a:gd name="connsiteY35" fmla="*/ 0 h 6875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88952" h="6875141">
                <a:moveTo>
                  <a:pt x="1488154" y="3508108"/>
                </a:moveTo>
                <a:cubicBezTo>
                  <a:pt x="1379885" y="3508108"/>
                  <a:pt x="1292116" y="3595877"/>
                  <a:pt x="1292116" y="3704145"/>
                </a:cubicBezTo>
                <a:cubicBezTo>
                  <a:pt x="1292116" y="3812413"/>
                  <a:pt x="1379885" y="3900182"/>
                  <a:pt x="1488154" y="3900182"/>
                </a:cubicBezTo>
                <a:cubicBezTo>
                  <a:pt x="1596423" y="3900182"/>
                  <a:pt x="1684192" y="3812413"/>
                  <a:pt x="1684192" y="3704145"/>
                </a:cubicBezTo>
                <a:cubicBezTo>
                  <a:pt x="1684192" y="3595877"/>
                  <a:pt x="1596423" y="3508108"/>
                  <a:pt x="1488154" y="3508108"/>
                </a:cubicBezTo>
                <a:close/>
                <a:moveTo>
                  <a:pt x="12188951" y="3213837"/>
                </a:moveTo>
                <a:lnTo>
                  <a:pt x="11900948" y="3213837"/>
                </a:lnTo>
                <a:cubicBezTo>
                  <a:pt x="10885931" y="3213837"/>
                  <a:pt x="10063117" y="4036651"/>
                  <a:pt x="10063117" y="5051668"/>
                </a:cubicBezTo>
                <a:lnTo>
                  <a:pt x="10063117" y="6875141"/>
                </a:lnTo>
                <a:lnTo>
                  <a:pt x="12073153" y="6875141"/>
                </a:lnTo>
                <a:lnTo>
                  <a:pt x="12083467" y="6874620"/>
                </a:lnTo>
                <a:lnTo>
                  <a:pt x="12188951" y="6858522"/>
                </a:lnTo>
                <a:lnTo>
                  <a:pt x="12188951" y="6280730"/>
                </a:lnTo>
                <a:lnTo>
                  <a:pt x="12188952" y="6280729"/>
                </a:lnTo>
                <a:lnTo>
                  <a:pt x="12188952" y="3832194"/>
                </a:lnTo>
                <a:lnTo>
                  <a:pt x="12188951" y="3832194"/>
                </a:lnTo>
                <a:close/>
                <a:moveTo>
                  <a:pt x="0" y="2798382"/>
                </a:moveTo>
                <a:lnTo>
                  <a:pt x="0" y="4217834"/>
                </a:lnTo>
                <a:lnTo>
                  <a:pt x="10291" y="4210345"/>
                </a:lnTo>
                <a:cubicBezTo>
                  <a:pt x="100314" y="4143505"/>
                  <a:pt x="460407" y="3854496"/>
                  <a:pt x="460407" y="3508108"/>
                </a:cubicBezTo>
                <a:cubicBezTo>
                  <a:pt x="460407" y="3161721"/>
                  <a:pt x="100314" y="2872711"/>
                  <a:pt x="10291" y="2805871"/>
                </a:cubicBezTo>
                <a:close/>
                <a:moveTo>
                  <a:pt x="11563230" y="603215"/>
                </a:moveTo>
                <a:cubicBezTo>
                  <a:pt x="11455784" y="606833"/>
                  <a:pt x="11381044" y="620944"/>
                  <a:pt x="11381044" y="620944"/>
                </a:cubicBezTo>
                <a:cubicBezTo>
                  <a:pt x="11381044" y="620944"/>
                  <a:pt x="11280695" y="1152426"/>
                  <a:pt x="11546600" y="1418331"/>
                </a:cubicBezTo>
                <a:cubicBezTo>
                  <a:pt x="11712792" y="1584523"/>
                  <a:pt x="11982723" y="1607645"/>
                  <a:pt x="12161801" y="1601617"/>
                </a:cubicBezTo>
                <a:lnTo>
                  <a:pt x="12185891" y="1600043"/>
                </a:lnTo>
                <a:lnTo>
                  <a:pt x="12185891" y="795119"/>
                </a:lnTo>
                <a:lnTo>
                  <a:pt x="12178431" y="786500"/>
                </a:lnTo>
                <a:cubicBezTo>
                  <a:pt x="12012240" y="620309"/>
                  <a:pt x="11742309" y="597187"/>
                  <a:pt x="11563230" y="603215"/>
                </a:cubicBezTo>
                <a:close/>
                <a:moveTo>
                  <a:pt x="1368216" y="0"/>
                </a:moveTo>
                <a:lnTo>
                  <a:pt x="0" y="0"/>
                </a:lnTo>
                <a:lnTo>
                  <a:pt x="0" y="1368215"/>
                </a:lnTo>
                <a:cubicBezTo>
                  <a:pt x="0" y="2126091"/>
                  <a:pt x="614365" y="2740456"/>
                  <a:pt x="1372241" y="2740456"/>
                </a:cubicBezTo>
                <a:lnTo>
                  <a:pt x="2740456" y="2740456"/>
                </a:lnTo>
                <a:lnTo>
                  <a:pt x="2740456" y="1372240"/>
                </a:lnTo>
                <a:cubicBezTo>
                  <a:pt x="2740456" y="614365"/>
                  <a:pt x="2126092" y="0"/>
                  <a:pt x="1368216" y="0"/>
                </a:cubicBezTo>
                <a:close/>
              </a:path>
            </a:pathLst>
          </a:cu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24" name="Background Fill">
            <a:extLst>
              <a:ext uri="{FF2B5EF4-FFF2-40B4-BE49-F238E27FC236}">
                <a16:creationId xmlns:a16="http://schemas.microsoft.com/office/drawing/2014/main" id="{681F9FCB-1E38-43E9-8567-6292F4842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 descr="Um design abstrato com linhas e símbolos financeiros">
            <a:extLst>
              <a:ext uri="{FF2B5EF4-FFF2-40B4-BE49-F238E27FC236}">
                <a16:creationId xmlns:a16="http://schemas.microsoft.com/office/drawing/2014/main" id="{E484FFC7-ADAE-6321-4390-FDDB3D86C8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10389" r="-1" b="5002"/>
          <a:stretch/>
        </p:blipFill>
        <p:spPr>
          <a:xfrm>
            <a:off x="0" y="-85715"/>
            <a:ext cx="12468225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ED029D64-BBDD-43FA-92CF-C6BF515141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58714" y="258715"/>
            <a:ext cx="6858000" cy="634056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004E9F-605F-23B4-E68C-58395FEE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14" y="1122363"/>
            <a:ext cx="5121966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>
                <a:solidFill>
                  <a:srgbClr val="FFFFFF"/>
                </a:solidFill>
              </a:rPr>
              <a:t>Ementa</a:t>
            </a:r>
            <a:endParaRPr lang="en-US" sz="5400" dirty="0">
              <a:solidFill>
                <a:srgbClr val="FFFFFF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3A010B0-A5DE-4DFD-BBB1-9EDEE8CDC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2FA77C6-9C21-431A-B940-2043365699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0" name="Graphic 9">
              <a:extLst>
                <a:ext uri="{FF2B5EF4-FFF2-40B4-BE49-F238E27FC236}">
                  <a16:creationId xmlns:a16="http://schemas.microsoft.com/office/drawing/2014/main" id="{E918F86E-B643-4836-AF37-1073CD08B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542022D-DC97-4C44-B015-9B3376196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8DC4D37-F593-4E99-8A42-D21D444FB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33" name="Graphic 9">
              <a:extLst>
                <a:ext uri="{FF2B5EF4-FFF2-40B4-BE49-F238E27FC236}">
                  <a16:creationId xmlns:a16="http://schemas.microsoft.com/office/drawing/2014/main" id="{BE23B32A-AE34-4068-9D96-4D94023C7F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27459E57-6D6D-46CA-8006-2E6E0C70E5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F2EC58-9966-5593-FA9B-465D73DD9E4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971800" y="-17142"/>
            <a:ext cx="9337618" cy="680370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Compreensão dos conceitos de gestão, de tecnologias educacionais e de tecnologias da informação e comunicação (</a:t>
            </a:r>
            <a:r>
              <a:rPr lang="pt-BR" sz="2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TIC´s</a:t>
            </a:r>
            <a:r>
              <a:rPr lang="pt-B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com ênfase na Educação Básica. Identificação e caracterização dos órgãos, projetos e programas governamentais de Tecnologia Educacional no Brasil. Apropriação crítica de tecnologias aplicadas à educação. Avaliação de tecnologias educacionais (software e hardware). Análise de ferramentas computacionais cognitivas e de tecnologias assistivas aplicadas à educação. Reflexão sobre os Recursos Educacionais Abertos (REA). Emprego e gestão das Metodologias Ativas - Ensino Híbrido, Aprendizagem Baseada em Problemas/Projetos, Gamificação, </a:t>
            </a:r>
            <a:r>
              <a:rPr lang="pt-BR" sz="2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Flipped</a:t>
            </a:r>
            <a:r>
              <a:rPr lang="pt-B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Classroom</a:t>
            </a:r>
            <a:r>
              <a:rPr lang="pt-B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(Sala de Aula Invertida), Design </a:t>
            </a:r>
            <a:r>
              <a:rPr lang="pt-BR" sz="28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Thinking</a:t>
            </a:r>
            <a:r>
              <a:rPr lang="pt-BR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Curadoria Digital na Educação Básica. Estudo sobre ferramentas emergentes aplicadas à gestão escolar.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47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5953FC-0F41-0AF6-FCB3-739D04927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01012"/>
            <a:ext cx="10198359" cy="507595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UNIDADE I - Conceitualização em Tecnologias Educacionais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9455" algn="just">
              <a:lnSpc>
                <a:spcPct val="150000"/>
              </a:lnSpc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1.1 Gestão de tecnologias no âmbito escolar.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9455" algn="just">
              <a:lnSpc>
                <a:spcPct val="150000"/>
              </a:lnSpc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1.2 Tecnologias Educacionais.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9455" algn="just">
              <a:lnSpc>
                <a:spcPct val="150000"/>
              </a:lnSpc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1.3 Tecnologias da informação e comunicação (</a:t>
            </a:r>
            <a:r>
              <a:rPr lang="pt-BR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TIC´s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aplicadas à educação. 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UNIDADE II - Políticas e organizações sobre Tecnologias Educacionais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9455" algn="just">
              <a:lnSpc>
                <a:spcPct val="150000"/>
              </a:lnSpc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 Órgãos e projetos de Tecnologias Educacionais.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9455" algn="just">
              <a:lnSpc>
                <a:spcPct val="150000"/>
              </a:lnSpc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 Programas governamentais de Tecnologia Educacional no Brasil. 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7B3D84FF-13B7-4C38-276F-10E043CDC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4866"/>
            <a:ext cx="7685037" cy="656898"/>
          </a:xfrm>
        </p:spPr>
        <p:txBody>
          <a:bodyPr>
            <a:normAutofit fontScale="90000"/>
          </a:bodyPr>
          <a:lstStyle/>
          <a:p>
            <a:r>
              <a:rPr lang="pt-BR" dirty="0"/>
              <a:t>Conteúdo</a:t>
            </a:r>
          </a:p>
        </p:txBody>
      </p:sp>
    </p:spTree>
    <p:extLst>
      <p:ext uri="{BB962C8B-B14F-4D97-AF65-F5344CB8AC3E}">
        <p14:creationId xmlns:p14="http://schemas.microsoft.com/office/powerpoint/2010/main" val="352386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6662BE-02B3-46C9-31A4-0F6A67615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2" y="475861"/>
            <a:ext cx="10310327" cy="570110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UNIDADE III - Aplicação e avaliação das Tecnologias Educacionais no contexto educacional</a:t>
            </a:r>
            <a:endParaRPr lang="pt-B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3.1 Tecnologias aplicadas à educação e apropriação crítica de tecnologias. </a:t>
            </a: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3.2 Avaliação de tecnologias educacionais (Software e Hardware).</a:t>
            </a: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3.3 Ferramentas computacionais cognitivas.</a:t>
            </a: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3.4 Tecnologias assistivas aplicadas à educação. </a:t>
            </a: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3.5 Curadoria digital.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33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77086C-616C-9D30-80CC-A6FD0C3FB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02434"/>
            <a:ext cx="10758196" cy="53745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UNIDADE IV - Recursos e Metodologias das Tecnologias Educacionais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4.1 Recursos Educacionais Abertos (REA). </a:t>
            </a: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4.2 Metodologias Ativas - Ensino Híbrido, Aprendizagem Baseada em Problemas/Projetos, Gamificação, </a:t>
            </a:r>
            <a:r>
              <a:rPr lang="pt-B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Flipped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Classroom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(Sala de Aula Invertida), </a:t>
            </a:r>
            <a:r>
              <a:rPr lang="pt-B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DesignThinking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4.3 Google </a:t>
            </a:r>
            <a:r>
              <a:rPr lang="pt-B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Workspace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pt-BR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Education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aplicado à gestão escolar. </a:t>
            </a:r>
            <a:endParaRPr lang="pt-B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4.4 Gestão escolar na nuvem e ferramentas emergentes de apoio à gestão escolar. 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98303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Background Fill">
            <a:extLst>
              <a:ext uri="{FF2B5EF4-FFF2-40B4-BE49-F238E27FC236}">
                <a16:creationId xmlns:a16="http://schemas.microsoft.com/office/drawing/2014/main" id="{471A3572-4543-4883-A749-0458CD870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olor Fill">
            <a:extLst>
              <a:ext uri="{FF2B5EF4-FFF2-40B4-BE49-F238E27FC236}">
                <a16:creationId xmlns:a16="http://schemas.microsoft.com/office/drawing/2014/main" id="{4036AB30-180B-4ED5-A38B-175705419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Color Fill">
            <a:extLst>
              <a:ext uri="{FF2B5EF4-FFF2-40B4-BE49-F238E27FC236}">
                <a16:creationId xmlns:a16="http://schemas.microsoft.com/office/drawing/2014/main" id="{D184DA16-AE6D-48E1-A4C2-38FF16FD1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pattFill prst="pct5">
            <a:fgClr>
              <a:schemeClr val="accent4">
                <a:lumMod val="50000"/>
              </a:schemeClr>
            </a:fgClr>
            <a:bgClr>
              <a:schemeClr val="accent4">
                <a:lumMod val="75000"/>
              </a:schemeClr>
            </a:bgClr>
          </a:patt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ure">
            <a:extLst>
              <a:ext uri="{FF2B5EF4-FFF2-40B4-BE49-F238E27FC236}">
                <a16:creationId xmlns:a16="http://schemas.microsoft.com/office/drawing/2014/main" id="{E6EAF81C-C73D-4B33-B264-ECF0C2A23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9339603-7D99-48BF-9B43-B81E49DD3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593710"/>
            <a:ext cx="11298473" cy="56684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EB5D513-48B8-B9F8-1A0E-F0BBEEC3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5" y="587828"/>
            <a:ext cx="10741713" cy="653143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tx2"/>
                </a:solidFill>
              </a:rPr>
              <a:t>CRONOGRAMA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FD52CEFA-06AF-2DBB-DBC4-0E255FD63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210094"/>
              </p:ext>
            </p:extLst>
          </p:nvPr>
        </p:nvGraphicFramePr>
        <p:xfrm>
          <a:off x="455676" y="1175657"/>
          <a:ext cx="11279123" cy="5086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55508">
                  <a:extLst>
                    <a:ext uri="{9D8B030D-6E8A-4147-A177-3AD203B41FA5}">
                      <a16:colId xmlns:a16="http://schemas.microsoft.com/office/drawing/2014/main" val="324888083"/>
                    </a:ext>
                  </a:extLst>
                </a:gridCol>
                <a:gridCol w="1763235">
                  <a:extLst>
                    <a:ext uri="{9D8B030D-6E8A-4147-A177-3AD203B41FA5}">
                      <a16:colId xmlns:a16="http://schemas.microsoft.com/office/drawing/2014/main" val="3398397277"/>
                    </a:ext>
                  </a:extLst>
                </a:gridCol>
                <a:gridCol w="2230190">
                  <a:extLst>
                    <a:ext uri="{9D8B030D-6E8A-4147-A177-3AD203B41FA5}">
                      <a16:colId xmlns:a16="http://schemas.microsoft.com/office/drawing/2014/main" val="673342251"/>
                    </a:ext>
                  </a:extLst>
                </a:gridCol>
                <a:gridCol w="2230190">
                  <a:extLst>
                    <a:ext uri="{9D8B030D-6E8A-4147-A177-3AD203B41FA5}">
                      <a16:colId xmlns:a16="http://schemas.microsoft.com/office/drawing/2014/main" val="3906385415"/>
                    </a:ext>
                  </a:extLst>
                </a:gridCol>
              </a:tblGrid>
              <a:tr h="490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Datas</a:t>
                      </a: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Terça</a:t>
                      </a: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Quinta</a:t>
                      </a: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Professor</a:t>
                      </a:r>
                    </a:p>
                  </a:txBody>
                  <a:tcPr marL="141183" marR="141183" marT="0" marB="0"/>
                </a:tc>
                <a:extLst>
                  <a:ext uri="{0D108BD9-81ED-4DB2-BD59-A6C34878D82A}">
                    <a16:rowId xmlns:a16="http://schemas.microsoft.com/office/drawing/2014/main" val="4013769370"/>
                  </a:ext>
                </a:extLst>
              </a:tr>
              <a:tr h="490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31/10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GTE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 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Carol e Willian</a:t>
                      </a:r>
                    </a:p>
                  </a:txBody>
                  <a:tcPr marL="141183" marR="141183" marT="0" marB="0"/>
                </a:tc>
                <a:extLst>
                  <a:ext uri="{0D108BD9-81ED-4DB2-BD59-A6C34878D82A}">
                    <a16:rowId xmlns:a16="http://schemas.microsoft.com/office/drawing/2014/main" val="1953708671"/>
                  </a:ext>
                </a:extLst>
              </a:tr>
              <a:tr h="826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07/11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GTE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 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Carol e Willian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extLst>
                  <a:ext uri="{0D108BD9-81ED-4DB2-BD59-A6C34878D82A}">
                    <a16:rowId xmlns:a16="http://schemas.microsoft.com/office/drawing/2014/main" val="3509794851"/>
                  </a:ext>
                </a:extLst>
              </a:tr>
              <a:tr h="826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09/11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 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GTE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Carol e Willian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extLst>
                  <a:ext uri="{0D108BD9-81ED-4DB2-BD59-A6C34878D82A}">
                    <a16:rowId xmlns:a16="http://schemas.microsoft.com/office/drawing/2014/main" val="827574820"/>
                  </a:ext>
                </a:extLst>
              </a:tr>
              <a:tr h="490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                      14/11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GTE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 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Elder</a:t>
                      </a:r>
                    </a:p>
                  </a:txBody>
                  <a:tcPr marL="141183" marR="141183" marT="0" marB="0"/>
                </a:tc>
                <a:extLst>
                  <a:ext uri="{0D108BD9-81ED-4DB2-BD59-A6C34878D82A}">
                    <a16:rowId xmlns:a16="http://schemas.microsoft.com/office/drawing/2014/main" val="3473370906"/>
                  </a:ext>
                </a:extLst>
              </a:tr>
              <a:tr h="490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16/11</a:t>
                      </a:r>
                      <a:endParaRPr lang="pt-BR" sz="2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 </a:t>
                      </a:r>
                      <a:endParaRPr lang="pt-BR" sz="2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GTE</a:t>
                      </a:r>
                      <a:endParaRPr lang="pt-BR" sz="2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Elder</a:t>
                      </a:r>
                    </a:p>
                  </a:txBody>
                  <a:tcPr marL="141183" marR="141183" marT="0" marB="0"/>
                </a:tc>
                <a:extLst>
                  <a:ext uri="{0D108BD9-81ED-4DB2-BD59-A6C34878D82A}">
                    <a16:rowId xmlns:a16="http://schemas.microsoft.com/office/drawing/2014/main" val="4161719903"/>
                  </a:ext>
                </a:extLst>
              </a:tr>
              <a:tr h="490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                      21/11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GTE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 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Elder</a:t>
                      </a:r>
                    </a:p>
                  </a:txBody>
                  <a:tcPr marL="141183" marR="141183" marT="0" marB="0"/>
                </a:tc>
                <a:extLst>
                  <a:ext uri="{0D108BD9-81ED-4DB2-BD59-A6C34878D82A}">
                    <a16:rowId xmlns:a16="http://schemas.microsoft.com/office/drawing/2014/main" val="142388018"/>
                  </a:ext>
                </a:extLst>
              </a:tr>
              <a:tr h="490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23/11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 </a:t>
                      </a:r>
                      <a:endParaRPr lang="pt-BR" sz="2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GTE</a:t>
                      </a:r>
                      <a:endParaRPr lang="pt-BR" sz="2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Elder</a:t>
                      </a:r>
                    </a:p>
                  </a:txBody>
                  <a:tcPr marL="141183" marR="141183" marT="0" marB="0"/>
                </a:tc>
                <a:extLst>
                  <a:ext uri="{0D108BD9-81ED-4DB2-BD59-A6C34878D82A}">
                    <a16:rowId xmlns:a16="http://schemas.microsoft.com/office/drawing/2014/main" val="3435464653"/>
                  </a:ext>
                </a:extLst>
              </a:tr>
              <a:tr h="490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28/11</a:t>
                      </a:r>
                      <a:endParaRPr lang="pt-BR" sz="2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>
                          <a:effectLst/>
                        </a:rPr>
                        <a:t>GTE</a:t>
                      </a:r>
                      <a:endParaRPr lang="pt-BR" sz="2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400" kern="100" dirty="0">
                          <a:effectLst/>
                        </a:rPr>
                        <a:t> </a:t>
                      </a:r>
                      <a:endParaRPr lang="pt-BR" sz="2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1183" marR="1411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2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Elder</a:t>
                      </a:r>
                    </a:p>
                  </a:txBody>
                  <a:tcPr marL="141183" marR="141183" marT="0" marB="0"/>
                </a:tc>
                <a:extLst>
                  <a:ext uri="{0D108BD9-81ED-4DB2-BD59-A6C34878D82A}">
                    <a16:rowId xmlns:a16="http://schemas.microsoft.com/office/drawing/2014/main" val="106849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615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009D9-5B11-FDCC-02A7-A97270D9C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824849"/>
          </a:xfrm>
        </p:spPr>
        <p:txBody>
          <a:bodyPr/>
          <a:lstStyle/>
          <a:p>
            <a:r>
              <a:rPr lang="pt-BR" dirty="0"/>
              <a:t>Avaliação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7002DA-356F-95B1-F1D8-D9EAE3E11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2188"/>
            <a:ext cx="9582539" cy="45347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Participação nas aulas;</a:t>
            </a: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`Produção escrita;</a:t>
            </a: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Aplicação de uma tecnologia, trabalhada na disciplina.</a:t>
            </a:r>
          </a:p>
          <a:p>
            <a:pPr marL="0" indent="0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1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D601BB-50B0-952D-B965-96902C898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5315"/>
            <a:ext cx="7685037" cy="56916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/>
              <a:t>Bibliografia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8E6311-246A-6ECC-0BEE-C8AF8F3F9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634482"/>
            <a:ext cx="12089363" cy="622351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Bibliografia básica</a:t>
            </a:r>
            <a:endParaRPr lang="pt-B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ALMEIDA, Maria Elizabeth </a:t>
            </a:r>
            <a:r>
              <a:rPr lang="pt-BR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Bianconcini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de; VIEIRA, Alexandre Thomaz; ALONSO, </a:t>
            </a:r>
            <a:r>
              <a:rPr lang="pt-BR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Myrtes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pt-BR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Gestão educacional e tecnologia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2. ed. São Paulo: </a:t>
            </a:r>
            <a:r>
              <a:rPr lang="pt-BR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Avercamp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2017. 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BACICH, Lilian; MORAN, José (</a:t>
            </a:r>
            <a:r>
              <a:rPr lang="en-US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coord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.). </a:t>
            </a:r>
            <a:r>
              <a:rPr lang="pt-BR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Metodologias Ativas para uma Educação Inovadora. 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Porto Alegre: Penso, 2017.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MORAN, José Manuel. Como transformar nossas escolas em instituições inovadoras? </a:t>
            </a:r>
            <a:r>
              <a:rPr lang="pt-BR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Educação em Revista,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Porto Alegre, RS, n. 124, Ano XXI, p. 44-46, set./out. 2017. Disponível em: </a:t>
            </a:r>
            <a:r>
              <a:rPr lang="pt-BR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http://www2.eca.usp.br/</a:t>
            </a:r>
            <a:r>
              <a:rPr lang="pt-BR" sz="120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moran</a:t>
            </a:r>
            <a:r>
              <a:rPr lang="pt-BR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/</a:t>
            </a:r>
            <a:r>
              <a:rPr lang="pt-BR" sz="120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wp-content</a:t>
            </a:r>
            <a:r>
              <a:rPr lang="pt-BR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/uploads/2017/11/transformar_institui%C3%A7%C3%B5es.pdf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Acesso em: 25 maio 2022.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MORAN, José Manuel; MASETTO, Marcos T.; BEHRENS, Marilda Aparecida. </a:t>
            </a:r>
            <a:r>
              <a:rPr lang="pt-BR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Novas tecnologias e mediação pedagógica.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Campinas: Papirus, 2015. Disponível em: </a:t>
            </a:r>
            <a:r>
              <a:rPr lang="pt-BR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https://plataforma.bvirtual.com.br/Leitor/</a:t>
            </a:r>
            <a:r>
              <a:rPr lang="pt-BR" sz="120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Publicacao</a:t>
            </a:r>
            <a:r>
              <a:rPr lang="pt-BR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/31476/</a:t>
            </a:r>
            <a:r>
              <a:rPr lang="pt-BR" sz="120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pdf</a:t>
            </a:r>
            <a:r>
              <a:rPr lang="pt-BR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/1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Acesso em: 25 maio 2022.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PERRENOUD, Philippe. </a:t>
            </a:r>
            <a:r>
              <a:rPr lang="pt-BR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novas competências para ensinar: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convite à viagem. Porto Alegre, RS: Artmed, 2000.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SANTOS, A. I. dos. </a:t>
            </a:r>
            <a:r>
              <a:rPr lang="pt-BR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Recursos Educacionais Abertos no Brasil: 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estado da arte, desafios e perspectivas para o desenvolvimento e inovação. 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2013. </a:t>
            </a:r>
            <a:r>
              <a:rPr lang="en-US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Livro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eletrônico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1270" algn="just">
              <a:lnSpc>
                <a:spcPct val="150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LÉVY, Pierre. </a:t>
            </a:r>
            <a:r>
              <a:rPr lang="pt-BR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tecnologias da inteligência: 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futuro do pensamento na era da informática. 2. ed. Rio de Janeiro: Editora 34, 2010.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1270" algn="just">
              <a:lnSpc>
                <a:spcPct val="150000"/>
              </a:lnSpc>
              <a:spcAft>
                <a:spcPts val="800"/>
              </a:spcAf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LÉVY, Pierre. </a:t>
            </a:r>
            <a:r>
              <a:rPr lang="pt-BR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Cibercultura.</a:t>
            </a: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3. ed. São Paulo: Editora 34, 2010.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MORAN, José Manuel. Gestão inovadora da escola com tecnologias. In: VIEIRA, Alexandre (org.). </a:t>
            </a:r>
            <a:r>
              <a:rPr lang="pt-BR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Gestão educacional e tecnologia</a:t>
            </a:r>
            <a:r>
              <a:rPr lang="pt-BR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São Paulo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416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CF96AC-6CBC-ED93-D8C0-54027AD69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6570"/>
            <a:ext cx="10991461" cy="60462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Bibliografia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complementar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CAPE TOWN OPEN EDUCATION DECLARATION AFTER 10 YEARS. 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 Directions to Move Open Education Forward.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2017. Disponível em </a:t>
            </a:r>
            <a:r>
              <a:rPr lang="pt-BR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http://www.capetowndeclaration.org/cpt10/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Acesso em: 25 maio 2022.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LÉVY, Pierre.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tecnologias da inteligência: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futuro do pensamento na era da informática. 2. ed. Rio de Janeiro: Editora 34, 2010.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LÉVY, Pierre.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Cibercultura.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3. ed. São Paulo: Editora 34, 2010.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MORAN, José Manuel. Gestão inovadora da escola com tecnologias. In: VIEIRA, Alexandre (org.).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Gestão educacional e tecnologia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São Paulo: </a:t>
            </a:r>
            <a:r>
              <a:rPr lang="pt-BR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Avercamp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2003. p. 151-164. Disponível em: </a:t>
            </a:r>
            <a:r>
              <a:rPr lang="pt-BR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http://files.portefolio-digital8.webnode.com/200000006-2c91d2e812/gestao%20inovadora%20da%20escola%20com%20tecnologias.pdf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Acesso em: 25 maio 2022.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SANTOS, A. I. dos.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Educação aberta: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histórico, práticas e o contexto dos recursos educacionais abertos. In: Recursos Educacionais Abertos: práticas colaborativas políticas públicas / Bianca Santana; Carolina Rossini; Nelson De Lucca Pretto (org.). 1. ed. Salvador: </a:t>
            </a:r>
            <a:r>
              <a:rPr lang="pt-BR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Edufba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São Paulo: Casa da Cultura Digital, 2012. Disponível em: </a:t>
            </a:r>
            <a:r>
              <a:rPr lang="pt-BR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http://www.aberta.org.br/</a:t>
            </a:r>
            <a:r>
              <a:rPr lang="pt-BR" sz="180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livrorea</a:t>
            </a:r>
            <a:r>
              <a:rPr lang="pt-BR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/livro/livroREA­1edicao­mai2012.pdf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Acesso em: 29 maio 2022. 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733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UNESCO.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Declaração REA de Paris.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2012. Disponível em: </a:t>
            </a:r>
            <a:r>
              <a:rPr lang="pt-BR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http://www.unesco.org/new/</a:t>
            </a:r>
            <a:r>
              <a:rPr lang="pt-BR" sz="180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fileadmin</a:t>
            </a:r>
            <a:r>
              <a:rPr lang="pt-BR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/MULTIMEDIA/HQ/CI/CI/</a:t>
            </a:r>
            <a:r>
              <a:rPr lang="pt-BR" sz="180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pdf</a:t>
            </a:r>
            <a:r>
              <a:rPr lang="pt-BR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/</a:t>
            </a:r>
            <a:r>
              <a:rPr lang="pt-BR" sz="1800" u="sng" dirty="0" err="1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Events</a:t>
            </a:r>
            <a:r>
              <a:rPr lang="pt-BR" sz="18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/Portuguese_Paris_OER_Declaration.pdf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Acesso em: 29 maio 2022.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1108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Tropic">
      <a:dk1>
        <a:srgbClr val="000000"/>
      </a:dk1>
      <a:lt1>
        <a:sysClr val="window" lastClr="FFFFFF"/>
      </a:lt1>
      <a:dk2>
        <a:srgbClr val="09392F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68E74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1034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Nova</vt:lpstr>
      <vt:lpstr>TropicVTI</vt:lpstr>
      <vt:lpstr>Gestão de Tecnologias Educacionais</vt:lpstr>
      <vt:lpstr>Ementa</vt:lpstr>
      <vt:lpstr>Conteúdo</vt:lpstr>
      <vt:lpstr>Apresentação do PowerPoint</vt:lpstr>
      <vt:lpstr>Apresentação do PowerPoint</vt:lpstr>
      <vt:lpstr>CRONOGRAMA</vt:lpstr>
      <vt:lpstr>Avaliação</vt:lpstr>
      <vt:lpstr>Bibliografia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Tecnologias Educacionais</dc:title>
  <dc:creator>Maria Carolina Fortes</dc:creator>
  <cp:lastModifiedBy>Maria Carolina Fortes</cp:lastModifiedBy>
  <cp:revision>1</cp:revision>
  <dcterms:created xsi:type="dcterms:W3CDTF">2023-10-31T17:59:51Z</dcterms:created>
  <dcterms:modified xsi:type="dcterms:W3CDTF">2023-10-31T18:42:43Z</dcterms:modified>
</cp:coreProperties>
</file>