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37" r:id="rId2"/>
    <p:sldId id="669" r:id="rId3"/>
    <p:sldId id="670" r:id="rId4"/>
    <p:sldId id="671" r:id="rId5"/>
    <p:sldId id="360" r:id="rId6"/>
    <p:sldId id="361" r:id="rId7"/>
    <p:sldId id="362" r:id="rId8"/>
    <p:sldId id="363" r:id="rId9"/>
    <p:sldId id="364" r:id="rId10"/>
    <p:sldId id="368" r:id="rId11"/>
    <p:sldId id="380" r:id="rId12"/>
    <p:sldId id="672" r:id="rId13"/>
    <p:sldId id="695" r:id="rId14"/>
    <p:sldId id="696" r:id="rId15"/>
    <p:sldId id="697" r:id="rId16"/>
    <p:sldId id="686" r:id="rId17"/>
    <p:sldId id="687" r:id="rId18"/>
    <p:sldId id="358" r:id="rId19"/>
    <p:sldId id="359" r:id="rId20"/>
    <p:sldId id="688" r:id="rId21"/>
    <p:sldId id="689" r:id="rId22"/>
    <p:sldId id="691" r:id="rId23"/>
    <p:sldId id="692" r:id="rId24"/>
    <p:sldId id="694" r:id="rId25"/>
    <p:sldId id="693" r:id="rId26"/>
    <p:sldId id="690" r:id="rId27"/>
    <p:sldId id="365" r:id="rId28"/>
    <p:sldId id="366" r:id="rId29"/>
    <p:sldId id="699" r:id="rId30"/>
    <p:sldId id="70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5AE"/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A84DAE-9A7E-410A-848D-75C57A352663}" type="datetimeFigureOut">
              <a:rPr lang="pt-BR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68F22D-5C8F-4F57-A7A6-A022D00EAF4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EDFD5-4D3E-4D84-98E1-98CFDECE76F8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D72BA0-39CC-438C-AB0D-CEAEAFD620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1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E0490-1FFE-4B95-B7DD-9AC83C42EABB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D91A20-4E93-428A-AD13-31316CE91A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33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E0490-1FFE-4B95-B7DD-9AC83C42EABB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D91A20-4E93-428A-AD13-31316CE91A3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66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E0490-1FFE-4B95-B7DD-9AC83C42EABB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D91A20-4E93-428A-AD13-31316CE91A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56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E0490-1FFE-4B95-B7DD-9AC83C42EABB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D91A20-4E93-428A-AD13-31316CE91A3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524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E0490-1FFE-4B95-B7DD-9AC83C42EABB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D91A20-4E93-428A-AD13-31316CE91A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42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2C9E1-11DF-433C-81B8-926A653F3FA7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E3F3-8AC2-42A9-8C81-2939332C1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5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7A9EC-A769-42D1-894F-0C2AEC54EEE1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B6C7-0E7F-4EB5-A41B-0D9092D9DF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01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EA340-A2A9-493B-82AA-5E46E97FC8A9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AFA7-7156-4AC8-8EDC-91DBAC021E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32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AA70F-205E-41D8-9267-0415B2B2C3B1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3EB960-B572-41A1-825E-69D936B6A3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45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EE71B-64F8-431F-9F01-FDB49D33A962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A81AD4-10EE-4631-BC80-9DA61555EE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89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6E32A-B609-4473-BB67-01322A60C076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D79725-0E1F-4F01-96EF-4020C3DDF0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07482-3093-460F-A4F1-DB9B4085F927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0F7-B474-4F4B-95E8-1C7D0DD031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00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E0490-1FFE-4B95-B7DD-9AC83C42EABB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A20-4E93-428A-AD13-31316CE91A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16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7C606-7609-4063-A4EE-61547BDE2788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37E8-C1CB-4605-B9E8-01B0FE86C8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74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7C327-72AF-4991-AA03-BB8923A901BE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D4C23E-213D-47A8-BD2F-0297E95A0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26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080">
              <a:schemeClr val="bg2">
                <a:shade val="98000"/>
                <a:satMod val="120000"/>
                <a:lumMod val="98000"/>
                <a:alpha val="0"/>
              </a:schemeClr>
            </a:gs>
            <a:gs pos="0">
              <a:schemeClr val="bg2">
                <a:shade val="98000"/>
                <a:satMod val="120000"/>
                <a:lumMod val="98000"/>
                <a:alpha val="82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4E0490-1FFE-4B95-B7DD-9AC83C42EABB}" type="datetimeFigureOut">
              <a:rPr lang="pt-BR" smtClean="0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D91A20-4E93-428A-AD13-31316CE91A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6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2"/>
          <p:cNvSpPr txBox="1">
            <a:spLocks noChangeArrowheads="1"/>
          </p:cNvSpPr>
          <p:nvPr/>
        </p:nvSpPr>
        <p:spPr bwMode="auto">
          <a:xfrm>
            <a:off x="447330" y="1809267"/>
            <a:ext cx="11518900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3425"/>
              </a:lnSpc>
            </a:pPr>
            <a:r>
              <a:rPr lang="pt-BR" altLang="pt-BR" sz="6000" b="1" dirty="0">
                <a:ea typeface="Calibri" pitchFamily="34" charset="0"/>
                <a:cs typeface="Calibri" pitchFamily="34" charset="0"/>
              </a:rPr>
              <a:t>GEOGRAFIA</a:t>
            </a:r>
            <a:endParaRPr lang="pt-BR" altLang="pt-BR" sz="3000" b="1" dirty="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3425"/>
              </a:lnSpc>
            </a:pPr>
            <a:endParaRPr lang="pt-BR" altLang="pt-BR" sz="3000" dirty="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3425"/>
              </a:lnSpc>
            </a:pPr>
            <a:r>
              <a:rPr lang="pt-BR" altLang="pt-BR" sz="3000" dirty="0">
                <a:ea typeface="Calibri" pitchFamily="34" charset="0"/>
                <a:cs typeface="Calibri" pitchFamily="34" charset="0"/>
              </a:rPr>
              <a:t>Questões ambientais</a:t>
            </a:r>
          </a:p>
          <a:p>
            <a:pPr algn="ctr" eaLnBrk="1" hangingPunct="1">
              <a:lnSpc>
                <a:spcPts val="3425"/>
              </a:lnSpc>
            </a:pPr>
            <a:r>
              <a:rPr lang="pt-BR" altLang="pt-BR" sz="3000" dirty="0">
                <a:ea typeface="Calibri" pitchFamily="34" charset="0"/>
                <a:cs typeface="Calibri" pitchFamily="34" charset="0"/>
              </a:rPr>
              <a:t>globais</a:t>
            </a:r>
            <a:endParaRPr lang="pt-BR" altLang="pt-BR" sz="3200" b="1" dirty="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72145" y="365126"/>
            <a:ext cx="7689275" cy="757093"/>
          </a:xfrm>
        </p:spPr>
        <p:txBody>
          <a:bodyPr/>
          <a:lstStyle/>
          <a:p>
            <a:pPr algn="ctr"/>
            <a:r>
              <a:rPr lang="pt-BR" dirty="0"/>
              <a:t>Inversão Térmica</a:t>
            </a:r>
          </a:p>
        </p:txBody>
      </p:sp>
      <p:pic>
        <p:nvPicPr>
          <p:cNvPr id="8" name="Picture 2" descr="Modulo 08 - Problemas Ambientais Urban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t="8380" b="17502"/>
          <a:stretch>
            <a:fillRect/>
          </a:stretch>
        </p:blipFill>
        <p:spPr bwMode="auto">
          <a:xfrm>
            <a:off x="6177147" y="1177638"/>
            <a:ext cx="5467600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969819" y="1385455"/>
            <a:ext cx="5250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Esse processo ocorre quando o ar frio (mais denso) é impedido de circular por uma camada de ar quente (menos denso), provocando uma alteração na temperatura.</a:t>
            </a:r>
          </a:p>
        </p:txBody>
      </p:sp>
    </p:spTree>
    <p:extLst>
      <p:ext uri="{BB962C8B-B14F-4D97-AF65-F5344CB8AC3E}">
        <p14:creationId xmlns:p14="http://schemas.microsoft.com/office/powerpoint/2010/main" val="366030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72145" y="365126"/>
            <a:ext cx="7689275" cy="757093"/>
          </a:xfrm>
        </p:spPr>
        <p:txBody>
          <a:bodyPr/>
          <a:lstStyle/>
          <a:p>
            <a:pPr algn="ctr"/>
            <a:r>
              <a:rPr lang="pt-BR" dirty="0"/>
              <a:t>Inversão Térmica</a:t>
            </a:r>
          </a:p>
        </p:txBody>
      </p:sp>
      <p:pic>
        <p:nvPicPr>
          <p:cNvPr id="70658" name="Picture 2" descr="Aula 4 QUÍMICA DA ATMOSFERA - PARTE I. Carlos Alexandre Borges Garcia  Elisangela de Andrade Passos - PDF Fre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219" y="1222845"/>
            <a:ext cx="8180619" cy="4983991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1205345" y="6136962"/>
            <a:ext cx="6096000" cy="194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667" dirty="0"/>
              <a:t>https://docplayer.com.br/67926068-Aula-4-quimica-da-atmosfera-parte-i-carlos-alexandre-borges-garcia-elisangela-de-andrade-passos.html</a:t>
            </a:r>
          </a:p>
        </p:txBody>
      </p:sp>
    </p:spTree>
    <p:extLst>
      <p:ext uri="{BB962C8B-B14F-4D97-AF65-F5344CB8AC3E}">
        <p14:creationId xmlns:p14="http://schemas.microsoft.com/office/powerpoint/2010/main" val="364543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CB699-C931-4DE1-A861-D1657A6D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54C3DD-AF7F-4533-BF93-ACFA4601F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22905" y="1264555"/>
            <a:ext cx="4203291" cy="6152959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O efeito estufa é um fenômeno natural que retém calor irradiado da superfície do planeta pelas partículas de gases e de água em suspensão na atmosfera, possibilitando a manutenção do equilíbrio térmico do planeta e a sobrevivência de animais e vegetais. O desequilíbrio na composição atmosférica ocorre pela elevada concentração de certos gases que têm a capacidade de absorver calor, como é o caso do clorofluorcarbono (CFC) e do gás carbônico (CO2)</a:t>
            </a:r>
            <a:r>
              <a:rPr lang="pt-BR" b="1" dirty="0" err="1">
                <a:solidFill>
                  <a:schemeClr val="tx1"/>
                </a:solidFill>
              </a:rPr>
              <a:t>so</a:t>
            </a:r>
            <a:r>
              <a:rPr lang="pt-BR" b="1" dirty="0">
                <a:solidFill>
                  <a:schemeClr val="tx1"/>
                </a:solidFill>
              </a:rPr>
              <a:t> intensifica o efeito estufa.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2A9812-A8D9-4ED5-AF8D-E1F255EB8D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1FC5E59-6F95-4DBA-A90D-310152596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3" t="17618" r="15564" b="3418"/>
          <a:stretch/>
        </p:blipFill>
        <p:spPr>
          <a:xfrm>
            <a:off x="4080386" y="498564"/>
            <a:ext cx="8111614" cy="54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DADE1-3D5E-4E18-447A-912A4F5A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2AED59-607B-7A35-FE25-EFF7CDDC81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687242-FF29-3FC6-FD57-30CFF2FE2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Aquecimento Global - iGUi Ecologia">
            <a:extLst>
              <a:ext uri="{FF2B5EF4-FFF2-40B4-BE49-F238E27FC236}">
                <a16:creationId xmlns:a16="http://schemas.microsoft.com/office/drawing/2014/main" id="{F89D080D-8C86-5661-865C-4ABAA063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7" y="191230"/>
            <a:ext cx="10348164" cy="64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4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0BA65-7223-2C3A-1F53-8161BC45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Camada  de Ozônio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180C96-B92D-23C8-7F76-9111C91C5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225" y="1358152"/>
            <a:ext cx="7814330" cy="5499848"/>
          </a:xfrm>
        </p:spPr>
        <p:txBody>
          <a:bodyPr>
            <a:normAutofit/>
          </a:bodyPr>
          <a:lstStyle/>
          <a:p>
            <a:r>
              <a:rPr lang="pt-BR" sz="2000" b="1" dirty="0"/>
              <a:t>45 % da luz solar é luz visível, 45% luz infravermelha e 10% radiação ultravioleta. A radiação ultravioleta poderia comprometer a vida na Terra. </a:t>
            </a:r>
          </a:p>
          <a:p>
            <a:r>
              <a:rPr lang="pt-BR" sz="2000" b="1" dirty="0"/>
              <a:t>A camada de Ozônio forma uma camada ou filtro natural, com cerca de 30 km de espessura, que filtra a radiação ultravioleta, sua diminuição aumenta a quantidade desses raios. </a:t>
            </a:r>
          </a:p>
          <a:p>
            <a:r>
              <a:rPr lang="pt-BR" sz="2000" b="1" dirty="0"/>
              <a:t>A expansão da industrialização e o uso de gases como  os Clorofluorcarbonos (CFCs): substâncias muito utilizadas como propelentes em produtos aerossóis (como desodorante spray), na produção de materiais plásticos e em equipamentos de refrigeração foram os responsáveis pela diminuição da camada até o inicio do século XX.</a:t>
            </a:r>
          </a:p>
          <a:p>
            <a:r>
              <a:rPr lang="pt-BR" sz="2000" b="1" dirty="0"/>
              <a:t>Em 1986 os países assinaram o Protocolo de Montreal que determinou a diminuição do uso dos CFCs nas indústrias, fato que ajudou a recuperar a camada de Ozônio. </a:t>
            </a:r>
          </a:p>
        </p:txBody>
      </p:sp>
      <p:pic>
        <p:nvPicPr>
          <p:cNvPr id="3074" name="Picture 2" descr="ilustrações que representam o planeta Terra e a camada de ozõnio no seu entorno e o sol emitindo raios ultravioletas">
            <a:extLst>
              <a:ext uri="{FF2B5EF4-FFF2-40B4-BE49-F238E27FC236}">
                <a16:creationId xmlns:a16="http://schemas.microsoft.com/office/drawing/2014/main" id="{448E51E0-5333-CF8E-32CA-0A3AD48C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41" y="1586753"/>
            <a:ext cx="3563470" cy="43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4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62564-27C9-F2BD-CCD8-4D886D40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1AF17D-702B-6E00-E31A-398A09EFD6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7C71B0-037E-99CF-DE0B-551900D13F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1BB636E-3B8E-42AA-37F9-6FB20D9A2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0963"/>
            <a:ext cx="9753600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3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1988" y="110515"/>
            <a:ext cx="11217294" cy="4351339"/>
          </a:xfrm>
        </p:spPr>
        <p:txBody>
          <a:bodyPr>
            <a:noAutofit/>
          </a:bodyPr>
          <a:lstStyle/>
          <a:p>
            <a:r>
              <a:rPr lang="pt-BR" sz="3200" b="1" dirty="0"/>
              <a:t>Poluição do ar:</a:t>
            </a:r>
            <a:endParaRPr lang="pt-BR" sz="3200" dirty="0"/>
          </a:p>
          <a:p>
            <a:r>
              <a:rPr lang="pt-BR" sz="3200" dirty="0"/>
              <a:t>A poluição atmosférica é causada pela emissão de gases poluentes no ar, como monóxido de carbono (CO), dióxido de carbono (CO</a:t>
            </a:r>
            <a:r>
              <a:rPr lang="pt-BR" sz="3200" baseline="-25000" dirty="0"/>
              <a:t>2</a:t>
            </a:r>
            <a:r>
              <a:rPr lang="pt-BR" sz="3200" dirty="0"/>
              <a:t>), dióxido de enxofre (SO</a:t>
            </a:r>
            <a:r>
              <a:rPr lang="pt-BR" sz="3200" baseline="-25000" dirty="0"/>
              <a:t>2</a:t>
            </a:r>
            <a:r>
              <a:rPr lang="pt-BR" sz="3200" dirty="0"/>
              <a:t>), entre outros, causando problemas para a saúde e para o meio ambiente.</a:t>
            </a:r>
          </a:p>
          <a:p>
            <a:pPr>
              <a:spcBef>
                <a:spcPts val="0"/>
              </a:spcBef>
            </a:pPr>
            <a:r>
              <a:rPr lang="pt-BR" sz="3200" dirty="0"/>
              <a:t>Esses gases poluentes são produzidos pelas indústrias e automóveis. Sua concentração na atmosfera causa um fenômeno conhecido como </a:t>
            </a:r>
            <a:r>
              <a:rPr lang="pt-BR" sz="3200" i="1" dirty="0"/>
              <a:t>smog,</a:t>
            </a:r>
            <a:r>
              <a:rPr lang="pt-BR" sz="3200" dirty="0"/>
              <a:t> que é uma fumaça 	ou neblina poluente localizada na superfície das	cidades e que pode causar doenças respiratórias.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2482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122220"/>
            <a:ext cx="10217727" cy="5054745"/>
          </a:xfrm>
        </p:spPr>
        <p:txBody>
          <a:bodyPr>
            <a:normAutofit lnSpcReduction="10000"/>
          </a:bodyPr>
          <a:lstStyle/>
          <a:p>
            <a:r>
              <a:rPr lang="pt-BR" sz="3200" b="1" dirty="0"/>
              <a:t>A Organização Mundial de Saúde (OMS) estima que nove entre dez pessoas frequentemente respirem níveis perigosos de ar poluído; a poluição do ar mata cerca de sete milhões de pessoas por ano.</a:t>
            </a:r>
          </a:p>
          <a:p>
            <a:r>
              <a:rPr lang="pt-BR" sz="3200" dirty="0"/>
              <a:t>A comparação entre capitais globais também coloca megacidades asiáticas no topo do ranking. A capital brasileira que aparece primeiro nesse ranking é São Paulo, na 74ª posição.</a:t>
            </a:r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8568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379304" y="6007538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333" dirty="0"/>
          </a:p>
        </p:txBody>
      </p:sp>
      <p:pic>
        <p:nvPicPr>
          <p:cNvPr id="2050" name="Picture 2" descr="Curitiba é a 2.ª cidade que mais reduziu poluição do 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64" y="398838"/>
            <a:ext cx="6893617" cy="59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437195" y="6216936"/>
            <a:ext cx="5791200" cy="29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7" dirty="0"/>
              <a:t>https://www.gazetadopovo.com.br/vida-e-cidadania/meio-ambiente/curitiba-e-a-2-cidade-que-mais-reduziu-poluicao-do-ar-b297tbgffqbm2ly970ti7v6tq/</a:t>
            </a:r>
          </a:p>
        </p:txBody>
      </p:sp>
    </p:spTree>
    <p:extLst>
      <p:ext uri="{BB962C8B-B14F-4D97-AF65-F5344CB8AC3E}">
        <p14:creationId xmlns:p14="http://schemas.microsoft.com/office/powerpoint/2010/main" val="1316799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1" y="365126"/>
            <a:ext cx="7703127" cy="770948"/>
          </a:xfrm>
        </p:spPr>
        <p:txBody>
          <a:bodyPr/>
          <a:lstStyle/>
          <a:p>
            <a:pPr algn="ctr"/>
            <a:r>
              <a:rPr lang="pt-BR" dirty="0"/>
              <a:t>Poluição das águas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2309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 situação dos rios e córregos é preocupante, pois a poluição das águas afeta diretamente a saúde da população. Uma grande quantidade de lixo e esgoto é jogada nos rios, em razão da irresponsabilidade das pessoas, da falta de coleta de lixo e tratamento de esgoto.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0399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B63FA-CB09-49DC-9A96-F6F6A0C4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grandes correntes ideológicas ambientais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BE04A-62AC-49CA-A4F2-FCA492C3C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" y="1762539"/>
            <a:ext cx="11728174" cy="472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</a:rPr>
              <a:t>• Preservacionismo: busca preservar a natureza permitindo seu uso restrito, ou seja, o meio ambiente deve por lei ser protegido da ação do ser humano. Nessa concepção, o meio ambiente deve ser protegi- do e utilizado em última instância para pesquisas, lazer ou educação ambiental. A poluição do ar é um grave problema ambiental.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• Conservacionismo: busca difundir a ideia da possibilidade de uma relação harmoniosa do homem versus meio ambiente a partir de uma exploração responsável de recursos com o fim de garantir a manutenção desse meio para futuras gerações. Essa corrente filosófica é a base para o pensamento de desenvolvi- mento sustentável.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• </a:t>
            </a:r>
            <a:r>
              <a:rPr lang="pt-BR" sz="2400" b="1" dirty="0" err="1">
                <a:solidFill>
                  <a:schemeClr val="tx1"/>
                </a:solidFill>
              </a:rPr>
              <a:t>Ecossocialismo</a:t>
            </a:r>
            <a:r>
              <a:rPr lang="pt-BR" sz="2400" b="1" dirty="0">
                <a:solidFill>
                  <a:schemeClr val="tx1"/>
                </a:solidFill>
              </a:rPr>
              <a:t>: questiona o modo como o meio ambiente é explorado pelo capitalismo, além da forma como a riqueza gerada por essa exploração é distribuída. Denuncia também os problemas ambientais atuais associados aos interesses de grandes capitais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96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163782"/>
            <a:ext cx="10203873" cy="5013183"/>
          </a:xfrm>
        </p:spPr>
        <p:txBody>
          <a:bodyPr>
            <a:noAutofit/>
          </a:bodyPr>
          <a:lstStyle/>
          <a:p>
            <a:r>
              <a:rPr lang="pt-BR" sz="3200" dirty="0"/>
              <a:t>Agência Nacional de Águas (ANA, órgão ligado ao Ministério das Cidades). O estudo mostra que 81% - 4.490 de 5.570 - dos municípios despejam pelo menos 50% do esgoto que produzem diretamente em cursos d'água próximos, sem submetê-los a qualquer trabalho de limpeza;</a:t>
            </a:r>
          </a:p>
          <a:p>
            <a:pPr>
              <a:spcBef>
                <a:spcPts val="0"/>
              </a:spcBef>
            </a:pPr>
            <a:r>
              <a:rPr lang="pt-BR" sz="3200" dirty="0"/>
              <a:t>90% das cidades do país trata menos de 60% do esgoto - o mínimo para que se possa lançá-lo nos rios.</a:t>
            </a:r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50169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9427" y="1309254"/>
            <a:ext cx="10273145" cy="5027037"/>
          </a:xfrm>
        </p:spPr>
        <p:txBody>
          <a:bodyPr>
            <a:normAutofit fontScale="70000" lnSpcReduction="20000"/>
          </a:bodyPr>
          <a:lstStyle/>
          <a:p>
            <a:r>
              <a:rPr lang="pt-BR" sz="3200" dirty="0"/>
              <a:t>Apenas 769 cidades (entre as 5.570 que existem no Brasil), a maioria delas no Sudeste, fazem tratamento adequado do esgoto.</a:t>
            </a:r>
          </a:p>
          <a:p>
            <a:r>
              <a:rPr lang="pt-BR" sz="3200" dirty="0"/>
              <a:t> Entre os Estados, só São Paulo, Paraná e o Distrito Federal removem mais de 60% da carga orgânica dos esgotos produzidos em seu território. </a:t>
            </a:r>
          </a:p>
          <a:p>
            <a:r>
              <a:rPr lang="pt-BR" sz="3200" dirty="0"/>
              <a:t>Quase 70% dos municípios não possui nenhuma estação de tratamento.</a:t>
            </a:r>
          </a:p>
          <a:p>
            <a:r>
              <a:rPr lang="pt-BR" sz="3200" b="0" i="0" dirty="0">
                <a:solidFill>
                  <a:schemeClr val="tx1"/>
                </a:solidFill>
                <a:effectLst/>
              </a:rPr>
              <a:t>Segundo dados de 2018 do </a:t>
            </a:r>
            <a:r>
              <a:rPr lang="pt-BR" sz="3200" b="0" i="0" u="none" strike="noStrike" dirty="0">
                <a:solidFill>
                  <a:schemeClr val="tx1"/>
                </a:solidFill>
                <a:effectLst/>
              </a:rPr>
              <a:t>Sistema Nacional de Informações sobre Saneamento (SNIS)</a:t>
            </a:r>
            <a:r>
              <a:rPr lang="pt-BR" sz="3200" b="0" i="0" dirty="0">
                <a:solidFill>
                  <a:schemeClr val="tx1"/>
                </a:solidFill>
                <a:effectLst/>
              </a:rPr>
              <a:t>, 83,6% dos brasileiros possuíam acesso ao serviço de abastecimento de água. Já na questão do esgotamento sanitário os percentuais caem consideravelmente, pois 53,2% da população era atendida com coleta de esgoto, enquanto 46,3% possuía tratamento de esgoto.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61FD2-659D-A496-64BF-E3289E38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B4D9A5-0539-7BA8-19A5-6214C85F8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235E19-3DB9-22E0-20E4-A93E2F2CC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366837"/>
            <a:ext cx="91154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65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40D7D-A3A8-FCFE-ADD3-D2B9FE07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0A0A82-FA79-CC40-64A0-45AC2E169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8BE137-2317-483A-5549-6017B9961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4" t="11765" r="4379" b="19215"/>
          <a:stretch/>
        </p:blipFill>
        <p:spPr>
          <a:xfrm>
            <a:off x="862969" y="27330"/>
            <a:ext cx="8736106" cy="68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A7AA5-CED1-BD6B-D298-64893E87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1987F-7807-BB5E-F446-44869830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b="0" i="0" dirty="0">
                <a:solidFill>
                  <a:srgbClr val="313131"/>
                </a:solidFill>
                <a:effectLst/>
              </a:rPr>
              <a:t>em Passo Fundo, 38% do esgoto é coletado e tratado, no RS o índice chega a 26%.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94382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64F3F-EC5B-F49E-5B24-A7B4E319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3E4D10-8130-499F-1584-5D346E15F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9502FD-A136-099C-C66B-C4261586F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90" y="257735"/>
            <a:ext cx="8439150" cy="2819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A37FDB4-032B-2C05-9449-FCC006B5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590" y="3305735"/>
            <a:ext cx="9334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46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9102E4-4FBF-7DC3-A83C-51BFE294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340" y="416859"/>
            <a:ext cx="4606271" cy="5494363"/>
          </a:xfrm>
        </p:spPr>
        <p:txBody>
          <a:bodyPr/>
          <a:lstStyle/>
          <a:p>
            <a:r>
              <a:rPr lang="pt-BR" sz="1800" b="0" i="0" dirty="0">
                <a:solidFill>
                  <a:srgbClr val="231F20"/>
                </a:solidFill>
                <a:effectLst/>
              </a:rPr>
              <a:t>Nessa estimativa foi considerado o valor “per capita” de 54 g DBO/</a:t>
            </a:r>
            <a:r>
              <a:rPr lang="pt-BR" sz="1800" b="0" i="0" dirty="0" err="1">
                <a:solidFill>
                  <a:srgbClr val="231F20"/>
                </a:solidFill>
                <a:effectLst/>
              </a:rPr>
              <a:t>hab.dia</a:t>
            </a:r>
            <a:r>
              <a:rPr lang="pt-BR" sz="1800" b="0" i="0" dirty="0">
                <a:solidFill>
                  <a:srgbClr val="231F20"/>
                </a:solidFill>
                <a:effectLst/>
              </a:rPr>
              <a:t> e dados de população urbana obtidos a partir de projeções do IBGE ou fornecidos diretamente pelos prestadores do serviço de esgotamento sanitário de cada</a:t>
            </a:r>
            <a:r>
              <a:rPr lang="pt-BR" dirty="0">
                <a:solidFill>
                  <a:srgbClr val="231F20"/>
                </a:solidFill>
              </a:rPr>
              <a:t> </a:t>
            </a:r>
            <a:r>
              <a:rPr lang="pt-BR" sz="1800" b="0" i="0" dirty="0">
                <a:solidFill>
                  <a:srgbClr val="231F20"/>
                </a:solidFill>
                <a:effectLst/>
              </a:rPr>
              <a:t>município. </a:t>
            </a:r>
          </a:p>
          <a:p>
            <a:r>
              <a:rPr lang="pt-BR" sz="1800" b="0" i="0" dirty="0">
                <a:solidFill>
                  <a:srgbClr val="231F20"/>
                </a:solidFill>
                <a:effectLst/>
              </a:rPr>
              <a:t>No País são geradas cerca de 9,1 mil toneladas de DBO/dia, sendo os 106 municípios com população acima de 250 mil habitantes responsáveis por 48%</a:t>
            </a:r>
            <a:br>
              <a:rPr lang="pt-BR" sz="1800" b="0" i="0" dirty="0">
                <a:solidFill>
                  <a:srgbClr val="231F20"/>
                </a:solidFill>
                <a:effectLst/>
              </a:rPr>
            </a:br>
            <a:r>
              <a:rPr lang="pt-BR" sz="1800" b="0" i="0" dirty="0">
                <a:solidFill>
                  <a:srgbClr val="231F20"/>
                </a:solidFill>
                <a:effectLst/>
              </a:rPr>
              <a:t>desse total.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38A59B-31DD-FBB0-A74A-6CA3AC5D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3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incipalmente a conscientização da&#10;população para que não jogue lixo nas vias&#10;públicas.&#10;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" y="932778"/>
            <a:ext cx="5520408" cy="37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86001" y="365126"/>
            <a:ext cx="7661564" cy="757093"/>
          </a:xfrm>
        </p:spPr>
        <p:txBody>
          <a:bodyPr/>
          <a:lstStyle/>
          <a:p>
            <a:pPr algn="ctr"/>
            <a:r>
              <a:rPr lang="pt-BR" dirty="0"/>
              <a:t>Poluição das águas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881255" y="1132899"/>
            <a:ext cx="5181600" cy="4351339"/>
          </a:xfrm>
        </p:spPr>
        <p:txBody>
          <a:bodyPr>
            <a:normAutofit/>
          </a:bodyPr>
          <a:lstStyle/>
          <a:p>
            <a:r>
              <a:rPr lang="pt-BR" sz="3200" dirty="0"/>
              <a:t>Consequências:</a:t>
            </a:r>
          </a:p>
          <a:p>
            <a:r>
              <a:rPr lang="pt-BR" sz="3200" dirty="0"/>
              <a:t>Condições sanitárias;</a:t>
            </a:r>
          </a:p>
          <a:p>
            <a:r>
              <a:rPr lang="pt-BR" sz="3200" dirty="0"/>
              <a:t>Doenças – </a:t>
            </a:r>
            <a:r>
              <a:rPr lang="pt-BR" sz="3200" dirty="0" err="1"/>
              <a:t>diarreia</a:t>
            </a:r>
            <a:r>
              <a:rPr lang="pt-BR" sz="3200" dirty="0"/>
              <a:t>, esquistossomose, hepatite e febre </a:t>
            </a:r>
            <a:r>
              <a:rPr lang="pt-BR" sz="3200" dirty="0" err="1"/>
              <a:t>tifoide</a:t>
            </a:r>
            <a:r>
              <a:rPr lang="pt-BR" sz="3200" dirty="0"/>
              <a:t>, </a:t>
            </a:r>
            <a:r>
              <a:rPr lang="pt-BR" sz="3200" dirty="0" err="1"/>
              <a:t>etc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1868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 Existem alguns tipos de lixos que não devem ser&#10;misturados com o lixo comum. É o caso das pilhas,&#10;baterias, lâmpadas e e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85178"/>
            <a:ext cx="5181600" cy="35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4525" y="150189"/>
            <a:ext cx="7689275" cy="784801"/>
          </a:xfrm>
        </p:spPr>
        <p:txBody>
          <a:bodyPr/>
          <a:lstStyle/>
          <a:p>
            <a:pPr algn="ctr"/>
            <a:r>
              <a:rPr lang="pt-BR" dirty="0"/>
              <a:t>Enchentes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40873" y="0"/>
            <a:ext cx="5534891" cy="4999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/>
              <a:t>Consequências:</a:t>
            </a:r>
          </a:p>
          <a:p>
            <a:r>
              <a:rPr lang="pt-BR" sz="3200" dirty="0"/>
              <a:t>Provocam doenças;</a:t>
            </a:r>
          </a:p>
          <a:p>
            <a:r>
              <a:rPr lang="pt-BR" sz="3200" dirty="0"/>
              <a:t>Prejuízo ao comércio;</a:t>
            </a:r>
          </a:p>
          <a:p>
            <a:r>
              <a:rPr lang="pt-BR" sz="3200" dirty="0"/>
              <a:t>Contaminação das águas;</a:t>
            </a:r>
          </a:p>
          <a:p>
            <a:r>
              <a:rPr lang="pt-BR" sz="3200" dirty="0"/>
              <a:t>Danos materiais; </a:t>
            </a:r>
          </a:p>
          <a:p>
            <a:r>
              <a:rPr lang="pt-BR" sz="3200" dirty="0"/>
              <a:t>Perdas em lavouras e pecuária;</a:t>
            </a:r>
          </a:p>
          <a:p>
            <a:r>
              <a:rPr lang="pt-BR" sz="3200" dirty="0"/>
              <a:t>Abandono das áreas inundadas.</a:t>
            </a:r>
          </a:p>
          <a:p>
            <a:r>
              <a:rPr lang="pt-BR" sz="3200" dirty="0"/>
              <a:t>Perdas de familiares e amigos. 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78416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67A59-FAB1-AE2D-23F7-CAEBDCEA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CB9AD-4933-C211-9554-3AA7CE77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B6A9F3-2B27-0B46-FEE6-D67624907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13" y="0"/>
            <a:ext cx="4847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7BA27-5BC4-43FD-A31F-AB7BCD3B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err="1"/>
              <a:t>hotspots</a:t>
            </a:r>
            <a:endParaRPr lang="pt-BR" sz="6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EAEA13-C495-442F-9C8A-987C37F91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</a:t>
            </a:r>
            <a:r>
              <a:rPr lang="pt-BR" dirty="0" err="1"/>
              <a:t>hotspots</a:t>
            </a:r>
            <a:r>
              <a:rPr lang="pt-BR" dirty="0"/>
              <a:t> são locais na superfície terrestre com presença de grande biodiversidade e que sofrem degradação ambiental, causada principalmente pela ação humana;</a:t>
            </a:r>
          </a:p>
          <a:p>
            <a:r>
              <a:rPr lang="pt-BR" dirty="0"/>
              <a:t>O termo </a:t>
            </a:r>
            <a:r>
              <a:rPr lang="pt-BR" dirty="0" err="1"/>
              <a:t>hotspot</a:t>
            </a:r>
            <a:r>
              <a:rPr lang="pt-BR" dirty="0"/>
              <a:t> (pontos quentes, em inglês) foi criado pelo ecólogo britânico Norman Myers. O pesquisador afirma que há mais de 34 </a:t>
            </a:r>
            <a:r>
              <a:rPr lang="pt-BR" dirty="0" err="1"/>
              <a:t>hotspots</a:t>
            </a:r>
            <a:r>
              <a:rPr lang="pt-BR" dirty="0"/>
              <a:t> entre zonas e biomas ameaçados, representando cerca de 2,4% da superfície terrestre, e que são necessárias medidas urgentes para impedir o avanço progressivo da destruição da biodiversidade.</a:t>
            </a:r>
          </a:p>
        </p:txBody>
      </p:sp>
    </p:spTree>
    <p:extLst>
      <p:ext uri="{BB962C8B-B14F-4D97-AF65-F5344CB8AC3E}">
        <p14:creationId xmlns:p14="http://schemas.microsoft.com/office/powerpoint/2010/main" val="1169026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FE3CF-4EBC-82C9-96D9-8A41957C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5AAA5-B4F8-3A8E-8B62-5D99B43A7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CB3F59-3DF8-2479-0AC4-683A9CE4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13" y="0"/>
            <a:ext cx="4847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5D616-5C80-4D0B-9178-FAB526D0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CF620-83C3-4605-AA4C-DDA578530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427919-304F-449D-8BCB-29328283B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7" t="9081" r="9879"/>
          <a:stretch/>
        </p:blipFill>
        <p:spPr>
          <a:xfrm>
            <a:off x="1896831" y="312891"/>
            <a:ext cx="9120213" cy="67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4435" y="365126"/>
            <a:ext cx="7675420" cy="770948"/>
          </a:xfrm>
        </p:spPr>
        <p:txBody>
          <a:bodyPr/>
          <a:lstStyle/>
          <a:p>
            <a:pPr algn="ctr"/>
            <a:r>
              <a:rPr lang="pt-BR" dirty="0"/>
              <a:t>Chuva ácida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246910"/>
            <a:ext cx="5922819" cy="4930055"/>
          </a:xfrm>
        </p:spPr>
        <p:txBody>
          <a:bodyPr>
            <a:noAutofit/>
          </a:bodyPr>
          <a:lstStyle/>
          <a:p>
            <a:r>
              <a:rPr lang="pt-BR" sz="3200" dirty="0"/>
              <a:t>Naturalmente ácida – presença de dióxido de carbono (CO2);</a:t>
            </a:r>
          </a:p>
          <a:p>
            <a:r>
              <a:rPr lang="pt-BR" sz="3200" dirty="0"/>
              <a:t>O problema – queima de combustíveis fósseis – aumento do dióxido de carbono diminuindo o pH da chuva – tornando extremamente nociva ao homem e à natureza. </a:t>
            </a:r>
          </a:p>
        </p:txBody>
      </p:sp>
      <p:pic>
        <p:nvPicPr>
          <p:cNvPr id="6" name="Picture 2" descr="Diferença de temperatura entre as zonas da cidade de São&#10;Paulo&#10;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13103" r="5598" b="8858"/>
          <a:stretch>
            <a:fillRect/>
          </a:stretch>
        </p:blipFill>
        <p:spPr bwMode="auto">
          <a:xfrm>
            <a:off x="6548397" y="1205345"/>
            <a:ext cx="48400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5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lhas de calor nos grandes centros urbanos.Fatores:&#10;elevada densidade de construções e redução das áreas verdes; a presenç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2"/>
          <a:stretch>
            <a:fillRect/>
          </a:stretch>
        </p:blipFill>
        <p:spPr bwMode="auto">
          <a:xfrm>
            <a:off x="962439" y="1377512"/>
            <a:ext cx="8098435" cy="48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299853" y="387928"/>
            <a:ext cx="7633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/>
              <a:t>Consequência</a:t>
            </a:r>
            <a:r>
              <a:rPr lang="pt-BR" sz="3200" b="1" dirty="0"/>
              <a:t> da poluição atmosférica nas grandes cidades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14400" y="6155897"/>
            <a:ext cx="6096000" cy="194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667" dirty="0"/>
              <a:t>http://viddasustentavel.blogspot.com/2010/11/poluicao-atmosferica.html</a:t>
            </a:r>
          </a:p>
        </p:txBody>
      </p:sp>
    </p:spTree>
    <p:extLst>
      <p:ext uri="{BB962C8B-B14F-4D97-AF65-F5344CB8AC3E}">
        <p14:creationId xmlns:p14="http://schemas.microsoft.com/office/powerpoint/2010/main" val="263230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99855" y="365126"/>
            <a:ext cx="7661565" cy="743239"/>
          </a:xfrm>
        </p:spPr>
        <p:txBody>
          <a:bodyPr/>
          <a:lstStyle/>
          <a:p>
            <a:pPr algn="ctr"/>
            <a:r>
              <a:rPr lang="pt-BR" dirty="0"/>
              <a:t>Consequências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1" y="1825625"/>
            <a:ext cx="10148455" cy="4351339"/>
          </a:xfrm>
        </p:spPr>
        <p:txBody>
          <a:bodyPr>
            <a:normAutofit/>
          </a:bodyPr>
          <a:lstStyle/>
          <a:p>
            <a:r>
              <a:rPr lang="pt-BR" sz="3200" dirty="0"/>
              <a:t>Para a saúde: libera metais tóxicos (solo e rios);</a:t>
            </a:r>
          </a:p>
          <a:p>
            <a:r>
              <a:rPr lang="pt-BR" sz="3200" dirty="0"/>
              <a:t>Corrosão de materiais usados em construção danificando estruturas;</a:t>
            </a:r>
          </a:p>
          <a:p>
            <a:r>
              <a:rPr lang="pt-BR" sz="3200" dirty="0"/>
              <a:t>Para o meio ambiente: acidificação dos lagos;</a:t>
            </a:r>
          </a:p>
          <a:p>
            <a:r>
              <a:rPr lang="pt-BR" sz="3200" dirty="0"/>
              <a:t>Destruição de florestas;</a:t>
            </a:r>
          </a:p>
          <a:p>
            <a:r>
              <a:rPr lang="pt-BR" sz="3200" dirty="0"/>
              <a:t>Destruição de lavouras.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2112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8292" y="365125"/>
            <a:ext cx="7689273" cy="701675"/>
          </a:xfrm>
        </p:spPr>
        <p:txBody>
          <a:bodyPr/>
          <a:lstStyle/>
          <a:p>
            <a:pPr algn="ctr"/>
            <a:r>
              <a:rPr lang="pt-BR" dirty="0"/>
              <a:t>Ilhas de calor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177636"/>
            <a:ext cx="5770419" cy="4999328"/>
          </a:xfrm>
        </p:spPr>
        <p:txBody>
          <a:bodyPr>
            <a:noAutofit/>
          </a:bodyPr>
          <a:lstStyle/>
          <a:p>
            <a:pPr>
              <a:lnSpc>
                <a:spcPts val="2933"/>
              </a:lnSpc>
              <a:spcBef>
                <a:spcPts val="0"/>
              </a:spcBef>
            </a:pPr>
            <a:r>
              <a:rPr lang="pt-BR" sz="3200" dirty="0"/>
              <a:t>Fenômeno climático que ocorre a partir da elevação da temperatura de uma área urbana se comparada a uma zona rural.</a:t>
            </a:r>
          </a:p>
          <a:p>
            <a:pPr>
              <a:lnSpc>
                <a:spcPts val="2933"/>
              </a:lnSpc>
              <a:spcBef>
                <a:spcPts val="0"/>
              </a:spcBef>
            </a:pPr>
            <a:r>
              <a:rPr lang="pt-BR" sz="3200" dirty="0"/>
              <a:t>Temperatura superior em algumas áreas – ilhas.</a:t>
            </a:r>
          </a:p>
          <a:p>
            <a:pPr>
              <a:lnSpc>
                <a:spcPts val="2933"/>
              </a:lnSpc>
              <a:spcBef>
                <a:spcPts val="0"/>
              </a:spcBef>
            </a:pPr>
            <a:r>
              <a:rPr lang="pt-BR" sz="3200" dirty="0"/>
              <a:t>Resulta da elevação das temperaturas médias nas zonas centrais da mancha urbana, em comparação com as zonas periféricas ou com as rurais</a:t>
            </a:r>
          </a:p>
        </p:txBody>
      </p:sp>
      <p:pic>
        <p:nvPicPr>
          <p:cNvPr id="7" name="Picture 2" descr="Poluição das águas&#10; É o lançamento de detritos na água de rios e oceanos e&#10;a contaminação dos lençóis freáticos por compo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9336" b="12232"/>
          <a:stretch>
            <a:fillRect/>
          </a:stretch>
        </p:blipFill>
        <p:spPr bwMode="auto">
          <a:xfrm>
            <a:off x="6501303" y="1122219"/>
            <a:ext cx="51428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1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nchente&#10;Imagem:ItapecuruMirim/AntonioCruz/Abr/LicençaCreativeCommonsAtribuição3.0Brasil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1696" r="4776" b="6068"/>
          <a:stretch>
            <a:fillRect/>
          </a:stretch>
        </p:blipFill>
        <p:spPr bwMode="auto">
          <a:xfrm>
            <a:off x="-110438" y="1495396"/>
            <a:ext cx="7073977" cy="38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46DAC35-1179-4C37-9AF2-EDE5C563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81" t="20846" r="15928" b="12240"/>
          <a:stretch/>
        </p:blipFill>
        <p:spPr>
          <a:xfrm>
            <a:off x="6503542" y="471948"/>
            <a:ext cx="5688458" cy="63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62577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5106</TotalTime>
  <Words>1259</Words>
  <Application>Microsoft Office PowerPoint</Application>
  <PresentationFormat>Widescreen</PresentationFormat>
  <Paragraphs>66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Cacho</vt:lpstr>
      <vt:lpstr>Apresentação do PowerPoint</vt:lpstr>
      <vt:lpstr>três grandes correntes ideológicas ambientais</vt:lpstr>
      <vt:lpstr>hotspots</vt:lpstr>
      <vt:lpstr>Apresentação do PowerPoint</vt:lpstr>
      <vt:lpstr>Chuva ácida</vt:lpstr>
      <vt:lpstr>Apresentação do PowerPoint</vt:lpstr>
      <vt:lpstr>Consequências</vt:lpstr>
      <vt:lpstr>Ilhas de calor</vt:lpstr>
      <vt:lpstr>Apresentação do PowerPoint</vt:lpstr>
      <vt:lpstr>Inversão Térmica</vt:lpstr>
      <vt:lpstr>Inversão Térmica</vt:lpstr>
      <vt:lpstr>Apresentação do PowerPoint</vt:lpstr>
      <vt:lpstr>Apresentação do PowerPoint</vt:lpstr>
      <vt:lpstr>Camada  de Ozônio</vt:lpstr>
      <vt:lpstr>Apresentação do PowerPoint</vt:lpstr>
      <vt:lpstr>Apresentação do PowerPoint</vt:lpstr>
      <vt:lpstr>Apresentação do PowerPoint</vt:lpstr>
      <vt:lpstr>Apresentação do PowerPoint</vt:lpstr>
      <vt:lpstr>Poluição das águas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Poluição das águas</vt:lpstr>
      <vt:lpstr>Enchentes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Fria 1: Bipolaridade e tensionamentos políticos</dc:title>
  <dc:creator>parana</dc:creator>
  <cp:lastModifiedBy>Adriano Makux</cp:lastModifiedBy>
  <cp:revision>291</cp:revision>
  <dcterms:created xsi:type="dcterms:W3CDTF">2020-04-27T18:05:52Z</dcterms:created>
  <dcterms:modified xsi:type="dcterms:W3CDTF">2023-05-22T13:24:39Z</dcterms:modified>
</cp:coreProperties>
</file>