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81" r:id="rId3"/>
    <p:sldId id="275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2" r:id="rId19"/>
    <p:sldId id="273" r:id="rId20"/>
    <p:sldId id="274" r:id="rId21"/>
    <p:sldId id="271" r:id="rId22"/>
    <p:sldId id="276" r:id="rId23"/>
    <p:sldId id="277" r:id="rId24"/>
    <p:sldId id="278" r:id="rId25"/>
    <p:sldId id="279" r:id="rId26"/>
    <p:sldId id="280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erprofessoruniversitario.pro.br/imprimir.php?modulo" TargetMode="Externa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16B07E-0239-9904-82A4-81CAD64537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483249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ESPECIALIZAÇÃO EM GESTÃO NA EDUCAÇÃO BÁSICA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94B33BC-CC0C-8D3D-7A93-AC249948F7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194" y="1723285"/>
            <a:ext cx="10993546" cy="590321"/>
          </a:xfrm>
        </p:spPr>
        <p:txBody>
          <a:bodyPr>
            <a:noAutofit/>
          </a:bodyPr>
          <a:lstStyle/>
          <a:p>
            <a:pPr algn="ctr"/>
            <a:r>
              <a:rPr lang="pt-BR" sz="3600" b="1" dirty="0">
                <a:latin typeface="Arial" panose="020B0604020202020204" pitchFamily="34" charset="0"/>
                <a:cs typeface="Arial" panose="020B0604020202020204" pitchFamily="34" charset="0"/>
              </a:rPr>
              <a:t>METODOLOGIA DE PESQUISA</a:t>
            </a:r>
          </a:p>
        </p:txBody>
      </p:sp>
      <p:pic>
        <p:nvPicPr>
          <p:cNvPr id="4" name="Imagem 3" descr="logoIfet">
            <a:extLst>
              <a:ext uri="{FF2B5EF4-FFF2-40B4-BE49-F238E27FC236}">
                <a16:creationId xmlns:a16="http://schemas.microsoft.com/office/drawing/2014/main" id="{0D3E6678-ACFA-56EF-DE51-25E972339B9C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49474" y="421625"/>
            <a:ext cx="1925320" cy="598805"/>
          </a:xfrm>
          <a:prstGeom prst="rect">
            <a:avLst/>
          </a:prstGeom>
          <a:noFill/>
        </p:spPr>
      </p:pic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3AD7A9EF-D02C-634C-6E32-AB06347E8330}"/>
              </a:ext>
            </a:extLst>
          </p:cNvPr>
          <p:cNvSpPr/>
          <p:nvPr/>
        </p:nvSpPr>
        <p:spPr>
          <a:xfrm>
            <a:off x="1524000" y="3230880"/>
            <a:ext cx="9540240" cy="131351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400" b="1" dirty="0">
                <a:latin typeface="Arial" panose="020B0604020202020204" pitchFamily="34" charset="0"/>
                <a:cs typeface="Arial" panose="020B0604020202020204" pitchFamily="34" charset="0"/>
              </a:rPr>
              <a:t>PROJETO DE PESQUISA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AF3B88F5-B125-B56C-A6A9-82AB3ED98E29}"/>
              </a:ext>
            </a:extLst>
          </p:cNvPr>
          <p:cNvSpPr/>
          <p:nvPr/>
        </p:nvSpPr>
        <p:spPr>
          <a:xfrm>
            <a:off x="6096000" y="5405120"/>
            <a:ext cx="5080000" cy="74168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Prpfª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Dra. Maria Carolina Fortes</a:t>
            </a:r>
          </a:p>
        </p:txBody>
      </p:sp>
    </p:spTree>
    <p:extLst>
      <p:ext uri="{BB962C8B-B14F-4D97-AF65-F5344CB8AC3E}">
        <p14:creationId xmlns:p14="http://schemas.microsoft.com/office/powerpoint/2010/main" val="28636620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526603-41E7-EAC1-F172-088893BB1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Produção do estado da arte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2C4F76E-A828-D6FE-D200-337B151D1E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808480"/>
            <a:ext cx="11029615" cy="4795520"/>
          </a:xfrm>
        </p:spPr>
        <p:txBody>
          <a:bodyPr>
            <a:noAutofit/>
          </a:bodyPr>
          <a:lstStyle/>
          <a:p>
            <a:pPr algn="just"/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Não se faz pesquisa em uma área sem se conhecer minimamente o que é produzido, quais são os temas discutidos, que problemáticas são pesquisadas, quais abordagens são utilizadas nos estudos. </a:t>
            </a:r>
          </a:p>
          <a:p>
            <a:pPr algn="just"/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EA nos faz conhecer a gramática da área, ou seja, o vocabulário, os conceitos e as metodologias que são utilizadas pelos pesquisadores. </a:t>
            </a:r>
          </a:p>
        </p:txBody>
      </p:sp>
    </p:spTree>
    <p:extLst>
      <p:ext uri="{BB962C8B-B14F-4D97-AF65-F5344CB8AC3E}">
        <p14:creationId xmlns:p14="http://schemas.microsoft.com/office/powerpoint/2010/main" val="2111025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5919DF-D2D1-7E5C-BC91-A9E7385A2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699924"/>
          </a:xfrm>
        </p:spPr>
        <p:txBody>
          <a:bodyPr/>
          <a:lstStyle/>
          <a:p>
            <a:pPr algn="ctr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Produção do estado da arte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672B4D0-16CB-F6C2-B2C6-431D1C5C0D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080" y="1869440"/>
            <a:ext cx="11297920" cy="4683760"/>
          </a:xfrm>
        </p:spPr>
        <p:txBody>
          <a:bodyPr>
            <a:normAutofit/>
          </a:bodyPr>
          <a:lstStyle/>
          <a:p>
            <a:pPr algn="just"/>
            <a:r>
              <a:rPr lang="pt-B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Ajuda a delimitar o tema, recortar o problema e a responder perguntas do tipo: </a:t>
            </a:r>
          </a:p>
          <a:p>
            <a:pPr lvl="2" algn="just"/>
            <a:r>
              <a:rPr lang="pt-B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que sentido meu problema de pesquisa é relevante para a área? </a:t>
            </a:r>
          </a:p>
          <a:p>
            <a:pPr lvl="2" algn="just"/>
            <a:r>
              <a:rPr lang="pt-B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abordagem que proponho ao tema/problema são originais? </a:t>
            </a:r>
          </a:p>
          <a:p>
            <a:pPr lvl="2" algn="just"/>
            <a:r>
              <a:rPr lang="pt-B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que sentido? </a:t>
            </a:r>
          </a:p>
          <a:p>
            <a:pPr algn="just"/>
            <a:endParaRPr lang="pt-BR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9050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21BD09-296A-A30C-91E5-3303A86DA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669444"/>
          </a:xfrm>
        </p:spPr>
        <p:txBody>
          <a:bodyPr/>
          <a:lstStyle/>
          <a:p>
            <a:pPr algn="ctr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Produção do estado da arte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7F916FC-F4E9-D703-7931-CF212F2475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3320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estado da arte de uma área pode ser realizado a partir das seguintes fontes:</a:t>
            </a:r>
          </a:p>
          <a:p>
            <a:pPr marL="781200" lvl="1" indent="-457200">
              <a:buFont typeface="+mj-lt"/>
              <a:buAutoNum type="alphaLcPeriod"/>
            </a:pPr>
            <a:r>
              <a:rPr lang="pt-B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Periódicos (revistas científicas impressas e online) </a:t>
            </a:r>
          </a:p>
          <a:p>
            <a:pPr marL="781200" lvl="1" indent="-457200">
              <a:buFont typeface="+mj-lt"/>
              <a:buAutoNum type="alphaLcPeriod"/>
            </a:pPr>
            <a:r>
              <a:rPr lang="pt-B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Catálogos de bibliotecas </a:t>
            </a:r>
          </a:p>
          <a:p>
            <a:pPr marL="781200" lvl="1" indent="-457200">
              <a:buFont typeface="+mj-lt"/>
              <a:buAutoNum type="alphaLcPeriod"/>
            </a:pPr>
            <a:r>
              <a:rPr lang="pt-B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Banco de Dissertações e Teses da capes </a:t>
            </a:r>
          </a:p>
          <a:p>
            <a:pPr marL="781200" lvl="1" indent="-457200">
              <a:buFont typeface="+mj-lt"/>
              <a:buAutoNum type="alphaLcPeriod"/>
            </a:pPr>
            <a:r>
              <a:rPr lang="pt-B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Anais de eventos (trabalhos apresentados e publicados) </a:t>
            </a:r>
          </a:p>
          <a:p>
            <a:pPr marL="781200" lvl="1" indent="-457200">
              <a:buFont typeface="+mj-lt"/>
              <a:buAutoNum type="alphaLcPeriod"/>
            </a:pPr>
            <a:r>
              <a:rPr lang="pt-B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Sites de grupos de pesquisa no Diretório </a:t>
            </a:r>
            <a:r>
              <a:rPr lang="pt-BR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cnpq</a:t>
            </a:r>
            <a:endParaRPr lang="pt-BR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42078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11A406-ED0E-3001-E359-22D5280E8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679604"/>
          </a:xfrm>
        </p:spPr>
        <p:txBody>
          <a:bodyPr>
            <a:normAutofit/>
          </a:bodyPr>
          <a:lstStyle/>
          <a:p>
            <a:pPr algn="ctr"/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Formulação do problema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91A6650-5B47-8834-8E23-94A2A57037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1747520"/>
            <a:ext cx="11369040" cy="4815840"/>
          </a:xfrm>
        </p:spPr>
        <p:txBody>
          <a:bodyPr>
            <a:noAutofit/>
          </a:bodyPr>
          <a:lstStyle/>
          <a:p>
            <a:pPr algn="just"/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 problema de pesquisa é uma construção teórica e argumentativa. Ele não está dado a priori. </a:t>
            </a:r>
          </a:p>
          <a:p>
            <a:pPr algn="just"/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 fruto de um trabalho intelectual que articula e correlaciona empiria e teoria (autores clássicos da área e o estado da arte). </a:t>
            </a:r>
          </a:p>
          <a:p>
            <a:pPr algn="just"/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 deve ter uma base conceitual, ou seja, deve articular o que o pesquisador vai encontrar em campo com aquilo que os autores já disseram sobre o tema. </a:t>
            </a:r>
          </a:p>
          <a:p>
            <a:pPr algn="just"/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 problema de pesquisa não é um problema social – não são sinônimos. </a:t>
            </a:r>
          </a:p>
          <a:p>
            <a:pPr algn="just"/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abordagem teórica não se separa da metodológica. </a:t>
            </a:r>
          </a:p>
          <a:p>
            <a:pPr algn="just"/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Não faça revisões teóricas desarticuladas, exaustivas ou dissociadas do tema da pesquisa. </a:t>
            </a:r>
          </a:p>
        </p:txBody>
      </p:sp>
    </p:spTree>
    <p:extLst>
      <p:ext uri="{BB962C8B-B14F-4D97-AF65-F5344CB8AC3E}">
        <p14:creationId xmlns:p14="http://schemas.microsoft.com/office/powerpoint/2010/main" val="2928839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8217757-2869-9E23-C743-1D3AEC6F79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910080"/>
            <a:ext cx="11029615" cy="4592320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pt-B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 problema de pesquisa é um recorte. Policie-se! Cuidado com a pretensão de abarcar o mundo ou fazer o trabalho de sua vida. Quanto mais reduzido seu recorte, mais aprofundado seu problema poderá ser.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9D701CA6-2B76-982F-4C42-284BEE248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025" y="701675"/>
            <a:ext cx="11029950" cy="669925"/>
          </a:xfrm>
        </p:spPr>
        <p:txBody>
          <a:bodyPr>
            <a:normAutofit/>
          </a:bodyPr>
          <a:lstStyle/>
          <a:p>
            <a:pPr algn="ctr"/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Formulação do problema</a:t>
            </a:r>
          </a:p>
        </p:txBody>
      </p:sp>
    </p:spTree>
    <p:extLst>
      <p:ext uri="{BB962C8B-B14F-4D97-AF65-F5344CB8AC3E}">
        <p14:creationId xmlns:p14="http://schemas.microsoft.com/office/powerpoint/2010/main" val="10027287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C9B28D-01E4-063C-03B4-639B4B477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720244"/>
          </a:xfrm>
        </p:spPr>
        <p:txBody>
          <a:bodyPr>
            <a:normAutofit/>
          </a:bodyPr>
          <a:lstStyle/>
          <a:p>
            <a:pPr algn="ctr"/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COMO FORMULAR UM PROBLEMA?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D43690E-CDDE-CD5D-8AE1-70DBA61220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975348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50000"/>
              </a:lnSpc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Por se vincular estreitamente ao processo criativo, </a:t>
            </a: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a formulação de problemas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não se faz mediante a observação de procedimentos rígidos e sistemáticos. No entanto, existem algumas condições que facilitam essa tarefa, tais como: </a:t>
            </a: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imersão sistemática no objeto, estudo da literatura existente e discussão com pessoas que acumulam muita experiência prática no campo de estudo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2800" dirty="0" err="1">
                <a:latin typeface="Arial" panose="020B0604020202020204" pitchFamily="34" charset="0"/>
                <a:cs typeface="Arial" panose="020B0604020202020204" pitchFamily="34" charset="0"/>
              </a:rPr>
              <a:t>Selltíz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, 1967apud Gil, 2002, p.26).</a:t>
            </a:r>
          </a:p>
        </p:txBody>
      </p:sp>
    </p:spTree>
    <p:extLst>
      <p:ext uri="{BB962C8B-B14F-4D97-AF65-F5344CB8AC3E}">
        <p14:creationId xmlns:p14="http://schemas.microsoft.com/office/powerpoint/2010/main" val="19920447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7E71C4-5273-4828-DA7A-1E9DFEE5F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710084"/>
          </a:xfrm>
        </p:spPr>
        <p:txBody>
          <a:bodyPr>
            <a:normAutofit/>
          </a:bodyPr>
          <a:lstStyle/>
          <a:p>
            <a:pPr algn="ctr"/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COMO FORMULAR UM PROBLEMA?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C9C47D0-1553-86F3-FB0D-564529FF44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080" y="1930400"/>
            <a:ext cx="11224727" cy="4805680"/>
          </a:xfrm>
        </p:spPr>
        <p:txBody>
          <a:bodyPr>
            <a:noAutofit/>
          </a:bodyPr>
          <a:lstStyle/>
          <a:p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Segundo, GIL (2002),</a:t>
            </a:r>
          </a:p>
          <a:p>
            <a:pPr marL="0" indent="0" algn="just">
              <a:buNone/>
            </a:pPr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“A experiência acumulada dos pesquisadores possibilita ainda o desenvolvimento de certas regras práticas para a formulação de problemas científicos, tais como: </a:t>
            </a:r>
          </a:p>
          <a:p>
            <a:pPr marL="514350" indent="-514350" algn="just">
              <a:buAutoNum type="alphaLcParenBoth"/>
            </a:pPr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problema deve ser formulado como pergunta; </a:t>
            </a:r>
          </a:p>
          <a:p>
            <a:pPr marL="514350" indent="-514350" algn="just">
              <a:buAutoNum type="alphaLcParenBoth"/>
            </a:pPr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problema deve ser claro e preciso; </a:t>
            </a:r>
          </a:p>
          <a:p>
            <a:pPr marL="514350" indent="-514350" algn="just">
              <a:buAutoNum type="alphaLcParenBoth"/>
            </a:pPr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 problema deve ser empírico; </a:t>
            </a:r>
          </a:p>
          <a:p>
            <a:pPr marL="514350" indent="-514350" algn="just">
              <a:buAutoNum type="alphaLcParenBoth"/>
            </a:pPr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problema deve ser suscetível de solução; e </a:t>
            </a:r>
          </a:p>
          <a:p>
            <a:pPr marL="514350" indent="-514350" algn="just">
              <a:buAutoNum type="alphaLcParenBoth"/>
            </a:pPr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 problema deve ser delimitado a uma dimensão viável. Essas regras serão detalhadas adiante” p. 26.</a:t>
            </a:r>
          </a:p>
        </p:txBody>
      </p:sp>
    </p:spTree>
    <p:extLst>
      <p:ext uri="{BB962C8B-B14F-4D97-AF65-F5344CB8AC3E}">
        <p14:creationId xmlns:p14="http://schemas.microsoft.com/office/powerpoint/2010/main" val="19838305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620DC5-F407-EBB7-4D26-5E02DADD1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730404"/>
          </a:xfrm>
        </p:spPr>
        <p:txBody>
          <a:bodyPr>
            <a:normAutofit/>
          </a:bodyPr>
          <a:lstStyle/>
          <a:p>
            <a:pPr algn="ctr"/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COMO FORMULAR UM PROBLEMA?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F6FC869-C5B6-78C7-27FF-BCDC7DF99F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280" y="2377440"/>
            <a:ext cx="11572240" cy="4409440"/>
          </a:xfrm>
        </p:spPr>
        <p:txBody>
          <a:bodyPr>
            <a:noAutofit/>
          </a:bodyPr>
          <a:lstStyle/>
          <a:p>
            <a:pPr algn="just"/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Complexidade da questão;</a:t>
            </a:r>
          </a:p>
          <a:p>
            <a:pPr algn="just"/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problema deve ser formulado como pergunta – Ao formular perguntas sobre o tema, provoca-se sua problematização.;</a:t>
            </a:r>
          </a:p>
          <a:p>
            <a:pPr algn="just"/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problema deve ser claro e preciso. -  Um problema não pode ser solucionado se não for apresentado de maneira clara e precisa;</a:t>
            </a:r>
          </a:p>
          <a:p>
            <a:pPr algn="just"/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problema deve ser empírico. - transformar as noções iniciais em outras mais úteis, que se refiram diretamente a fatos empíricos e não a percepções pessoais;</a:t>
            </a:r>
          </a:p>
          <a:p>
            <a:pPr algn="just"/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problema deve ser suscetível de solução - Um problema pode ser claro, preciso e referir-se a conceitos empíricos, porém não se tem </a:t>
            </a:r>
            <a:r>
              <a:rPr lang="pt-BR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idéia</a:t>
            </a:r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como seria possível coletar os dados necessários a sua resolução;</a:t>
            </a:r>
          </a:p>
          <a:p>
            <a:pPr algn="just"/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problema deve ser delimitado a uma dimensão viável (Gil, 2002.p. 27-29).</a:t>
            </a:r>
          </a:p>
          <a:p>
            <a:pPr algn="just"/>
            <a:endParaRPr lang="pt-BR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9280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B51B61-73B0-1B91-BF7A-1919526A1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669444"/>
          </a:xfrm>
        </p:spPr>
        <p:txBody>
          <a:bodyPr>
            <a:normAutofit/>
          </a:bodyPr>
          <a:lstStyle/>
          <a:p>
            <a:pPr algn="ctr"/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hipóteses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2E9DF03-4EC0-0907-45D1-43753C5E6A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040" y="1899920"/>
            <a:ext cx="11287760" cy="4734560"/>
          </a:xfrm>
        </p:spPr>
        <p:txBody>
          <a:bodyPr>
            <a:noAutofit/>
          </a:bodyPr>
          <a:lstStyle/>
          <a:p>
            <a:pPr algn="just"/>
            <a:r>
              <a:rPr lang="pt-B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hipótese é a proposição testável que pode vir a ser a solução do problema;</a:t>
            </a:r>
          </a:p>
          <a:p>
            <a:pPr algn="just"/>
            <a:r>
              <a:rPr lang="pt-B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processo de elaboração de hipótese é de natureza criativa.</a:t>
            </a:r>
          </a:p>
          <a:p>
            <a:pPr algn="just"/>
            <a:r>
              <a:rPr lang="pt-B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análise da literatura referente à descoberta científica mostra que as hipóteses surgem de diversas fontes. As principais são:</a:t>
            </a:r>
          </a:p>
          <a:p>
            <a:pPr lvl="4" algn="just"/>
            <a:r>
              <a:rPr lang="pt-B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Observação;</a:t>
            </a:r>
          </a:p>
          <a:p>
            <a:pPr lvl="4" algn="just"/>
            <a:r>
              <a:rPr lang="pt-B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 de outras pesquisas;</a:t>
            </a:r>
          </a:p>
          <a:p>
            <a:pPr lvl="4" algn="just"/>
            <a:r>
              <a:rPr lang="pt-B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Teorias;</a:t>
            </a:r>
          </a:p>
          <a:p>
            <a:pPr lvl="4" algn="just"/>
            <a:r>
              <a:rPr lang="pt-B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Intuição.</a:t>
            </a:r>
          </a:p>
        </p:txBody>
      </p:sp>
    </p:spTree>
    <p:extLst>
      <p:ext uri="{BB962C8B-B14F-4D97-AF65-F5344CB8AC3E}">
        <p14:creationId xmlns:p14="http://schemas.microsoft.com/office/powerpoint/2010/main" val="27179329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D7265D-B450-FF33-73E7-9A868F5D1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730404"/>
          </a:xfrm>
        </p:spPr>
        <p:txBody>
          <a:bodyPr>
            <a:normAutofit/>
          </a:bodyPr>
          <a:lstStyle/>
          <a:p>
            <a:pPr algn="ctr"/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CARACTERÍSTICAS DA HIPÓTESE APLICÁVEL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9ADBBC5-F669-BACD-2857-CB7DFEF2B5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032000"/>
            <a:ext cx="11029615" cy="4490720"/>
          </a:xfrm>
        </p:spPr>
        <p:txBody>
          <a:bodyPr>
            <a:normAutofit/>
          </a:bodyPr>
          <a:lstStyle/>
          <a:p>
            <a:pPr algn="just"/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 ser conceitualmente clara - Os conceitos contidos na hipótese, particularmente os referentes a variáveis, precisam estar claramente definidos. </a:t>
            </a:r>
          </a:p>
          <a:p>
            <a:pPr algn="just"/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 ser específica Muitas hipóteses são conceitualmente claras, mas são expressas em termos tão gerais, e com objetivo tão pretensioso, que não podem ser verificadas.</a:t>
            </a:r>
          </a:p>
          <a:p>
            <a:pPr algn="just"/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 ter referências empíricas As hipóteses que envolvem julgamentos de valor não podem ser adequada mente testadas. Palavras como bom, mau, deve e deveria não conduzem à verifica </a:t>
            </a:r>
            <a:r>
              <a:rPr lang="pt-BR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ção</a:t>
            </a:r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empírica e devem ser evitadas na construção de hipóteses.</a:t>
            </a:r>
          </a:p>
          <a:p>
            <a:pPr algn="just"/>
            <a:endParaRPr lang="pt-BR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78978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Arquivos de programas\Arquivos comuns\Microsoft Shared\Clipart\cagcat50\BD04912_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91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1676400" y="152400"/>
            <a:ext cx="8839200" cy="25908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2800" b="1" dirty="0">
              <a:latin typeface="Arial" charset="0"/>
              <a:cs typeface="Arial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800" b="1" dirty="0">
                <a:latin typeface="Arial" charset="0"/>
                <a:cs typeface="Arial" charset="0"/>
              </a:rPr>
              <a:t>... um tempo para fazer ciência, talvez 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800" b="1" dirty="0">
                <a:solidFill>
                  <a:srgbClr val="333333"/>
                </a:solidFill>
                <a:latin typeface="Arial" charset="0"/>
                <a:cs typeface="Arial" charset="0"/>
              </a:rPr>
              <a:t> “ciência do concreto”, que, 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800" b="1" dirty="0">
                <a:solidFill>
                  <a:srgbClr val="333333"/>
                </a:solidFill>
                <a:latin typeface="Arial" charset="0"/>
                <a:cs typeface="Arial" charset="0"/>
              </a:rPr>
              <a:t>incorpora intelecto e sentidos,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800" b="1" dirty="0">
                <a:solidFill>
                  <a:srgbClr val="333333"/>
                </a:solidFill>
                <a:latin typeface="Arial" charset="0"/>
                <a:cs typeface="Arial" charset="0"/>
              </a:rPr>
              <a:t>numa perspectiva de focar o olhar nas harmonias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800" b="1" dirty="0">
                <a:solidFill>
                  <a:srgbClr val="333333"/>
                </a:solidFill>
                <a:latin typeface="Arial" charset="0"/>
                <a:cs typeface="Arial" charset="0"/>
              </a:rPr>
              <a:t>em vez das contradições, que se revelam no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800" b="1" dirty="0">
                <a:solidFill>
                  <a:srgbClr val="333333"/>
                </a:solidFill>
                <a:latin typeface="Arial" charset="0"/>
                <a:cs typeface="Arial" charset="0"/>
              </a:rPr>
              <a:t>contexto da pesquisa - </a:t>
            </a:r>
            <a:r>
              <a:rPr lang="pt-BR" altLang="pt-BR" sz="2800" b="1" dirty="0" err="1">
                <a:solidFill>
                  <a:srgbClr val="333333"/>
                </a:solidFill>
                <a:latin typeface="Arial" charset="0"/>
                <a:cs typeface="Arial" charset="0"/>
              </a:rPr>
              <a:t>DaMatta</a:t>
            </a:r>
            <a:r>
              <a:rPr lang="pt-BR" altLang="pt-BR" sz="2800" b="1" dirty="0">
                <a:solidFill>
                  <a:srgbClr val="333333"/>
                </a:solidFill>
                <a:latin typeface="Arial" charset="0"/>
                <a:cs typeface="Arial" charset="0"/>
              </a:rPr>
              <a:t> (2005).</a:t>
            </a:r>
            <a:r>
              <a:rPr lang="pt-BR" altLang="pt-BR" sz="2800" b="1" dirty="0">
                <a:latin typeface="Arial" charset="0"/>
              </a:rPr>
              <a:t> </a:t>
            </a:r>
            <a:br>
              <a:rPr lang="pt-BR" altLang="pt-BR" sz="2800" b="1" dirty="0">
                <a:latin typeface="Arial" charset="0"/>
              </a:rPr>
            </a:br>
            <a:endParaRPr lang="pt-BR" altLang="pt-BR" sz="2800" b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5208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animBg="1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8A31E55-9663-8601-7597-180165D320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484464"/>
          </a:xfrm>
        </p:spPr>
        <p:txBody>
          <a:bodyPr>
            <a:noAutofit/>
          </a:bodyPr>
          <a:lstStyle/>
          <a:p>
            <a:pPr algn="just"/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 ser parcimoniosa Uma hipótese simples é sempre preferível a uma mais complexa, desde que tenha o mesmo poder explicativo.</a:t>
            </a:r>
          </a:p>
          <a:p>
            <a:pPr algn="just"/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 estar relacionada com as técnicas disponíveis Nem sempre uma hipótese teoricamente bem elaborada pode ser testada empiricamente. É necessário que haja técnicas adequadas para a coleta dos dados exigidos para seu teste.</a:t>
            </a:r>
          </a:p>
          <a:p>
            <a:pPr algn="just"/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 estar relacionada com uma teoria.- Entretanto, as hipóteses elaboradas sem qualquer vinculação às teorias existentes não </a:t>
            </a:r>
            <a:r>
              <a:rPr lang="pt-BR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possibi</a:t>
            </a:r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litam a generalização de seus resultados</a:t>
            </a:r>
          </a:p>
          <a:p>
            <a:pPr algn="just"/>
            <a:endParaRPr lang="pt-BR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985F9921-A2AC-FDCC-9D7E-4AF2CA2E6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025" y="701675"/>
            <a:ext cx="11029950" cy="1014413"/>
          </a:xfrm>
        </p:spPr>
        <p:txBody>
          <a:bodyPr>
            <a:normAutofit/>
          </a:bodyPr>
          <a:lstStyle/>
          <a:p>
            <a:pPr algn="ctr"/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CARACTERÍSTICAS DA HIPÓTESE APLICÁVEL</a:t>
            </a:r>
          </a:p>
        </p:txBody>
      </p:sp>
    </p:spTree>
    <p:extLst>
      <p:ext uri="{BB962C8B-B14F-4D97-AF65-F5344CB8AC3E}">
        <p14:creationId xmlns:p14="http://schemas.microsoft.com/office/powerpoint/2010/main" val="602437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10CBCA-B4BF-919B-EC9D-B513AD23E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730404"/>
          </a:xfrm>
        </p:spPr>
        <p:txBody>
          <a:bodyPr>
            <a:normAutofit/>
          </a:bodyPr>
          <a:lstStyle/>
          <a:p>
            <a:pPr algn="ctr"/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Definição de objetivos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403F84F-6D7D-81FC-36D0-057376D580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um projeto de pesquisa, </a:t>
            </a:r>
            <a:r>
              <a:rPr lang="pt-BR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 objetivos representam tudo o que se deseja do trabalho depois que ele fique pronto</a:t>
            </a:r>
            <a:r>
              <a:rPr lang="pt-B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Exemplos de objetivos são: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pt-B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Fundamentar políticas públicas em determinada área. 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pt-B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Aumentar o conhecimento sobre um tema pouco tratado. 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pt-B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Compreender uma realidade específica e pouco conhecida.</a:t>
            </a:r>
          </a:p>
        </p:txBody>
      </p:sp>
    </p:spTree>
    <p:extLst>
      <p:ext uri="{BB962C8B-B14F-4D97-AF65-F5344CB8AC3E}">
        <p14:creationId xmlns:p14="http://schemas.microsoft.com/office/powerpoint/2010/main" val="11195932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320885-C0D3-81A6-0EE7-1C9588CD6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720244"/>
          </a:xfrm>
        </p:spPr>
        <p:txBody>
          <a:bodyPr/>
          <a:lstStyle/>
          <a:p>
            <a:pPr algn="ctr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Definição de objetivos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8178D47-B439-B8DA-A0E6-A43EF10AB9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pt-B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 GERAL: define o que se quer alcançar na pesquisa. Está ligado a uma visão global e abrangente do tema. </a:t>
            </a:r>
          </a:p>
          <a:p>
            <a:pPr algn="just"/>
            <a:r>
              <a:rPr lang="pt-B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 ESPECÍFICOS: possuem função intermediária e instrumental, permitindo, de um lado, atingir o objetivo geral e, de outro, aplicá-lo a situações particulares.</a:t>
            </a:r>
          </a:p>
        </p:txBody>
      </p:sp>
    </p:spTree>
    <p:extLst>
      <p:ext uri="{BB962C8B-B14F-4D97-AF65-F5344CB8AC3E}">
        <p14:creationId xmlns:p14="http://schemas.microsoft.com/office/powerpoint/2010/main" val="42455529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B158950-4935-5195-0A91-750E6D3371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838960"/>
            <a:ext cx="11029615" cy="4019839"/>
          </a:xfrm>
        </p:spPr>
        <p:txBody>
          <a:bodyPr>
            <a:noAutofit/>
          </a:bodyPr>
          <a:lstStyle/>
          <a:p>
            <a:pPr algn="just"/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VERBOS QUE PODEM SER USADOS </a:t>
            </a:r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 objetivos (geral e específico): analisar, identificar, diferenciar, enumerar, comparar, contrastar, distinguir, selecionar, localizar, confeccionar, verificar, delimitar, relatar, relacionar, detectar, averiguar, caracterizar, mapear, determinar, demonstrar, avaliar, apresentar, classificar, proporcionar, direcionar. </a:t>
            </a:r>
          </a:p>
          <a:p>
            <a:pPr algn="just"/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VERBOS QUE NÃO DEVEM SER USADOS</a:t>
            </a:r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nos objetivos (geral e específico): fazer, estudar, constatar, conscientizar, sensibilizar, compreender, saber, entender, aprender, conhecer, pensar, refletir, gostar, sentir, ouvir, perceber, imaginar, desenvolver, melhorar, aperfeiçoar, julgar, reconhecer, apreciar. 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CCABF6D6-3343-E6F0-20E9-3ECE4F93F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025" y="701675"/>
            <a:ext cx="11029950" cy="781685"/>
          </a:xfrm>
        </p:spPr>
        <p:txBody>
          <a:bodyPr/>
          <a:lstStyle/>
          <a:p>
            <a:pPr algn="ctr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Definição de objetivos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780236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D66CB1-627C-A784-D41D-F91D93EF6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689764"/>
          </a:xfrm>
        </p:spPr>
        <p:txBody>
          <a:bodyPr>
            <a:normAutofit/>
          </a:bodyPr>
          <a:lstStyle/>
          <a:p>
            <a:pPr algn="ctr"/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JUSTIFICATIVA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22A548F-17F5-E26D-0B58-03680779DE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38286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Consiste em uma exposição sucinta, porém completa, das razões de ordem teórica e dos motivos de ordem prática que tornam importante a realização da pesquisa. Deve enfatizar: </a:t>
            </a:r>
          </a:p>
          <a:p>
            <a:pPr algn="just"/>
            <a:r>
              <a:rPr lang="pt-B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estágio da teoria; </a:t>
            </a:r>
          </a:p>
          <a:p>
            <a:pPr algn="just"/>
            <a:r>
              <a:rPr lang="pt-B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contribuições teóricas; </a:t>
            </a:r>
          </a:p>
          <a:p>
            <a:pPr algn="just"/>
            <a:r>
              <a:rPr lang="pt-B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importância do tema; </a:t>
            </a:r>
          </a:p>
          <a:p>
            <a:pPr algn="just"/>
            <a:r>
              <a:rPr lang="pt-B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possibilidade de sugerir modificações; </a:t>
            </a:r>
          </a:p>
          <a:p>
            <a:pPr algn="just"/>
            <a:r>
              <a:rPr lang="pt-B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descoberta de soluções.</a:t>
            </a:r>
          </a:p>
        </p:txBody>
      </p:sp>
    </p:spTree>
    <p:extLst>
      <p:ext uri="{BB962C8B-B14F-4D97-AF65-F5344CB8AC3E}">
        <p14:creationId xmlns:p14="http://schemas.microsoft.com/office/powerpoint/2010/main" val="27428746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7F1F5C-BE8C-4B11-4643-27013A4968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FUNDAMENTAÇÃO TEÓRICA: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ED2034B-541F-B21A-8492-433F962B3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240" y="1838960"/>
            <a:ext cx="11214567" cy="4856480"/>
          </a:xfrm>
        </p:spPr>
        <p:txBody>
          <a:bodyPr>
            <a:noAutofit/>
          </a:bodyPr>
          <a:lstStyle/>
          <a:p>
            <a:pPr algn="just"/>
            <a:r>
              <a:rPr lang="pt-B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Abrange a teoria de base, a revisão de literatura e a definição dos termos.</a:t>
            </a:r>
          </a:p>
          <a:p>
            <a:pPr algn="just"/>
            <a:r>
              <a:rPr lang="pt-B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BR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FUNDAMENTAÇÃO TEÓRICA </a:t>
            </a:r>
            <a:r>
              <a:rPr lang="pt-B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 desenvolvida com base em material já elaborado, constituído principalmente de livros e artigos científicos. </a:t>
            </a:r>
          </a:p>
          <a:p>
            <a:pPr algn="just"/>
            <a:r>
              <a:rPr lang="pt-B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Embora em quase todos os estudos seja exigido algum tipo de trabalho dessa natureza, há pesquisas desenvolvidas exclusivamente a partir de fontes bibliográficas. </a:t>
            </a:r>
          </a:p>
          <a:p>
            <a:pPr algn="just"/>
            <a:r>
              <a:rPr lang="pt-B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Boa parte dos estudos exploratórios pode ser definida como pesquisas bibliográficas. </a:t>
            </a:r>
          </a:p>
        </p:txBody>
      </p:sp>
    </p:spTree>
    <p:extLst>
      <p:ext uri="{BB962C8B-B14F-4D97-AF65-F5344CB8AC3E}">
        <p14:creationId xmlns:p14="http://schemas.microsoft.com/office/powerpoint/2010/main" val="21309289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3D8441-C1F1-92BD-F652-7C93EDFD0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628804"/>
          </a:xfrm>
        </p:spPr>
        <p:txBody>
          <a:bodyPr>
            <a:normAutofit/>
          </a:bodyPr>
          <a:lstStyle/>
          <a:p>
            <a:pPr algn="ctr"/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METODOLOGIA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FD4976D-0ABC-6A85-44DA-CCF55A9975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840" y="1818640"/>
            <a:ext cx="11112967" cy="48768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metodologia da pesquisa é, no fim das contas, a forma que o trabalho de pesquisa tomou em um sentido geral. A metodologia não é uma receita de bolo. Embora haja indicações, sugestões e recomendações metodológicas, cada pesquisador constrói um problema de pesquisa de acordo com uma visão de mundo particular, própria de sua subjetividade. Portanto, cada trabalho adapta essas recomendações metodológicas gerais a seu caso específico. É importante ter em mente as recomendações, mas cabe ao pesquisador usar de sua capacidade criativa e de sua autoria para construir seus próprios caminhos metodológicos. Em termos formais, costuma-se dedicar um capítulo específico para descrever os procedimentos metodológicos com o máximo de detalhes para que o leitor tenha condições de reconstruir o percurso da pesquisa.(Gil, 2002. p.64).</a:t>
            </a:r>
          </a:p>
        </p:txBody>
      </p:sp>
    </p:spTree>
    <p:extLst>
      <p:ext uri="{BB962C8B-B14F-4D97-AF65-F5344CB8AC3E}">
        <p14:creationId xmlns:p14="http://schemas.microsoft.com/office/powerpoint/2010/main" val="19328974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6981AF-4070-CD9B-06DE-D55375593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638964"/>
          </a:xfrm>
        </p:spPr>
        <p:txBody>
          <a:bodyPr/>
          <a:lstStyle/>
          <a:p>
            <a:pPr algn="ctr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METODOLOGIA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8F8BFD7-17A3-EB91-60B0-FCEA91FDE8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453984"/>
          </a:xfrm>
        </p:spPr>
        <p:txBody>
          <a:bodyPr>
            <a:normAutofit/>
          </a:bodyPr>
          <a:lstStyle/>
          <a:p>
            <a:pPr algn="just"/>
            <a:r>
              <a:rPr lang="pt-BR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 a metodologia</a:t>
            </a:r>
            <a:r>
              <a:rPr lang="pt-B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o caminho que se pretende percorrer para concretizar o trabalho. </a:t>
            </a:r>
          </a:p>
          <a:p>
            <a:pPr marL="0" indent="0" algn="just">
              <a:buNone/>
            </a:pPr>
            <a:r>
              <a:rPr lang="pt-B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metodologia deve constar de forma detalhada:</a:t>
            </a:r>
          </a:p>
          <a:p>
            <a:pPr lvl="2" algn="just"/>
            <a:r>
              <a:rPr lang="pt-B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abordagem metodológica, </a:t>
            </a:r>
          </a:p>
          <a:p>
            <a:pPr lvl="2" algn="just"/>
            <a:r>
              <a:rPr lang="pt-B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método, </a:t>
            </a:r>
          </a:p>
          <a:p>
            <a:pPr lvl="2" algn="just"/>
            <a:r>
              <a:rPr lang="pt-B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universo da pesquisa, </a:t>
            </a:r>
          </a:p>
          <a:p>
            <a:pPr lvl="2" algn="just"/>
            <a:r>
              <a:rPr lang="pt-B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 procedimentos e os instrumentos a serem empregados na coleta e na análise dos dados.</a:t>
            </a:r>
          </a:p>
        </p:txBody>
      </p:sp>
    </p:spTree>
    <p:extLst>
      <p:ext uri="{BB962C8B-B14F-4D97-AF65-F5344CB8AC3E}">
        <p14:creationId xmlns:p14="http://schemas.microsoft.com/office/powerpoint/2010/main" val="38387635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>
            <a:extLst>
              <a:ext uri="{FF2B5EF4-FFF2-40B4-BE49-F238E27FC236}">
                <a16:creationId xmlns:a16="http://schemas.microsoft.com/office/drawing/2014/main" id="{F81CD3EA-310B-D66B-22D5-56135018E9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1256904" rIns="91440" bIns="177744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pSp>
        <p:nvGrpSpPr>
          <p:cNvPr id="5" name="Group 1">
            <a:extLst>
              <a:ext uri="{FF2B5EF4-FFF2-40B4-BE49-F238E27FC236}">
                <a16:creationId xmlns:a16="http://schemas.microsoft.com/office/drawing/2014/main" id="{A49DE06F-B113-FA6E-76E4-F84F83044A1B}"/>
              </a:ext>
            </a:extLst>
          </p:cNvPr>
          <p:cNvGrpSpPr>
            <a:grpSpLocks/>
          </p:cNvGrpSpPr>
          <p:nvPr/>
        </p:nvGrpSpPr>
        <p:grpSpPr bwMode="auto">
          <a:xfrm>
            <a:off x="762000" y="1614805"/>
            <a:ext cx="10840720" cy="4507865"/>
            <a:chOff x="15" y="15"/>
            <a:chExt cx="13489" cy="7099"/>
          </a:xfrm>
        </p:grpSpPr>
        <p:pic>
          <p:nvPicPr>
            <p:cNvPr id="2062" name="Picture 14">
              <a:extLst>
                <a:ext uri="{FF2B5EF4-FFF2-40B4-BE49-F238E27FC236}">
                  <a16:creationId xmlns:a16="http://schemas.microsoft.com/office/drawing/2014/main" id="{E39107EE-3BFE-FD61-9E02-478A894F4A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0" y="1786"/>
              <a:ext cx="4354" cy="38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Freeform 13">
              <a:extLst>
                <a:ext uri="{FF2B5EF4-FFF2-40B4-BE49-F238E27FC236}">
                  <a16:creationId xmlns:a16="http://schemas.microsoft.com/office/drawing/2014/main" id="{7F5E08BE-A087-0DDB-8F22-6300F8065CA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8" y="1796"/>
              <a:ext cx="4342" cy="3788"/>
            </a:xfrm>
            <a:custGeom>
              <a:avLst/>
              <a:gdLst>
                <a:gd name="T0" fmla="+- 0 4824 4818"/>
                <a:gd name="T1" fmla="*/ T0 w 4342"/>
                <a:gd name="T2" fmla="+- 0 3549 1796"/>
                <a:gd name="T3" fmla="*/ 3549 h 3788"/>
                <a:gd name="T4" fmla="+- 0 4855 4818"/>
                <a:gd name="T5" fmla="*/ T4 w 4342"/>
                <a:gd name="T6" fmla="+- 0 3342 1796"/>
                <a:gd name="T7" fmla="*/ 3342 h 3788"/>
                <a:gd name="T8" fmla="+- 0 4910 4818"/>
                <a:gd name="T9" fmla="*/ T8 w 4342"/>
                <a:gd name="T10" fmla="+- 0 3143 1796"/>
                <a:gd name="T11" fmla="*/ 3143 h 3788"/>
                <a:gd name="T12" fmla="+- 0 4989 4818"/>
                <a:gd name="T13" fmla="*/ T12 w 4342"/>
                <a:gd name="T14" fmla="+- 0 2953 1796"/>
                <a:gd name="T15" fmla="*/ 2953 h 3788"/>
                <a:gd name="T16" fmla="+- 0 5089 4818"/>
                <a:gd name="T17" fmla="*/ T16 w 4342"/>
                <a:gd name="T18" fmla="+- 0 2773 1796"/>
                <a:gd name="T19" fmla="*/ 2773 h 3788"/>
                <a:gd name="T20" fmla="+- 0 5210 4818"/>
                <a:gd name="T21" fmla="*/ T20 w 4342"/>
                <a:gd name="T22" fmla="+- 0 2604 1796"/>
                <a:gd name="T23" fmla="*/ 2604 h 3788"/>
                <a:gd name="T24" fmla="+- 0 5351 4818"/>
                <a:gd name="T25" fmla="*/ T24 w 4342"/>
                <a:gd name="T26" fmla="+- 0 2447 1796"/>
                <a:gd name="T27" fmla="*/ 2447 h 3788"/>
                <a:gd name="T28" fmla="+- 0 5509 4818"/>
                <a:gd name="T29" fmla="*/ T28 w 4342"/>
                <a:gd name="T30" fmla="+- 0 2305 1796"/>
                <a:gd name="T31" fmla="*/ 2305 h 3788"/>
                <a:gd name="T32" fmla="+- 0 5683 4818"/>
                <a:gd name="T33" fmla="*/ T32 w 4342"/>
                <a:gd name="T34" fmla="+- 0 2177 1796"/>
                <a:gd name="T35" fmla="*/ 2177 h 3788"/>
                <a:gd name="T36" fmla="+- 0 5872 4818"/>
                <a:gd name="T37" fmla="*/ T36 w 4342"/>
                <a:gd name="T38" fmla="+- 0 2066 1796"/>
                <a:gd name="T39" fmla="*/ 2066 h 3788"/>
                <a:gd name="T40" fmla="+- 0 6074 4818"/>
                <a:gd name="T41" fmla="*/ T40 w 4342"/>
                <a:gd name="T42" fmla="+- 0 1972 1796"/>
                <a:gd name="T43" fmla="*/ 1972 h 3788"/>
                <a:gd name="T44" fmla="+- 0 6289 4818"/>
                <a:gd name="T45" fmla="*/ T44 w 4342"/>
                <a:gd name="T46" fmla="+- 0 1897 1796"/>
                <a:gd name="T47" fmla="*/ 1897 h 3788"/>
                <a:gd name="T48" fmla="+- 0 6514 4818"/>
                <a:gd name="T49" fmla="*/ T48 w 4342"/>
                <a:gd name="T50" fmla="+- 0 1842 1796"/>
                <a:gd name="T51" fmla="*/ 1842 h 3788"/>
                <a:gd name="T52" fmla="+- 0 6748 4818"/>
                <a:gd name="T53" fmla="*/ T52 w 4342"/>
                <a:gd name="T54" fmla="+- 0 1808 1796"/>
                <a:gd name="T55" fmla="*/ 1808 h 3788"/>
                <a:gd name="T56" fmla="+- 0 6990 4818"/>
                <a:gd name="T57" fmla="*/ T56 w 4342"/>
                <a:gd name="T58" fmla="+- 0 1796 1796"/>
                <a:gd name="T59" fmla="*/ 1796 h 3788"/>
                <a:gd name="T60" fmla="+- 0 7232 4818"/>
                <a:gd name="T61" fmla="*/ T60 w 4342"/>
                <a:gd name="T62" fmla="+- 0 1808 1796"/>
                <a:gd name="T63" fmla="*/ 1808 h 3788"/>
                <a:gd name="T64" fmla="+- 0 7465 4818"/>
                <a:gd name="T65" fmla="*/ T64 w 4342"/>
                <a:gd name="T66" fmla="+- 0 1842 1796"/>
                <a:gd name="T67" fmla="*/ 1842 h 3788"/>
                <a:gd name="T68" fmla="+- 0 7690 4818"/>
                <a:gd name="T69" fmla="*/ T68 w 4342"/>
                <a:gd name="T70" fmla="+- 0 1897 1796"/>
                <a:gd name="T71" fmla="*/ 1897 h 3788"/>
                <a:gd name="T72" fmla="+- 0 7904 4818"/>
                <a:gd name="T73" fmla="*/ T72 w 4342"/>
                <a:gd name="T74" fmla="+- 0 1972 1796"/>
                <a:gd name="T75" fmla="*/ 1972 h 3788"/>
                <a:gd name="T76" fmla="+- 0 8107 4818"/>
                <a:gd name="T77" fmla="*/ T76 w 4342"/>
                <a:gd name="T78" fmla="+- 0 2066 1796"/>
                <a:gd name="T79" fmla="*/ 2066 h 3788"/>
                <a:gd name="T80" fmla="+- 0 8295 4818"/>
                <a:gd name="T81" fmla="*/ T80 w 4342"/>
                <a:gd name="T82" fmla="+- 0 2177 1796"/>
                <a:gd name="T83" fmla="*/ 2177 h 3788"/>
                <a:gd name="T84" fmla="+- 0 8469 4818"/>
                <a:gd name="T85" fmla="*/ T84 w 4342"/>
                <a:gd name="T86" fmla="+- 0 2305 1796"/>
                <a:gd name="T87" fmla="*/ 2305 h 3788"/>
                <a:gd name="T88" fmla="+- 0 8627 4818"/>
                <a:gd name="T89" fmla="*/ T88 w 4342"/>
                <a:gd name="T90" fmla="+- 0 2447 1796"/>
                <a:gd name="T91" fmla="*/ 2447 h 3788"/>
                <a:gd name="T92" fmla="+- 0 8767 4818"/>
                <a:gd name="T93" fmla="*/ T92 w 4342"/>
                <a:gd name="T94" fmla="+- 0 2604 1796"/>
                <a:gd name="T95" fmla="*/ 2604 h 3788"/>
                <a:gd name="T96" fmla="+- 0 8888 4818"/>
                <a:gd name="T97" fmla="*/ T96 w 4342"/>
                <a:gd name="T98" fmla="+- 0 2773 1796"/>
                <a:gd name="T99" fmla="*/ 2773 h 3788"/>
                <a:gd name="T100" fmla="+- 0 8989 4818"/>
                <a:gd name="T101" fmla="*/ T100 w 4342"/>
                <a:gd name="T102" fmla="+- 0 2953 1796"/>
                <a:gd name="T103" fmla="*/ 2953 h 3788"/>
                <a:gd name="T104" fmla="+- 0 9068 4818"/>
                <a:gd name="T105" fmla="*/ T104 w 4342"/>
                <a:gd name="T106" fmla="+- 0 3143 1796"/>
                <a:gd name="T107" fmla="*/ 3143 h 3788"/>
                <a:gd name="T108" fmla="+- 0 9123 4818"/>
                <a:gd name="T109" fmla="*/ T108 w 4342"/>
                <a:gd name="T110" fmla="+- 0 3342 1796"/>
                <a:gd name="T111" fmla="*/ 3342 h 3788"/>
                <a:gd name="T112" fmla="+- 0 9154 4818"/>
                <a:gd name="T113" fmla="*/ T112 w 4342"/>
                <a:gd name="T114" fmla="+- 0 3549 1796"/>
                <a:gd name="T115" fmla="*/ 3549 h 3788"/>
                <a:gd name="T116" fmla="+- 0 9158 4818"/>
                <a:gd name="T117" fmla="*/ T116 w 4342"/>
                <a:gd name="T118" fmla="+- 0 3761 1796"/>
                <a:gd name="T119" fmla="*/ 3761 h 3788"/>
                <a:gd name="T120" fmla="+- 0 9136 4818"/>
                <a:gd name="T121" fmla="*/ T120 w 4342"/>
                <a:gd name="T122" fmla="+- 0 3970 1796"/>
                <a:gd name="T123" fmla="*/ 3970 h 3788"/>
                <a:gd name="T124" fmla="+- 0 9089 4818"/>
                <a:gd name="T125" fmla="*/ T124 w 4342"/>
                <a:gd name="T126" fmla="+- 0 4172 1796"/>
                <a:gd name="T127" fmla="*/ 4172 h 3788"/>
                <a:gd name="T128" fmla="+- 0 9018 4818"/>
                <a:gd name="T129" fmla="*/ T128 w 4342"/>
                <a:gd name="T130" fmla="+- 0 4365 1796"/>
                <a:gd name="T131" fmla="*/ 4365 h 3788"/>
                <a:gd name="T132" fmla="+- 0 8924 4818"/>
                <a:gd name="T133" fmla="*/ T132 w 4342"/>
                <a:gd name="T134" fmla="+- 0 4549 1796"/>
                <a:gd name="T135" fmla="*/ 4549 h 3788"/>
                <a:gd name="T136" fmla="+- 0 8810 4818"/>
                <a:gd name="T137" fmla="*/ T136 w 4342"/>
                <a:gd name="T138" fmla="+- 0 4721 1796"/>
                <a:gd name="T139" fmla="*/ 4721 h 3788"/>
                <a:gd name="T140" fmla="+- 0 8676 4818"/>
                <a:gd name="T141" fmla="*/ T140 w 4342"/>
                <a:gd name="T142" fmla="+- 0 4882 1796"/>
                <a:gd name="T143" fmla="*/ 4882 h 3788"/>
                <a:gd name="T144" fmla="+- 0 8524 4818"/>
                <a:gd name="T145" fmla="*/ T144 w 4342"/>
                <a:gd name="T146" fmla="+- 0 5029 1796"/>
                <a:gd name="T147" fmla="*/ 5029 h 3788"/>
                <a:gd name="T148" fmla="+- 0 8355 4818"/>
                <a:gd name="T149" fmla="*/ T148 w 4342"/>
                <a:gd name="T150" fmla="+- 0 5162 1796"/>
                <a:gd name="T151" fmla="*/ 5162 h 3788"/>
                <a:gd name="T152" fmla="+- 0 8171 4818"/>
                <a:gd name="T153" fmla="*/ T152 w 4342"/>
                <a:gd name="T154" fmla="+- 0 5279 1796"/>
                <a:gd name="T155" fmla="*/ 5279 h 3788"/>
                <a:gd name="T156" fmla="+- 0 7973 4818"/>
                <a:gd name="T157" fmla="*/ T156 w 4342"/>
                <a:gd name="T158" fmla="+- 0 5378 1796"/>
                <a:gd name="T159" fmla="*/ 5378 h 3788"/>
                <a:gd name="T160" fmla="+- 0 7763 4818"/>
                <a:gd name="T161" fmla="*/ T160 w 4342"/>
                <a:gd name="T162" fmla="+- 0 5460 1796"/>
                <a:gd name="T163" fmla="*/ 5460 h 3788"/>
                <a:gd name="T164" fmla="+- 0 7541 4818"/>
                <a:gd name="T165" fmla="*/ T164 w 4342"/>
                <a:gd name="T166" fmla="+- 0 5522 1796"/>
                <a:gd name="T167" fmla="*/ 5522 h 3788"/>
                <a:gd name="T168" fmla="+- 0 7310 4818"/>
                <a:gd name="T169" fmla="*/ T168 w 4342"/>
                <a:gd name="T170" fmla="+- 0 5563 1796"/>
                <a:gd name="T171" fmla="*/ 5563 h 3788"/>
                <a:gd name="T172" fmla="+- 0 7071 4818"/>
                <a:gd name="T173" fmla="*/ T172 w 4342"/>
                <a:gd name="T174" fmla="+- 0 5582 1796"/>
                <a:gd name="T175" fmla="*/ 5582 h 3788"/>
                <a:gd name="T176" fmla="+- 0 6828 4818"/>
                <a:gd name="T177" fmla="*/ T176 w 4342"/>
                <a:gd name="T178" fmla="+- 0 5578 1796"/>
                <a:gd name="T179" fmla="*/ 5578 h 3788"/>
                <a:gd name="T180" fmla="+- 0 6591 4818"/>
                <a:gd name="T181" fmla="*/ T180 w 4342"/>
                <a:gd name="T182" fmla="+- 0 5552 1796"/>
                <a:gd name="T183" fmla="*/ 5552 h 3788"/>
                <a:gd name="T184" fmla="+- 0 6363 4818"/>
                <a:gd name="T185" fmla="*/ T184 w 4342"/>
                <a:gd name="T186" fmla="+- 0 5503 1796"/>
                <a:gd name="T187" fmla="*/ 5503 h 3788"/>
                <a:gd name="T188" fmla="+- 0 6144 4818"/>
                <a:gd name="T189" fmla="*/ T188 w 4342"/>
                <a:gd name="T190" fmla="+- 0 5435 1796"/>
                <a:gd name="T191" fmla="*/ 5435 h 3788"/>
                <a:gd name="T192" fmla="+- 0 5938 4818"/>
                <a:gd name="T193" fmla="*/ T192 w 4342"/>
                <a:gd name="T194" fmla="+- 0 5347 1796"/>
                <a:gd name="T195" fmla="*/ 5347 h 3788"/>
                <a:gd name="T196" fmla="+- 0 5744 4818"/>
                <a:gd name="T197" fmla="*/ T196 w 4342"/>
                <a:gd name="T198" fmla="+- 0 5242 1796"/>
                <a:gd name="T199" fmla="*/ 5242 h 3788"/>
                <a:gd name="T200" fmla="+- 0 5565 4818"/>
                <a:gd name="T201" fmla="*/ T200 w 4342"/>
                <a:gd name="T202" fmla="+- 0 5119 1796"/>
                <a:gd name="T203" fmla="*/ 5119 h 3788"/>
                <a:gd name="T204" fmla="+- 0 5401 4818"/>
                <a:gd name="T205" fmla="*/ T204 w 4342"/>
                <a:gd name="T206" fmla="+- 0 4982 1796"/>
                <a:gd name="T207" fmla="*/ 4982 h 3788"/>
                <a:gd name="T208" fmla="+- 0 5255 4818"/>
                <a:gd name="T209" fmla="*/ T208 w 4342"/>
                <a:gd name="T210" fmla="+- 0 4830 1796"/>
                <a:gd name="T211" fmla="*/ 4830 h 3788"/>
                <a:gd name="T212" fmla="+- 0 5127 4818"/>
                <a:gd name="T213" fmla="*/ T212 w 4342"/>
                <a:gd name="T214" fmla="+- 0 4665 1796"/>
                <a:gd name="T215" fmla="*/ 4665 h 3788"/>
                <a:gd name="T216" fmla="+- 0 5020 4818"/>
                <a:gd name="T217" fmla="*/ T216 w 4342"/>
                <a:gd name="T218" fmla="+- 0 4489 1796"/>
                <a:gd name="T219" fmla="*/ 4489 h 3788"/>
                <a:gd name="T220" fmla="+- 0 4934 4818"/>
                <a:gd name="T221" fmla="*/ T220 w 4342"/>
                <a:gd name="T222" fmla="+- 0 4302 1796"/>
                <a:gd name="T223" fmla="*/ 4302 h 3788"/>
                <a:gd name="T224" fmla="+- 0 4870 4818"/>
                <a:gd name="T225" fmla="*/ T224 w 4342"/>
                <a:gd name="T226" fmla="+- 0 4105 1796"/>
                <a:gd name="T227" fmla="*/ 4105 h 3788"/>
                <a:gd name="T228" fmla="+- 0 4831 4818"/>
                <a:gd name="T229" fmla="*/ T228 w 4342"/>
                <a:gd name="T230" fmla="+- 0 3901 1796"/>
                <a:gd name="T231" fmla="*/ 3901 h 3788"/>
                <a:gd name="T232" fmla="+- 0 4818 4818"/>
                <a:gd name="T233" fmla="*/ T232 w 4342"/>
                <a:gd name="T234" fmla="+- 0 3690 1796"/>
                <a:gd name="T235" fmla="*/ 3690 h 378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</a:cxnLst>
              <a:rect l="0" t="0" r="r" b="b"/>
              <a:pathLst>
                <a:path w="4342" h="3788">
                  <a:moveTo>
                    <a:pt x="0" y="1894"/>
                  </a:moveTo>
                  <a:lnTo>
                    <a:pt x="1" y="1823"/>
                  </a:lnTo>
                  <a:lnTo>
                    <a:pt x="6" y="1753"/>
                  </a:lnTo>
                  <a:lnTo>
                    <a:pt x="13" y="1683"/>
                  </a:lnTo>
                  <a:lnTo>
                    <a:pt x="24" y="1614"/>
                  </a:lnTo>
                  <a:lnTo>
                    <a:pt x="37" y="1546"/>
                  </a:lnTo>
                  <a:lnTo>
                    <a:pt x="52" y="1479"/>
                  </a:lnTo>
                  <a:lnTo>
                    <a:pt x="71" y="1412"/>
                  </a:lnTo>
                  <a:lnTo>
                    <a:pt x="92" y="1347"/>
                  </a:lnTo>
                  <a:lnTo>
                    <a:pt x="116" y="1282"/>
                  </a:lnTo>
                  <a:lnTo>
                    <a:pt x="142" y="1219"/>
                  </a:lnTo>
                  <a:lnTo>
                    <a:pt x="171" y="1157"/>
                  </a:lnTo>
                  <a:lnTo>
                    <a:pt x="202" y="1095"/>
                  </a:lnTo>
                  <a:lnTo>
                    <a:pt x="235" y="1035"/>
                  </a:lnTo>
                  <a:lnTo>
                    <a:pt x="271" y="977"/>
                  </a:lnTo>
                  <a:lnTo>
                    <a:pt x="309" y="919"/>
                  </a:lnTo>
                  <a:lnTo>
                    <a:pt x="350" y="863"/>
                  </a:lnTo>
                  <a:lnTo>
                    <a:pt x="392" y="808"/>
                  </a:lnTo>
                  <a:lnTo>
                    <a:pt x="437" y="754"/>
                  </a:lnTo>
                  <a:lnTo>
                    <a:pt x="484" y="702"/>
                  </a:lnTo>
                  <a:lnTo>
                    <a:pt x="533" y="651"/>
                  </a:lnTo>
                  <a:lnTo>
                    <a:pt x="583" y="602"/>
                  </a:lnTo>
                  <a:lnTo>
                    <a:pt x="636" y="555"/>
                  </a:lnTo>
                  <a:lnTo>
                    <a:pt x="691" y="509"/>
                  </a:lnTo>
                  <a:lnTo>
                    <a:pt x="747" y="465"/>
                  </a:lnTo>
                  <a:lnTo>
                    <a:pt x="805" y="422"/>
                  </a:lnTo>
                  <a:lnTo>
                    <a:pt x="865" y="381"/>
                  </a:lnTo>
                  <a:lnTo>
                    <a:pt x="926" y="342"/>
                  </a:lnTo>
                  <a:lnTo>
                    <a:pt x="989" y="305"/>
                  </a:lnTo>
                  <a:lnTo>
                    <a:pt x="1054" y="270"/>
                  </a:lnTo>
                  <a:lnTo>
                    <a:pt x="1120" y="237"/>
                  </a:lnTo>
                  <a:lnTo>
                    <a:pt x="1187" y="206"/>
                  </a:lnTo>
                  <a:lnTo>
                    <a:pt x="1256" y="176"/>
                  </a:lnTo>
                  <a:lnTo>
                    <a:pt x="1326" y="149"/>
                  </a:lnTo>
                  <a:lnTo>
                    <a:pt x="1398" y="124"/>
                  </a:lnTo>
                  <a:lnTo>
                    <a:pt x="1471" y="101"/>
                  </a:lnTo>
                  <a:lnTo>
                    <a:pt x="1545" y="81"/>
                  </a:lnTo>
                  <a:lnTo>
                    <a:pt x="1620" y="62"/>
                  </a:lnTo>
                  <a:lnTo>
                    <a:pt x="1696" y="46"/>
                  </a:lnTo>
                  <a:lnTo>
                    <a:pt x="1773" y="32"/>
                  </a:lnTo>
                  <a:lnTo>
                    <a:pt x="1851" y="21"/>
                  </a:lnTo>
                  <a:lnTo>
                    <a:pt x="1930" y="12"/>
                  </a:lnTo>
                  <a:lnTo>
                    <a:pt x="2010" y="6"/>
                  </a:lnTo>
                  <a:lnTo>
                    <a:pt x="2091" y="2"/>
                  </a:lnTo>
                  <a:lnTo>
                    <a:pt x="2172" y="0"/>
                  </a:lnTo>
                  <a:lnTo>
                    <a:pt x="2253" y="2"/>
                  </a:lnTo>
                  <a:lnTo>
                    <a:pt x="2334" y="6"/>
                  </a:lnTo>
                  <a:lnTo>
                    <a:pt x="2414" y="12"/>
                  </a:lnTo>
                  <a:lnTo>
                    <a:pt x="2492" y="21"/>
                  </a:lnTo>
                  <a:lnTo>
                    <a:pt x="2570" y="32"/>
                  </a:lnTo>
                  <a:lnTo>
                    <a:pt x="2647" y="46"/>
                  </a:lnTo>
                  <a:lnTo>
                    <a:pt x="2723" y="62"/>
                  </a:lnTo>
                  <a:lnTo>
                    <a:pt x="2798" y="81"/>
                  </a:lnTo>
                  <a:lnTo>
                    <a:pt x="2872" y="101"/>
                  </a:lnTo>
                  <a:lnTo>
                    <a:pt x="2945" y="124"/>
                  </a:lnTo>
                  <a:lnTo>
                    <a:pt x="3016" y="149"/>
                  </a:lnTo>
                  <a:lnTo>
                    <a:pt x="3086" y="176"/>
                  </a:lnTo>
                  <a:lnTo>
                    <a:pt x="3155" y="206"/>
                  </a:lnTo>
                  <a:lnTo>
                    <a:pt x="3223" y="237"/>
                  </a:lnTo>
                  <a:lnTo>
                    <a:pt x="3289" y="270"/>
                  </a:lnTo>
                  <a:lnTo>
                    <a:pt x="3353" y="305"/>
                  </a:lnTo>
                  <a:lnTo>
                    <a:pt x="3416" y="342"/>
                  </a:lnTo>
                  <a:lnTo>
                    <a:pt x="3477" y="381"/>
                  </a:lnTo>
                  <a:lnTo>
                    <a:pt x="3537" y="422"/>
                  </a:lnTo>
                  <a:lnTo>
                    <a:pt x="3595" y="465"/>
                  </a:lnTo>
                  <a:lnTo>
                    <a:pt x="3651" y="509"/>
                  </a:lnTo>
                  <a:lnTo>
                    <a:pt x="3706" y="555"/>
                  </a:lnTo>
                  <a:lnTo>
                    <a:pt x="3759" y="602"/>
                  </a:lnTo>
                  <a:lnTo>
                    <a:pt x="3809" y="651"/>
                  </a:lnTo>
                  <a:lnTo>
                    <a:pt x="3858" y="702"/>
                  </a:lnTo>
                  <a:lnTo>
                    <a:pt x="3905" y="754"/>
                  </a:lnTo>
                  <a:lnTo>
                    <a:pt x="3949" y="808"/>
                  </a:lnTo>
                  <a:lnTo>
                    <a:pt x="3992" y="863"/>
                  </a:lnTo>
                  <a:lnTo>
                    <a:pt x="4032" y="919"/>
                  </a:lnTo>
                  <a:lnTo>
                    <a:pt x="4070" y="977"/>
                  </a:lnTo>
                  <a:lnTo>
                    <a:pt x="4106" y="1035"/>
                  </a:lnTo>
                  <a:lnTo>
                    <a:pt x="4140" y="1095"/>
                  </a:lnTo>
                  <a:lnTo>
                    <a:pt x="4171" y="1157"/>
                  </a:lnTo>
                  <a:lnTo>
                    <a:pt x="4200" y="1219"/>
                  </a:lnTo>
                  <a:lnTo>
                    <a:pt x="4226" y="1282"/>
                  </a:lnTo>
                  <a:lnTo>
                    <a:pt x="4250" y="1347"/>
                  </a:lnTo>
                  <a:lnTo>
                    <a:pt x="4271" y="1412"/>
                  </a:lnTo>
                  <a:lnTo>
                    <a:pt x="4289" y="1479"/>
                  </a:lnTo>
                  <a:lnTo>
                    <a:pt x="4305" y="1546"/>
                  </a:lnTo>
                  <a:lnTo>
                    <a:pt x="4318" y="1614"/>
                  </a:lnTo>
                  <a:lnTo>
                    <a:pt x="4328" y="1683"/>
                  </a:lnTo>
                  <a:lnTo>
                    <a:pt x="4336" y="1753"/>
                  </a:lnTo>
                  <a:lnTo>
                    <a:pt x="4340" y="1823"/>
                  </a:lnTo>
                  <a:lnTo>
                    <a:pt x="4342" y="1894"/>
                  </a:lnTo>
                  <a:lnTo>
                    <a:pt x="4340" y="1965"/>
                  </a:lnTo>
                  <a:lnTo>
                    <a:pt x="4336" y="2035"/>
                  </a:lnTo>
                  <a:lnTo>
                    <a:pt x="4328" y="2105"/>
                  </a:lnTo>
                  <a:lnTo>
                    <a:pt x="4318" y="2174"/>
                  </a:lnTo>
                  <a:lnTo>
                    <a:pt x="4305" y="2242"/>
                  </a:lnTo>
                  <a:lnTo>
                    <a:pt x="4289" y="2309"/>
                  </a:lnTo>
                  <a:lnTo>
                    <a:pt x="4271" y="2376"/>
                  </a:lnTo>
                  <a:lnTo>
                    <a:pt x="4250" y="2441"/>
                  </a:lnTo>
                  <a:lnTo>
                    <a:pt x="4226" y="2506"/>
                  </a:lnTo>
                  <a:lnTo>
                    <a:pt x="4200" y="2569"/>
                  </a:lnTo>
                  <a:lnTo>
                    <a:pt x="4171" y="2631"/>
                  </a:lnTo>
                  <a:lnTo>
                    <a:pt x="4140" y="2693"/>
                  </a:lnTo>
                  <a:lnTo>
                    <a:pt x="4106" y="2753"/>
                  </a:lnTo>
                  <a:lnTo>
                    <a:pt x="4070" y="2811"/>
                  </a:lnTo>
                  <a:lnTo>
                    <a:pt x="4032" y="2869"/>
                  </a:lnTo>
                  <a:lnTo>
                    <a:pt x="3992" y="2925"/>
                  </a:lnTo>
                  <a:lnTo>
                    <a:pt x="3949" y="2980"/>
                  </a:lnTo>
                  <a:lnTo>
                    <a:pt x="3905" y="3034"/>
                  </a:lnTo>
                  <a:lnTo>
                    <a:pt x="3858" y="3086"/>
                  </a:lnTo>
                  <a:lnTo>
                    <a:pt x="3809" y="3137"/>
                  </a:lnTo>
                  <a:lnTo>
                    <a:pt x="3759" y="3186"/>
                  </a:lnTo>
                  <a:lnTo>
                    <a:pt x="3706" y="3233"/>
                  </a:lnTo>
                  <a:lnTo>
                    <a:pt x="3651" y="3279"/>
                  </a:lnTo>
                  <a:lnTo>
                    <a:pt x="3595" y="3323"/>
                  </a:lnTo>
                  <a:lnTo>
                    <a:pt x="3537" y="3366"/>
                  </a:lnTo>
                  <a:lnTo>
                    <a:pt x="3477" y="3407"/>
                  </a:lnTo>
                  <a:lnTo>
                    <a:pt x="3416" y="3446"/>
                  </a:lnTo>
                  <a:lnTo>
                    <a:pt x="3353" y="3483"/>
                  </a:lnTo>
                  <a:lnTo>
                    <a:pt x="3289" y="3518"/>
                  </a:lnTo>
                  <a:lnTo>
                    <a:pt x="3223" y="3551"/>
                  </a:lnTo>
                  <a:lnTo>
                    <a:pt x="3155" y="3582"/>
                  </a:lnTo>
                  <a:lnTo>
                    <a:pt x="3086" y="3612"/>
                  </a:lnTo>
                  <a:lnTo>
                    <a:pt x="3016" y="3639"/>
                  </a:lnTo>
                  <a:lnTo>
                    <a:pt x="2945" y="3664"/>
                  </a:lnTo>
                  <a:lnTo>
                    <a:pt x="2872" y="3687"/>
                  </a:lnTo>
                  <a:lnTo>
                    <a:pt x="2798" y="3707"/>
                  </a:lnTo>
                  <a:lnTo>
                    <a:pt x="2723" y="3726"/>
                  </a:lnTo>
                  <a:lnTo>
                    <a:pt x="2647" y="3742"/>
                  </a:lnTo>
                  <a:lnTo>
                    <a:pt x="2570" y="3756"/>
                  </a:lnTo>
                  <a:lnTo>
                    <a:pt x="2492" y="3767"/>
                  </a:lnTo>
                  <a:lnTo>
                    <a:pt x="2414" y="3776"/>
                  </a:lnTo>
                  <a:lnTo>
                    <a:pt x="2334" y="3782"/>
                  </a:lnTo>
                  <a:lnTo>
                    <a:pt x="2253" y="3786"/>
                  </a:lnTo>
                  <a:lnTo>
                    <a:pt x="2172" y="3788"/>
                  </a:lnTo>
                  <a:lnTo>
                    <a:pt x="2091" y="3786"/>
                  </a:lnTo>
                  <a:lnTo>
                    <a:pt x="2010" y="3782"/>
                  </a:lnTo>
                  <a:lnTo>
                    <a:pt x="1930" y="3776"/>
                  </a:lnTo>
                  <a:lnTo>
                    <a:pt x="1851" y="3767"/>
                  </a:lnTo>
                  <a:lnTo>
                    <a:pt x="1773" y="3756"/>
                  </a:lnTo>
                  <a:lnTo>
                    <a:pt x="1696" y="3742"/>
                  </a:lnTo>
                  <a:lnTo>
                    <a:pt x="1620" y="3726"/>
                  </a:lnTo>
                  <a:lnTo>
                    <a:pt x="1545" y="3707"/>
                  </a:lnTo>
                  <a:lnTo>
                    <a:pt x="1471" y="3687"/>
                  </a:lnTo>
                  <a:lnTo>
                    <a:pt x="1398" y="3664"/>
                  </a:lnTo>
                  <a:lnTo>
                    <a:pt x="1326" y="3639"/>
                  </a:lnTo>
                  <a:lnTo>
                    <a:pt x="1256" y="3612"/>
                  </a:lnTo>
                  <a:lnTo>
                    <a:pt x="1187" y="3582"/>
                  </a:lnTo>
                  <a:lnTo>
                    <a:pt x="1120" y="3551"/>
                  </a:lnTo>
                  <a:lnTo>
                    <a:pt x="1054" y="3518"/>
                  </a:lnTo>
                  <a:lnTo>
                    <a:pt x="989" y="3483"/>
                  </a:lnTo>
                  <a:lnTo>
                    <a:pt x="926" y="3446"/>
                  </a:lnTo>
                  <a:lnTo>
                    <a:pt x="865" y="3407"/>
                  </a:lnTo>
                  <a:lnTo>
                    <a:pt x="805" y="3366"/>
                  </a:lnTo>
                  <a:lnTo>
                    <a:pt x="747" y="3323"/>
                  </a:lnTo>
                  <a:lnTo>
                    <a:pt x="691" y="3279"/>
                  </a:lnTo>
                  <a:lnTo>
                    <a:pt x="636" y="3233"/>
                  </a:lnTo>
                  <a:lnTo>
                    <a:pt x="583" y="3186"/>
                  </a:lnTo>
                  <a:lnTo>
                    <a:pt x="533" y="3137"/>
                  </a:lnTo>
                  <a:lnTo>
                    <a:pt x="484" y="3086"/>
                  </a:lnTo>
                  <a:lnTo>
                    <a:pt x="437" y="3034"/>
                  </a:lnTo>
                  <a:lnTo>
                    <a:pt x="392" y="2980"/>
                  </a:lnTo>
                  <a:lnTo>
                    <a:pt x="350" y="2925"/>
                  </a:lnTo>
                  <a:lnTo>
                    <a:pt x="309" y="2869"/>
                  </a:lnTo>
                  <a:lnTo>
                    <a:pt x="271" y="2811"/>
                  </a:lnTo>
                  <a:lnTo>
                    <a:pt x="235" y="2753"/>
                  </a:lnTo>
                  <a:lnTo>
                    <a:pt x="202" y="2693"/>
                  </a:lnTo>
                  <a:lnTo>
                    <a:pt x="171" y="2631"/>
                  </a:lnTo>
                  <a:lnTo>
                    <a:pt x="142" y="2569"/>
                  </a:lnTo>
                  <a:lnTo>
                    <a:pt x="116" y="2506"/>
                  </a:lnTo>
                  <a:lnTo>
                    <a:pt x="92" y="2441"/>
                  </a:lnTo>
                  <a:lnTo>
                    <a:pt x="71" y="2376"/>
                  </a:lnTo>
                  <a:lnTo>
                    <a:pt x="52" y="2309"/>
                  </a:lnTo>
                  <a:lnTo>
                    <a:pt x="37" y="2242"/>
                  </a:lnTo>
                  <a:lnTo>
                    <a:pt x="24" y="2174"/>
                  </a:lnTo>
                  <a:lnTo>
                    <a:pt x="13" y="2105"/>
                  </a:lnTo>
                  <a:lnTo>
                    <a:pt x="6" y="2035"/>
                  </a:lnTo>
                  <a:lnTo>
                    <a:pt x="1" y="1965"/>
                  </a:lnTo>
                  <a:lnTo>
                    <a:pt x="0" y="1894"/>
                  </a:lnTo>
                </a:path>
              </a:pathLst>
            </a:custGeom>
            <a:noFill/>
            <a:ln w="1066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24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AutoShape 12">
              <a:extLst>
                <a:ext uri="{FF2B5EF4-FFF2-40B4-BE49-F238E27FC236}">
                  <a16:creationId xmlns:a16="http://schemas.microsoft.com/office/drawing/2014/main" id="{7687566C-5CFA-701B-04E5-18750FE664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6" y="1011"/>
              <a:ext cx="1263" cy="1263"/>
            </a:xfrm>
            <a:custGeom>
              <a:avLst/>
              <a:gdLst>
                <a:gd name="T0" fmla="+- 0 4187 4187"/>
                <a:gd name="T1" fmla="*/ T0 w 1263"/>
                <a:gd name="T2" fmla="+- 0 1012 1012"/>
                <a:gd name="T3" fmla="*/ 1012 h 1263"/>
                <a:gd name="T4" fmla="+- 0 5449 4187"/>
                <a:gd name="T5" fmla="*/ T4 w 1263"/>
                <a:gd name="T6" fmla="+- 0 2274 1012"/>
                <a:gd name="T7" fmla="*/ 2274 h 1263"/>
                <a:gd name="T8" fmla="+- 0 4187 4187"/>
                <a:gd name="T9" fmla="*/ T8 w 1263"/>
                <a:gd name="T10" fmla="+- 0 1012 1012"/>
                <a:gd name="T11" fmla="*/ 1012 h 1263"/>
                <a:gd name="T12" fmla="+- 0 5449 4187"/>
                <a:gd name="T13" fmla="*/ T12 w 1263"/>
                <a:gd name="T14" fmla="+- 0 2274 1012"/>
                <a:gd name="T15" fmla="*/ 2274 h 126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263" h="1263">
                  <a:moveTo>
                    <a:pt x="0" y="0"/>
                  </a:moveTo>
                  <a:lnTo>
                    <a:pt x="1262" y="1262"/>
                  </a:lnTo>
                  <a:moveTo>
                    <a:pt x="0" y="0"/>
                  </a:moveTo>
                  <a:lnTo>
                    <a:pt x="1262" y="1262"/>
                  </a:lnTo>
                </a:path>
              </a:pathLst>
            </a:custGeom>
            <a:noFill/>
            <a:ln w="228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24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ectangle 11">
              <a:extLst>
                <a:ext uri="{FF2B5EF4-FFF2-40B4-BE49-F238E27FC236}">
                  <a16:creationId xmlns:a16="http://schemas.microsoft.com/office/drawing/2014/main" id="{505AE0D1-FEBA-EEB1-22AE-E6460C339E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8" y="3672"/>
              <a:ext cx="1820" cy="3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24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AutoShape 10">
              <a:extLst>
                <a:ext uri="{FF2B5EF4-FFF2-40B4-BE49-F238E27FC236}">
                  <a16:creationId xmlns:a16="http://schemas.microsoft.com/office/drawing/2014/main" id="{76DA7219-E469-3A6C-0AAD-64BADF643C9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8" y="1174"/>
              <a:ext cx="6610" cy="5175"/>
            </a:xfrm>
            <a:custGeom>
              <a:avLst/>
              <a:gdLst>
                <a:gd name="T0" fmla="+- 0 3908 3908"/>
                <a:gd name="T1" fmla="*/ T0 w 6610"/>
                <a:gd name="T2" fmla="+- 0 6349 1175"/>
                <a:gd name="T3" fmla="*/ 6349 h 5175"/>
                <a:gd name="T4" fmla="+- 0 5725 3908"/>
                <a:gd name="T5" fmla="*/ T4 w 6610"/>
                <a:gd name="T6" fmla="+- 0 5221 1175"/>
                <a:gd name="T7" fmla="*/ 5221 h 5175"/>
                <a:gd name="T8" fmla="+- 0 3908 3908"/>
                <a:gd name="T9" fmla="*/ T8 w 6610"/>
                <a:gd name="T10" fmla="+- 0 6349 1175"/>
                <a:gd name="T11" fmla="*/ 6349 h 5175"/>
                <a:gd name="T12" fmla="+- 0 5725 3908"/>
                <a:gd name="T13" fmla="*/ T12 w 6610"/>
                <a:gd name="T14" fmla="+- 0 5221 1175"/>
                <a:gd name="T15" fmla="*/ 5221 h 5175"/>
                <a:gd name="T16" fmla="+- 0 10098 3908"/>
                <a:gd name="T17" fmla="*/ T16 w 6610"/>
                <a:gd name="T18" fmla="+- 0 1175 1175"/>
                <a:gd name="T19" fmla="*/ 1175 h 5175"/>
                <a:gd name="T20" fmla="+- 0 8682 3908"/>
                <a:gd name="T21" fmla="*/ T20 w 6610"/>
                <a:gd name="T22" fmla="+- 0 2418 1175"/>
                <a:gd name="T23" fmla="*/ 2418 h 5175"/>
                <a:gd name="T24" fmla="+- 0 10098 3908"/>
                <a:gd name="T25" fmla="*/ T24 w 6610"/>
                <a:gd name="T26" fmla="+- 0 1175 1175"/>
                <a:gd name="T27" fmla="*/ 1175 h 5175"/>
                <a:gd name="T28" fmla="+- 0 8682 3908"/>
                <a:gd name="T29" fmla="*/ T28 w 6610"/>
                <a:gd name="T30" fmla="+- 0 2418 1175"/>
                <a:gd name="T31" fmla="*/ 2418 h 5175"/>
                <a:gd name="T32" fmla="+- 0 10518 3908"/>
                <a:gd name="T33" fmla="*/ T32 w 6610"/>
                <a:gd name="T34" fmla="+- 0 6311 1175"/>
                <a:gd name="T35" fmla="*/ 6311 h 5175"/>
                <a:gd name="T36" fmla="+- 0 8682 3908"/>
                <a:gd name="T37" fmla="*/ T36 w 6610"/>
                <a:gd name="T38" fmla="+- 0 4952 1175"/>
                <a:gd name="T39" fmla="*/ 4952 h 5175"/>
                <a:gd name="T40" fmla="+- 0 10518 3908"/>
                <a:gd name="T41" fmla="*/ T40 w 6610"/>
                <a:gd name="T42" fmla="+- 0 6311 1175"/>
                <a:gd name="T43" fmla="*/ 6311 h 5175"/>
                <a:gd name="T44" fmla="+- 0 8682 3908"/>
                <a:gd name="T45" fmla="*/ T44 w 6610"/>
                <a:gd name="T46" fmla="+- 0 4952 1175"/>
                <a:gd name="T47" fmla="*/ 4952 h 517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</a:cxnLst>
              <a:rect l="0" t="0" r="r" b="b"/>
              <a:pathLst>
                <a:path w="6610" h="5175">
                  <a:moveTo>
                    <a:pt x="0" y="5174"/>
                  </a:moveTo>
                  <a:lnTo>
                    <a:pt x="1817" y="4046"/>
                  </a:lnTo>
                  <a:moveTo>
                    <a:pt x="0" y="5174"/>
                  </a:moveTo>
                  <a:lnTo>
                    <a:pt x="1817" y="4046"/>
                  </a:lnTo>
                  <a:moveTo>
                    <a:pt x="6190" y="0"/>
                  </a:moveTo>
                  <a:lnTo>
                    <a:pt x="4774" y="1243"/>
                  </a:lnTo>
                  <a:moveTo>
                    <a:pt x="6190" y="0"/>
                  </a:moveTo>
                  <a:lnTo>
                    <a:pt x="4774" y="1243"/>
                  </a:lnTo>
                  <a:moveTo>
                    <a:pt x="6610" y="5136"/>
                  </a:moveTo>
                  <a:lnTo>
                    <a:pt x="4774" y="3777"/>
                  </a:lnTo>
                  <a:moveTo>
                    <a:pt x="6610" y="5136"/>
                  </a:moveTo>
                  <a:lnTo>
                    <a:pt x="4774" y="3777"/>
                  </a:lnTo>
                </a:path>
              </a:pathLst>
            </a:custGeom>
            <a:noFill/>
            <a:ln w="228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24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FD93E9A-1FBE-6A5E-224F-1625242FA9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18" y="4575"/>
              <a:ext cx="2986" cy="2254"/>
            </a:xfrm>
            <a:prstGeom prst="rect">
              <a:avLst/>
            </a:prstGeom>
            <a:noFill/>
            <a:ln w="19812">
              <a:solidFill>
                <a:srgbClr val="7E7E7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24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Text Box 7">
              <a:extLst>
                <a:ext uri="{FF2B5EF4-FFF2-40B4-BE49-F238E27FC236}">
                  <a16:creationId xmlns:a16="http://schemas.microsoft.com/office/drawing/2014/main" id="{E3954F88-9FE2-07B0-9413-50333DF51C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65" y="2801"/>
              <a:ext cx="2667" cy="1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PT" altLang="pt-BR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Ferramentas de coleta de dados</a:t>
              </a:r>
              <a:endParaRPr kumimoji="0" lang="pt-PT" altLang="pt-BR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ext Box 6">
              <a:extLst>
                <a:ext uri="{FF2B5EF4-FFF2-40B4-BE49-F238E27FC236}">
                  <a16:creationId xmlns:a16="http://schemas.microsoft.com/office/drawing/2014/main" id="{48048578-8DB3-5FC0-67BD-EF1FDCE93D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53" y="5119"/>
              <a:ext cx="2225" cy="8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PT" altLang="pt-BR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GRUPOS FOCAIS</a:t>
              </a:r>
              <a:endParaRPr kumimoji="0" lang="pt-PT" altLang="pt-BR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Text Box 5">
              <a:extLst>
                <a:ext uri="{FF2B5EF4-FFF2-40B4-BE49-F238E27FC236}">
                  <a16:creationId xmlns:a16="http://schemas.microsoft.com/office/drawing/2014/main" id="{E9D601AD-2439-CB9B-875B-DC81057C13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" y="3174"/>
              <a:ext cx="2984" cy="1032"/>
            </a:xfrm>
            <a:prstGeom prst="rect">
              <a:avLst/>
            </a:prstGeom>
            <a:noFill/>
            <a:ln w="19812">
              <a:solidFill>
                <a:srgbClr val="7E7E7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PT" altLang="pt-BR" sz="24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FORMULÁRIOS</a:t>
              </a:r>
              <a:endParaRPr kumimoji="0" lang="pt-PT" altLang="pt-BR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Text Box 4">
              <a:extLst>
                <a:ext uri="{FF2B5EF4-FFF2-40B4-BE49-F238E27FC236}">
                  <a16:creationId xmlns:a16="http://schemas.microsoft.com/office/drawing/2014/main" id="{634F96E3-25EC-AC13-B7D1-C07F37A018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7" y="6082"/>
              <a:ext cx="3281" cy="1032"/>
            </a:xfrm>
            <a:prstGeom prst="rect">
              <a:avLst/>
            </a:prstGeom>
            <a:noFill/>
            <a:ln w="19812">
              <a:solidFill>
                <a:srgbClr val="7E7E7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PT" altLang="pt-BR" sz="24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QUESTIONÁRIOS</a:t>
              </a:r>
              <a:endParaRPr kumimoji="0" lang="pt-PT" altLang="pt-BR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Text Box 3">
              <a:extLst>
                <a:ext uri="{FF2B5EF4-FFF2-40B4-BE49-F238E27FC236}">
                  <a16:creationId xmlns:a16="http://schemas.microsoft.com/office/drawing/2014/main" id="{C3D0DDED-50BD-0DFF-BFBB-DFBB928EA7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098" y="188"/>
              <a:ext cx="2986" cy="1035"/>
            </a:xfrm>
            <a:prstGeom prst="rect">
              <a:avLst/>
            </a:prstGeom>
            <a:noFill/>
            <a:ln w="19812">
              <a:solidFill>
                <a:srgbClr val="7E7E7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PT" altLang="pt-BR" sz="24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OBSERVAÇÕES</a:t>
              </a:r>
              <a:endParaRPr kumimoji="0" lang="pt-PT" altLang="pt-BR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Text Box 2">
              <a:extLst>
                <a:ext uri="{FF2B5EF4-FFF2-40B4-BE49-F238E27FC236}">
                  <a16:creationId xmlns:a16="http://schemas.microsoft.com/office/drawing/2014/main" id="{075D7BBC-D8B3-46C5-2C70-9CFD0AD89B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01" y="15"/>
              <a:ext cx="2986" cy="1035"/>
            </a:xfrm>
            <a:prstGeom prst="rect">
              <a:avLst/>
            </a:prstGeom>
            <a:noFill/>
            <a:ln w="19812">
              <a:solidFill>
                <a:srgbClr val="7E7E7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PT" altLang="pt-BR" sz="24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ENTREVISTAS</a:t>
              </a:r>
              <a:endParaRPr kumimoji="0" lang="pt-PT" altLang="pt-BR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7" name="Rectangle 22">
            <a:extLst>
              <a:ext uri="{FF2B5EF4-FFF2-40B4-BE49-F238E27FC236}">
                <a16:creationId xmlns:a16="http://schemas.microsoft.com/office/drawing/2014/main" id="{7F63474C-5AA5-C12B-3080-B4ECC5B683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5816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altLang="pt-B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ahom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pt-PT" altLang="pt-B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</a:br>
            <a:endParaRPr kumimoji="0" lang="pt-BR" altLang="pt-BR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3566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9C0643EF-289C-D472-2A52-02DADBFB0998}"/>
              </a:ext>
            </a:extLst>
          </p:cNvPr>
          <p:cNvSpPr txBox="1"/>
          <p:nvPr/>
        </p:nvSpPr>
        <p:spPr>
          <a:xfrm>
            <a:off x="3048000" y="592574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51180" algn="ctr"/>
            <a:r>
              <a:rPr lang="pt-PT" sz="4000" b="1" dirty="0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Entrevistas</a:t>
            </a:r>
            <a:endParaRPr lang="pt-BR" sz="4000" b="1" dirty="0">
              <a:effectLst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C92595E6-E17C-43E5-0AB0-429181B2DB5B}"/>
              </a:ext>
            </a:extLst>
          </p:cNvPr>
          <p:cNvSpPr/>
          <p:nvPr/>
        </p:nvSpPr>
        <p:spPr>
          <a:xfrm>
            <a:off x="304800" y="1435834"/>
            <a:ext cx="11673840" cy="482959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marR="890905" lvl="1" indent="-285750" algn="just">
              <a:lnSpc>
                <a:spcPct val="120000"/>
              </a:lnSpc>
              <a:spcBef>
                <a:spcPts val="505"/>
              </a:spcBef>
              <a:spcAft>
                <a:spcPts val="0"/>
              </a:spcAft>
              <a:buFont typeface="Arial" panose="020B0604020202020204" pitchFamily="34" charset="0"/>
              <a:buChar char="▪"/>
              <a:tabLst>
                <a:tab pos="4502785" algn="l"/>
                <a:tab pos="4503420" algn="l"/>
              </a:tabLst>
            </a:pPr>
            <a:endParaRPr lang="pt-PT" sz="2200" b="1" dirty="0">
              <a:solidFill>
                <a:srgbClr val="FFFFFF"/>
              </a:solidFill>
              <a:effectLst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742950" marR="890905" lvl="1" indent="-285750" algn="just">
              <a:lnSpc>
                <a:spcPct val="120000"/>
              </a:lnSpc>
              <a:spcBef>
                <a:spcPts val="505"/>
              </a:spcBef>
              <a:spcAft>
                <a:spcPts val="0"/>
              </a:spcAft>
              <a:buFont typeface="Arial" panose="020B0604020202020204" pitchFamily="34" charset="0"/>
              <a:buChar char="▪"/>
              <a:tabLst>
                <a:tab pos="4502785" algn="l"/>
                <a:tab pos="4503420" algn="l"/>
              </a:tabLst>
            </a:pPr>
            <a:endParaRPr lang="pt-PT" sz="2200" b="1" dirty="0">
              <a:solidFill>
                <a:srgbClr val="FFFFFF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742950" marR="890905" lvl="1" indent="-285750" algn="just">
              <a:lnSpc>
                <a:spcPct val="120000"/>
              </a:lnSpc>
              <a:spcBef>
                <a:spcPts val="505"/>
              </a:spcBef>
              <a:spcAft>
                <a:spcPts val="0"/>
              </a:spcAft>
              <a:buFont typeface="Arial" panose="020B0604020202020204" pitchFamily="34" charset="0"/>
              <a:buChar char="▪"/>
              <a:tabLst>
                <a:tab pos="4502785" algn="l"/>
                <a:tab pos="4503420" algn="l"/>
              </a:tabLst>
            </a:pPr>
            <a:endParaRPr lang="pt-PT" sz="2200" b="1" dirty="0">
              <a:solidFill>
                <a:srgbClr val="FFFFFF"/>
              </a:solidFill>
              <a:effectLst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742950" marR="890905" lvl="1" indent="-285750" algn="just">
              <a:lnSpc>
                <a:spcPct val="120000"/>
              </a:lnSpc>
              <a:spcBef>
                <a:spcPts val="505"/>
              </a:spcBef>
              <a:spcAft>
                <a:spcPts val="0"/>
              </a:spcAft>
              <a:buFont typeface="Arial" panose="020B0604020202020204" pitchFamily="34" charset="0"/>
              <a:buChar char="▪"/>
              <a:tabLst>
                <a:tab pos="4502785" algn="l"/>
                <a:tab pos="4503420" algn="l"/>
              </a:tabLst>
            </a:pPr>
            <a:endParaRPr lang="pt-PT" sz="2200" b="1" dirty="0">
              <a:solidFill>
                <a:srgbClr val="FFFFFF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742950" marR="890905" lvl="1" indent="-285750" algn="just">
              <a:lnSpc>
                <a:spcPct val="120000"/>
              </a:lnSpc>
              <a:spcBef>
                <a:spcPts val="505"/>
              </a:spcBef>
              <a:spcAft>
                <a:spcPts val="0"/>
              </a:spcAft>
              <a:buFont typeface="Arial" panose="020B0604020202020204" pitchFamily="34" charset="0"/>
              <a:buChar char="▪"/>
              <a:tabLst>
                <a:tab pos="4502785" algn="l"/>
                <a:tab pos="4503420" algn="l"/>
              </a:tabLst>
            </a:pPr>
            <a:endParaRPr lang="pt-PT" sz="2200" b="1" dirty="0">
              <a:solidFill>
                <a:srgbClr val="FFFFFF"/>
              </a:solidFill>
              <a:effectLst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742950" marR="890905" lvl="1" indent="-285750" algn="just">
              <a:lnSpc>
                <a:spcPct val="120000"/>
              </a:lnSpc>
              <a:spcBef>
                <a:spcPts val="505"/>
              </a:spcBef>
              <a:spcAft>
                <a:spcPts val="0"/>
              </a:spcAft>
              <a:buFont typeface="Arial" panose="020B0604020202020204" pitchFamily="34" charset="0"/>
              <a:buChar char="▪"/>
              <a:tabLst>
                <a:tab pos="4502785" algn="l"/>
                <a:tab pos="4503420" algn="l"/>
              </a:tabLst>
            </a:pPr>
            <a:r>
              <a:rPr lang="pt-PT" sz="2200" b="1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As entrevistas</a:t>
            </a:r>
            <a:r>
              <a:rPr lang="pt-PT" sz="2200" b="1" spc="25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pt-PT" sz="2200" b="1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estruturadas</a:t>
            </a:r>
            <a:r>
              <a:rPr lang="pt-PT" sz="2200" b="1" spc="25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pt-PT" sz="22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são</a:t>
            </a:r>
            <a:r>
              <a:rPr lang="pt-PT" sz="2200" spc="2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pt-PT" sz="22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elaboradas mediante</a:t>
            </a:r>
            <a:r>
              <a:rPr lang="pt-PT" sz="2200" spc="5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pt-PT" sz="2200" spc="-1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perguntas </a:t>
            </a:r>
            <a:r>
              <a:rPr lang="pt-PT" sz="2200" spc="-5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previamente formuladas. O principal motivo deste</a:t>
            </a:r>
            <a:r>
              <a:rPr lang="pt-PT" sz="22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zelo</a:t>
            </a:r>
            <a:r>
              <a:rPr lang="pt-PT" sz="2200" spc="-5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pt-PT" sz="22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é</a:t>
            </a:r>
            <a:r>
              <a:rPr lang="pt-PT" sz="2200" spc="-3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pt-PT" sz="22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</a:t>
            </a:r>
            <a:r>
              <a:rPr lang="pt-PT" sz="2200" spc="-25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pt-PT" sz="22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possibilidade</a:t>
            </a:r>
            <a:r>
              <a:rPr lang="pt-PT" sz="2200" spc="5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pt-PT" sz="22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de</a:t>
            </a:r>
            <a:r>
              <a:rPr lang="pt-PT" sz="2200" spc="-25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pt-PT" sz="22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comparação</a:t>
            </a:r>
            <a:r>
              <a:rPr lang="pt-PT" sz="2200" spc="-65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pt-PT" sz="22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com</a:t>
            </a:r>
            <a:r>
              <a:rPr lang="pt-PT" sz="2200" spc="-45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pt-PT" sz="22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o</a:t>
            </a:r>
            <a:r>
              <a:rPr lang="pt-PT" sz="2200" spc="-45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pt-PT" sz="22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mesmo</a:t>
            </a:r>
            <a:r>
              <a:rPr lang="pt-PT" sz="2200" spc="-65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pt-PT" sz="22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conjunto</a:t>
            </a:r>
            <a:r>
              <a:rPr lang="pt-PT" sz="2200" spc="-47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pt-PT" sz="22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de</a:t>
            </a:r>
            <a:r>
              <a:rPr lang="pt-PT" sz="2200" spc="-55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pt-PT" sz="22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perguntas</a:t>
            </a:r>
            <a:r>
              <a:rPr lang="pt-PT" sz="2200" spc="-9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pt-PT" sz="22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(LODI,</a:t>
            </a:r>
            <a:r>
              <a:rPr lang="pt-PT" sz="2200" spc="-7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pt-PT" sz="22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1974</a:t>
            </a:r>
            <a:r>
              <a:rPr lang="pt-PT" sz="2200" spc="-55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pt-PT" sz="22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apud</a:t>
            </a:r>
            <a:r>
              <a:rPr lang="pt-PT" sz="2200" spc="-65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pt-PT" sz="22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LAKATOS,</a:t>
            </a:r>
            <a:r>
              <a:rPr lang="pt-PT" sz="2200" spc="-7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pt-PT" sz="22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1996).</a:t>
            </a:r>
          </a:p>
          <a:p>
            <a:pPr marL="742950" marR="890905" lvl="1" indent="-285750" algn="just">
              <a:lnSpc>
                <a:spcPct val="120000"/>
              </a:lnSpc>
              <a:spcBef>
                <a:spcPts val="505"/>
              </a:spcBef>
              <a:buFont typeface="Arial" panose="020B0604020202020204" pitchFamily="34" charset="0"/>
              <a:buChar char="▪"/>
              <a:tabLst>
                <a:tab pos="4502785" algn="l"/>
                <a:tab pos="4503420" algn="l"/>
              </a:tabLst>
            </a:pPr>
            <a:r>
              <a:rPr lang="pt-PT" sz="22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</a:t>
            </a:r>
            <a:r>
              <a:rPr lang="pt-PT" sz="2200" spc="4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pt-PT" sz="2200" b="1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técnica</a:t>
            </a:r>
            <a:r>
              <a:rPr lang="pt-PT" sz="2200" b="1" spc="25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pt-PT" sz="2200" b="1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de</a:t>
            </a:r>
            <a:r>
              <a:rPr lang="pt-PT" sz="2200" b="1" spc="55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pt-PT" sz="2200" b="1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entrevistas</a:t>
            </a:r>
            <a:r>
              <a:rPr lang="pt-PT" sz="2200" b="1" spc="1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pt-PT" sz="2200" b="1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abertas</a:t>
            </a:r>
            <a:r>
              <a:rPr lang="pt-PT" sz="2200" b="1" spc="4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pt-PT" sz="22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atende</a:t>
            </a:r>
            <a:r>
              <a:rPr lang="pt-PT" sz="2200" spc="25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pt-PT" sz="22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principalmente</a:t>
            </a:r>
            <a:r>
              <a:rPr lang="pt-PT" sz="2200" spc="5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pt-PT" sz="22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finalidades exploratórias, é bastante utilizada para o</a:t>
            </a:r>
            <a:r>
              <a:rPr lang="pt-PT" sz="2200" spc="5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pt-PT" sz="22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detalhamento de questões e formulação mais precisas dos</a:t>
            </a:r>
            <a:r>
              <a:rPr lang="pt-PT" sz="2200" spc="5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pt-PT" sz="22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conceitos relacionados. Em relação a sua estruturação o</a:t>
            </a:r>
            <a:r>
              <a:rPr lang="pt-PT" sz="2200" spc="5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pt-PT" sz="22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entrevistador</a:t>
            </a:r>
            <a:r>
              <a:rPr lang="pt-PT" sz="2200" spc="9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pt-PT" sz="22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introduz</a:t>
            </a:r>
            <a:r>
              <a:rPr lang="pt-PT" sz="2200" spc="6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pt-PT" sz="22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o</a:t>
            </a:r>
            <a:r>
              <a:rPr lang="pt-PT" sz="2200" spc="115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pt-PT" sz="22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tema</a:t>
            </a:r>
            <a:r>
              <a:rPr lang="pt-PT" sz="2200" spc="9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pt-PT" sz="22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e</a:t>
            </a:r>
            <a:r>
              <a:rPr lang="pt-PT" sz="2200" spc="115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pt-PT" sz="22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o</a:t>
            </a:r>
            <a:r>
              <a:rPr lang="pt-PT" sz="2200" spc="115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pt-PT" sz="22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entrevistado</a:t>
            </a:r>
            <a:r>
              <a:rPr lang="pt-PT" sz="2200" spc="85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pt-PT" sz="22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tem</a:t>
            </a:r>
            <a:r>
              <a:rPr lang="pt-PT" sz="2200" spc="115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pt-PT" sz="22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liberdade</a:t>
            </a:r>
            <a:r>
              <a:rPr lang="pt-PT" sz="2200" spc="-445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pt-PT" sz="22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para</a:t>
            </a:r>
            <a:r>
              <a:rPr lang="pt-PT" sz="2200" spc="-85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pt-PT" sz="22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discorrer</a:t>
            </a:r>
            <a:r>
              <a:rPr lang="pt-PT" sz="2200" spc="-85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pt-PT" sz="22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sobre</a:t>
            </a:r>
            <a:r>
              <a:rPr lang="pt-PT" sz="2200" spc="-65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pt-PT" sz="22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o</a:t>
            </a:r>
            <a:r>
              <a:rPr lang="pt-PT" sz="2200" spc="-9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pt-PT" sz="22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tema</a:t>
            </a:r>
            <a:r>
              <a:rPr lang="pt-PT" sz="2200" spc="-85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pt-PT" sz="22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sugerido.</a:t>
            </a:r>
          </a:p>
          <a:p>
            <a:pPr marL="742950" marR="890905" lvl="1" indent="-285750" algn="just">
              <a:lnSpc>
                <a:spcPct val="120000"/>
              </a:lnSpc>
              <a:spcBef>
                <a:spcPts val="505"/>
              </a:spcBef>
              <a:buFont typeface="Arial" panose="020B0604020202020204" pitchFamily="34" charset="0"/>
              <a:buChar char="▪"/>
              <a:tabLst>
                <a:tab pos="4502785" algn="l"/>
                <a:tab pos="4503420" algn="l"/>
              </a:tabLst>
            </a:pPr>
            <a:r>
              <a:rPr kumimoji="0" lang="pt-PT" altLang="pt-BR" sz="22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As </a:t>
            </a:r>
            <a:r>
              <a:rPr kumimoji="0" lang="pt-PT" altLang="pt-BR" sz="22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entrevistas semi-estruturadas </a:t>
            </a:r>
            <a:r>
              <a:rPr kumimoji="0" lang="pt-PT" altLang="pt-BR" sz="22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combinam perguntas abertas e fechadas, onde o informante tem a possibilidade </a:t>
            </a:r>
            <a:r>
              <a:rPr kumimoji="0" lang="pt-PT" altLang="pt-BR" sz="22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Tahoma" panose="020B0604030504040204" pitchFamily="34" charset="0"/>
              </a:rPr>
              <a:t>sobre o tema proposto.</a:t>
            </a:r>
            <a:endParaRPr kumimoji="0" lang="pt-PT" altLang="pt-BR" sz="22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742950" marR="890905" lvl="1" indent="-285750" algn="just">
              <a:lnSpc>
                <a:spcPct val="120000"/>
              </a:lnSpc>
              <a:spcBef>
                <a:spcPts val="505"/>
              </a:spcBef>
              <a:buFont typeface="Arial" panose="020B0604020202020204" pitchFamily="34" charset="0"/>
              <a:buChar char="▪"/>
              <a:tabLst>
                <a:tab pos="4502785" algn="l"/>
                <a:tab pos="4503420" algn="l"/>
              </a:tabLst>
            </a:pPr>
            <a:endParaRPr lang="pt-PT" sz="2200" dirty="0">
              <a:solidFill>
                <a:srgbClr val="FFFFFF"/>
              </a:solidFill>
              <a:effectLst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742950" marR="890905" lvl="1" indent="-285750" algn="just">
              <a:lnSpc>
                <a:spcPct val="120000"/>
              </a:lnSpc>
              <a:spcBef>
                <a:spcPts val="505"/>
              </a:spcBef>
              <a:buFont typeface="Arial" panose="020B0604020202020204" pitchFamily="34" charset="0"/>
              <a:buChar char="▪"/>
              <a:tabLst>
                <a:tab pos="4502785" algn="l"/>
                <a:tab pos="4503420" algn="l"/>
              </a:tabLst>
            </a:pPr>
            <a:endParaRPr lang="pt-PT" sz="2200" dirty="0">
              <a:solidFill>
                <a:srgbClr val="FFFFFF"/>
              </a:solidFill>
              <a:effectLst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742950" marR="890905" lvl="1" indent="-285750" algn="just">
              <a:lnSpc>
                <a:spcPct val="120000"/>
              </a:lnSpc>
              <a:spcBef>
                <a:spcPts val="505"/>
              </a:spcBef>
              <a:buFont typeface="Arial" panose="020B0604020202020204" pitchFamily="34" charset="0"/>
              <a:buChar char="▪"/>
              <a:tabLst>
                <a:tab pos="4502785" algn="l"/>
                <a:tab pos="4503420" algn="l"/>
              </a:tabLst>
            </a:pPr>
            <a:endParaRPr lang="pt-PT" sz="2200" dirty="0">
              <a:solidFill>
                <a:srgbClr val="FFFFFF"/>
              </a:solidFill>
              <a:effectLst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742950" marR="890905" lvl="1" indent="-285750" algn="just">
              <a:lnSpc>
                <a:spcPct val="120000"/>
              </a:lnSpc>
              <a:spcBef>
                <a:spcPts val="505"/>
              </a:spcBef>
              <a:buFont typeface="Arial" panose="020B0604020202020204" pitchFamily="34" charset="0"/>
              <a:buChar char="▪"/>
              <a:tabLst>
                <a:tab pos="4502785" algn="l"/>
                <a:tab pos="4503420" algn="l"/>
              </a:tabLst>
            </a:pPr>
            <a:endParaRPr lang="pt-BR" sz="2200" dirty="0">
              <a:effectLst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742950" marR="890905" lvl="1" indent="-285750" algn="just">
              <a:lnSpc>
                <a:spcPct val="120000"/>
              </a:lnSpc>
              <a:spcBef>
                <a:spcPts val="505"/>
              </a:spcBef>
              <a:spcAft>
                <a:spcPts val="0"/>
              </a:spcAft>
              <a:buFont typeface="Arial" panose="020B0604020202020204" pitchFamily="34" charset="0"/>
              <a:buChar char="▪"/>
              <a:tabLst>
                <a:tab pos="4502785" algn="l"/>
                <a:tab pos="4503420" algn="l"/>
              </a:tabLst>
            </a:pPr>
            <a:endParaRPr lang="pt-BR" sz="2200" dirty="0">
              <a:effectLst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A69B2A05-2DA6-0602-D05C-462F6EC76C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019B02C-C219-4E43-745A-313B2813E2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14">
            <a:extLst>
              <a:ext uri="{FF2B5EF4-FFF2-40B4-BE49-F238E27FC236}">
                <a16:creationId xmlns:a16="http://schemas.microsoft.com/office/drawing/2014/main" id="{CC7D5DEF-C9E5-7A52-3911-E8BCC468A1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28448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Rectangle 17">
            <a:extLst>
              <a:ext uri="{FF2B5EF4-FFF2-40B4-BE49-F238E27FC236}">
                <a16:creationId xmlns:a16="http://schemas.microsoft.com/office/drawing/2014/main" id="{7E2A1135-9DC2-E2B2-7E8E-DC35C96B0A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35425"/>
            <a:ext cx="1847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altLang="pt-BR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Text Box 16">
            <a:extLst>
              <a:ext uri="{FF2B5EF4-FFF2-40B4-BE49-F238E27FC236}">
                <a16:creationId xmlns:a16="http://schemas.microsoft.com/office/drawing/2014/main" id="{4CA61C0F-1279-6393-CC6F-408D4741CE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69363" y="2451418"/>
            <a:ext cx="1781175" cy="112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altLang="pt-BR" sz="20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de discorrer</a:t>
            </a:r>
            <a:endParaRPr kumimoji="0" lang="pt-PT" altLang="pt-BR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44328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5E2AFB-95B5-D33F-D8F9-CC2D0CE80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Estrutura formal de um projeto de pesquisa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2399E24-2773-5209-4A7F-FD4F71A5B2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840" y="1910080"/>
            <a:ext cx="11257280" cy="4805680"/>
          </a:xfrm>
        </p:spPr>
        <p:txBody>
          <a:bodyPr>
            <a:noAutofit/>
          </a:bodyPr>
          <a:lstStyle/>
          <a:p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Tema (O quê?) </a:t>
            </a:r>
          </a:p>
          <a:p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Delimitação do tema (Quem? O quê? Quando? Onde?)</a:t>
            </a:r>
          </a:p>
          <a:p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 (Para quê? Para quem?) </a:t>
            </a:r>
          </a:p>
          <a:p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Justificativa (Para quê?) </a:t>
            </a:r>
          </a:p>
          <a:p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Problema (O quê?) </a:t>
            </a:r>
          </a:p>
          <a:p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Hipótese (Provável resposta) </a:t>
            </a:r>
          </a:p>
          <a:p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Metodologia (Como? Com quê?) </a:t>
            </a:r>
          </a:p>
          <a:p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Fundamentação Teórica (Quem?) </a:t>
            </a:r>
          </a:p>
          <a:p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Cronograma (Quando?)</a:t>
            </a:r>
          </a:p>
        </p:txBody>
      </p:sp>
    </p:spTree>
    <p:extLst>
      <p:ext uri="{BB962C8B-B14F-4D97-AF65-F5344CB8AC3E}">
        <p14:creationId xmlns:p14="http://schemas.microsoft.com/office/powerpoint/2010/main" val="8752389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75A622A5-AE79-5EC9-01EA-A907143118DB}"/>
              </a:ext>
            </a:extLst>
          </p:cNvPr>
          <p:cNvSpPr txBox="1"/>
          <p:nvPr/>
        </p:nvSpPr>
        <p:spPr>
          <a:xfrm>
            <a:off x="3048000" y="612894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43230" algn="ctr"/>
            <a:r>
              <a:rPr lang="pt-PT" sz="3200" b="1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Observações</a:t>
            </a:r>
            <a:endParaRPr lang="pt-BR" sz="3200" b="1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951AD222-1CFC-7F44-FA51-112F200CD9C6}"/>
              </a:ext>
            </a:extLst>
          </p:cNvPr>
          <p:cNvSpPr/>
          <p:nvPr/>
        </p:nvSpPr>
        <p:spPr>
          <a:xfrm>
            <a:off x="132080" y="1595120"/>
            <a:ext cx="11927840" cy="484632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PT" sz="24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Na</a:t>
            </a:r>
            <a:r>
              <a:rPr lang="pt-PT" sz="2400" spc="15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pt-PT" sz="24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execução</a:t>
            </a:r>
            <a:r>
              <a:rPr lang="pt-PT" sz="2400" spc="15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pt-PT" sz="24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do</a:t>
            </a:r>
            <a:r>
              <a:rPr lang="pt-PT" sz="2400" spc="15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pt-PT" sz="24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projeto</a:t>
            </a:r>
            <a:r>
              <a:rPr lang="pt-PT" sz="2400" spc="-1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pt-PT" sz="24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de</a:t>
            </a:r>
            <a:r>
              <a:rPr lang="pt-PT" sz="2400" spc="-5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pt-PT" sz="24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pesquisa</a:t>
            </a:r>
            <a:r>
              <a:rPr lang="pt-PT" sz="2400" spc="-25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pt-PT" sz="24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o</a:t>
            </a:r>
            <a:r>
              <a:rPr lang="pt-PT" sz="2400" spc="3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pt-PT" sz="24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trabalho</a:t>
            </a:r>
            <a:r>
              <a:rPr lang="pt-PT" sz="2400" spc="35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pt-PT" sz="24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de</a:t>
            </a:r>
            <a:r>
              <a:rPr lang="pt-PT" sz="2400" spc="5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pt-PT" sz="2400" spc="-5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campo realizado corresponde </a:t>
            </a:r>
            <a:r>
              <a:rPr lang="pt-PT" sz="24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à terminologia dos</a:t>
            </a:r>
            <a:r>
              <a:rPr lang="pt-PT" sz="2400" spc="5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pt-PT" sz="24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chamados</a:t>
            </a:r>
            <a:r>
              <a:rPr lang="pt-PT" sz="2400" spc="75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pt-PT" sz="24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interacionistas</a:t>
            </a:r>
            <a:r>
              <a:rPr lang="pt-PT" sz="2400" spc="15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pt-PT" sz="24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simbólicos</a:t>
            </a:r>
            <a:r>
              <a:rPr lang="pt-PT" sz="2400" spc="8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pt-PT" sz="24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que,</a:t>
            </a:r>
            <a:r>
              <a:rPr lang="pt-PT" sz="2400" spc="1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pt-PT" sz="24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</a:t>
            </a:r>
            <a:r>
              <a:rPr lang="pt-PT" sz="2400" spc="105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pt-PT" sz="24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seu</a:t>
            </a:r>
            <a:r>
              <a:rPr lang="pt-PT" sz="2400" spc="11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pt-PT" sz="24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modo,</a:t>
            </a:r>
            <a:r>
              <a:rPr lang="pt-PT" sz="2400" spc="5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pt-PT" sz="24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concebem</a:t>
            </a:r>
            <a:r>
              <a:rPr lang="pt-PT" sz="2400" spc="-105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pt-PT" sz="24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os</a:t>
            </a:r>
            <a:r>
              <a:rPr lang="pt-PT" sz="2400" spc="-11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pt-PT" sz="24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“sentidos”</a:t>
            </a:r>
            <a:r>
              <a:rPr lang="pt-PT" sz="2400" spc="-105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pt-PT" sz="24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das</a:t>
            </a:r>
            <a:r>
              <a:rPr lang="pt-PT" sz="2400" spc="-9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pt-PT" sz="24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ações</a:t>
            </a:r>
            <a:r>
              <a:rPr lang="pt-PT" sz="2400" spc="-105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pt-PT" sz="24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dos</a:t>
            </a:r>
            <a:r>
              <a:rPr lang="pt-PT" sz="2400" spc="-11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pt-PT" sz="24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indivíduos</a:t>
            </a:r>
            <a:r>
              <a:rPr lang="pt-PT" sz="2400" spc="-85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pt-PT" sz="24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e</a:t>
            </a:r>
            <a:r>
              <a:rPr lang="pt-PT" sz="2400" spc="-11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pt-PT" sz="24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dos</a:t>
            </a:r>
            <a:r>
              <a:rPr lang="pt-PT" sz="2400" spc="-53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pt-PT" sz="24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grupos</a:t>
            </a:r>
            <a:r>
              <a:rPr lang="pt-PT" sz="2400" spc="-8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pt-PT" sz="24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(VERNAGLIA,</a:t>
            </a:r>
            <a:r>
              <a:rPr lang="pt-PT" sz="2400" spc="-9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pt-PT" sz="24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2020).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PT" sz="2400" dirty="0">
              <a:solidFill>
                <a:srgbClr val="FFFFFF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PT" sz="24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As</a:t>
            </a:r>
            <a:r>
              <a:rPr lang="pt-PT" sz="2400" spc="-4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pt-PT" sz="24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observações:</a:t>
            </a:r>
            <a:endParaRPr lang="pt-BR" sz="2400" dirty="0">
              <a:effectLst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742950" marR="970280" lvl="1" indent="-285750" algn="just">
              <a:lnSpc>
                <a:spcPct val="120000"/>
              </a:lnSpc>
              <a:spcBef>
                <a:spcPts val="1360"/>
              </a:spcBef>
              <a:spcAft>
                <a:spcPts val="0"/>
              </a:spcAft>
              <a:buFont typeface="Arial" panose="020B0604020202020204" pitchFamily="34" charset="0"/>
              <a:buChar char="▪"/>
              <a:tabLst>
                <a:tab pos="4502785" algn="l"/>
                <a:tab pos="4503420" algn="l"/>
              </a:tabLst>
            </a:pPr>
            <a:r>
              <a:rPr lang="pt-PT" sz="24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“identificar</a:t>
            </a:r>
            <a:r>
              <a:rPr lang="pt-PT" sz="2400" spc="45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pt-PT" sz="24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e</a:t>
            </a:r>
            <a:r>
              <a:rPr lang="pt-PT" sz="2400" spc="45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pt-PT" sz="24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obter</a:t>
            </a:r>
            <a:r>
              <a:rPr lang="pt-PT" sz="2400" spc="2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pt-PT" sz="24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provas</a:t>
            </a:r>
            <a:r>
              <a:rPr lang="pt-PT" sz="2400" spc="-5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pt-PT" sz="24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</a:t>
            </a:r>
            <a:r>
              <a:rPr lang="pt-PT" sz="2400" spc="4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pt-PT" sz="24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respeito</a:t>
            </a:r>
            <a:r>
              <a:rPr lang="pt-PT" sz="2400" spc="45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pt-PT" sz="24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de</a:t>
            </a:r>
            <a:r>
              <a:rPr lang="pt-PT" sz="2400" spc="15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pt-PT" sz="24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objetivos</a:t>
            </a:r>
            <a:r>
              <a:rPr lang="pt-PT" sz="2400" spc="-5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pt-PT" sz="24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sobre</a:t>
            </a:r>
            <a:r>
              <a:rPr lang="pt-PT" sz="2400" spc="-505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pt-PT" sz="2400" spc="-5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os quais </a:t>
            </a:r>
            <a:r>
              <a:rPr lang="pt-PT" sz="24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os indivíduos não têm consciência, mas que</a:t>
            </a:r>
            <a:r>
              <a:rPr lang="pt-PT" sz="2400" spc="-535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pt-PT" sz="24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orientam</a:t>
            </a:r>
            <a:r>
              <a:rPr lang="pt-PT" sz="2400" spc="145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pt-PT" sz="24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seu</a:t>
            </a:r>
            <a:r>
              <a:rPr lang="pt-PT" sz="2400" spc="1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pt-PT" sz="24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comportamento”</a:t>
            </a:r>
            <a:r>
              <a:rPr lang="pt-PT" sz="2400" spc="12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pt-PT" sz="24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(LAKATOS,</a:t>
            </a:r>
            <a:r>
              <a:rPr lang="pt-PT" sz="2400" spc="95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pt-PT" sz="24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1996:79).</a:t>
            </a:r>
            <a:endParaRPr lang="pt-BR" sz="2400" dirty="0">
              <a:effectLst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26389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D0422F16-62B4-2A91-6ED6-2417E8945F88}"/>
              </a:ext>
            </a:extLst>
          </p:cNvPr>
          <p:cNvSpPr/>
          <p:nvPr/>
        </p:nvSpPr>
        <p:spPr>
          <a:xfrm>
            <a:off x="721360" y="650240"/>
            <a:ext cx="10962640" cy="601472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PT" sz="28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Observação </a:t>
            </a:r>
            <a:r>
              <a:rPr lang="pt-PT" sz="2800" b="1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sistemática</a:t>
            </a:r>
            <a:r>
              <a:rPr lang="pt-PT" sz="28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, que utiliza um roteiro</a:t>
            </a:r>
            <a:r>
              <a:rPr lang="pt-PT" sz="2800" spc="5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pt-PT" sz="28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previamente estabelecido, ou </a:t>
            </a:r>
            <a:r>
              <a:rPr lang="pt-PT" sz="2800" b="1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assistemática</a:t>
            </a:r>
            <a:r>
              <a:rPr lang="pt-PT" sz="28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, onde</a:t>
            </a:r>
            <a:r>
              <a:rPr lang="pt-PT" sz="2800" spc="-55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pt-PT" sz="28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o</a:t>
            </a:r>
            <a:r>
              <a:rPr lang="pt-PT" sz="2800" spc="-1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pt-PT" sz="28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pesquisador</a:t>
            </a:r>
            <a:r>
              <a:rPr lang="pt-PT" sz="2800" spc="-135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pt-PT" sz="28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procura</a:t>
            </a:r>
            <a:r>
              <a:rPr lang="pt-PT" sz="2800" spc="-115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pt-PT" sz="28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recolher</a:t>
            </a:r>
            <a:r>
              <a:rPr lang="pt-PT" sz="2800" spc="-115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pt-PT" sz="28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e</a:t>
            </a:r>
            <a:r>
              <a:rPr lang="pt-PT" sz="2800" spc="-95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pt-PT" sz="28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registrar</a:t>
            </a:r>
            <a:r>
              <a:rPr lang="pt-PT" sz="2800" spc="-135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pt-PT" sz="28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os</a:t>
            </a:r>
            <a:r>
              <a:rPr lang="pt-PT" sz="2800" spc="-95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pt-PT" sz="28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fatos</a:t>
            </a:r>
            <a:r>
              <a:rPr lang="pt-PT" sz="2800" spc="-58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pt-PT" sz="28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da</a:t>
            </a:r>
            <a:r>
              <a:rPr lang="pt-PT" sz="2800" spc="-8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pt-PT" sz="28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realidade</a:t>
            </a:r>
            <a:r>
              <a:rPr lang="pt-PT" sz="2800" spc="-1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pt-PT" sz="28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sem</a:t>
            </a:r>
            <a:r>
              <a:rPr lang="pt-PT" sz="2800" spc="-75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pt-PT" sz="28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</a:t>
            </a:r>
            <a:r>
              <a:rPr lang="pt-PT" sz="2800" spc="-8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pt-PT" sz="28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utilização</a:t>
            </a:r>
            <a:r>
              <a:rPr lang="pt-PT" sz="2800" spc="-12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pt-PT" sz="28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de</a:t>
            </a:r>
            <a:r>
              <a:rPr lang="pt-PT" sz="2800" spc="-75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pt-PT" sz="28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meios</a:t>
            </a:r>
            <a:r>
              <a:rPr lang="pt-PT" sz="2800" spc="-8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pt-PT" sz="28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técnicos.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pt-PT" sz="2800" dirty="0">
              <a:solidFill>
                <a:srgbClr val="FFFFFF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just"/>
            <a:r>
              <a:rPr lang="pt-PT" sz="28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Observação</a:t>
            </a:r>
            <a:r>
              <a:rPr lang="pt-PT" sz="2800" spc="1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pt-PT" sz="28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participante</a:t>
            </a:r>
            <a:endParaRPr lang="pt-BR" sz="2800" dirty="0">
              <a:effectLst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742950" marR="890270" lvl="1" indent="-285750" algn="just">
              <a:lnSpc>
                <a:spcPct val="120000"/>
              </a:lnSpc>
              <a:spcBef>
                <a:spcPts val="1465"/>
              </a:spcBef>
              <a:spcAft>
                <a:spcPts val="0"/>
              </a:spcAft>
              <a:buFont typeface="Arial" panose="020B0604020202020204" pitchFamily="34" charset="0"/>
              <a:buChar char="▪"/>
              <a:tabLst>
                <a:tab pos="4502785" algn="l"/>
                <a:tab pos="4503420" algn="l"/>
              </a:tabLst>
            </a:pPr>
            <a:r>
              <a:rPr lang="pt-PT" sz="28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Pesquisador participante poder estabelecer</a:t>
            </a:r>
            <a:r>
              <a:rPr lang="pt-PT" sz="2800" spc="5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pt-PT" sz="28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contatos,</a:t>
            </a:r>
            <a:r>
              <a:rPr lang="pt-PT" sz="2800" spc="-95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pt-PT" sz="28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conversas</a:t>
            </a:r>
            <a:r>
              <a:rPr lang="pt-PT" sz="2800" spc="-9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pt-PT" sz="28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com</a:t>
            </a:r>
            <a:r>
              <a:rPr lang="pt-PT" sz="2800" spc="-7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pt-PT" sz="28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os</a:t>
            </a:r>
            <a:r>
              <a:rPr lang="pt-PT" sz="2800" spc="-7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pt-PT" sz="28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atores</a:t>
            </a:r>
            <a:r>
              <a:rPr lang="pt-PT" sz="2800" spc="-5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pt-PT" sz="28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do</a:t>
            </a:r>
            <a:r>
              <a:rPr lang="pt-PT" sz="2800" spc="-5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pt-PT" sz="28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contexto</a:t>
            </a:r>
            <a:r>
              <a:rPr lang="pt-PT" sz="2800" spc="-7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pt-PT" sz="28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de</a:t>
            </a:r>
            <a:r>
              <a:rPr lang="pt-PT" sz="2800" spc="-58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pt-PT" sz="28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campo e assim poder descobrir as interpretações</a:t>
            </a:r>
            <a:r>
              <a:rPr lang="pt-PT" sz="2800" spc="5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pt-PT" sz="28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que eles oferecem aos acontecimentos e fatos</a:t>
            </a:r>
            <a:r>
              <a:rPr lang="pt-PT" sz="2800" spc="5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pt-PT" sz="28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observados</a:t>
            </a:r>
            <a:r>
              <a:rPr lang="pt-PT" sz="2800" spc="115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pt-PT" sz="28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(VERNAGLIA,</a:t>
            </a:r>
            <a:r>
              <a:rPr lang="pt-PT" sz="2800" spc="115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pt-PT" sz="28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PERES</a:t>
            </a:r>
            <a:r>
              <a:rPr lang="pt-PT" sz="2800" spc="14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pt-PT" sz="28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e</a:t>
            </a:r>
            <a:r>
              <a:rPr lang="pt-PT" sz="2800" spc="115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pt-PT" sz="28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CRUZ,</a:t>
            </a:r>
            <a:r>
              <a:rPr lang="pt-PT" sz="2800" spc="115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pt-PT" sz="28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2020).</a:t>
            </a:r>
            <a:endParaRPr lang="pt-BR" sz="2800" dirty="0">
              <a:effectLst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just"/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83028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7">
            <a:extLst>
              <a:ext uri="{FF2B5EF4-FFF2-40B4-BE49-F238E27FC236}">
                <a16:creationId xmlns:a16="http://schemas.microsoft.com/office/drawing/2014/main" id="{E903E3D8-40D2-AF59-5D64-AC225B6893F7}"/>
              </a:ext>
            </a:extLst>
          </p:cNvPr>
          <p:cNvGrpSpPr>
            <a:grpSpLocks/>
          </p:cNvGrpSpPr>
          <p:nvPr/>
        </p:nvGrpSpPr>
        <p:grpSpPr bwMode="auto">
          <a:xfrm>
            <a:off x="530860" y="693402"/>
            <a:ext cx="10858500" cy="6013450"/>
            <a:chOff x="616" y="1488"/>
            <a:chExt cx="17100" cy="9471"/>
          </a:xfrm>
        </p:grpSpPr>
        <p:sp>
          <p:nvSpPr>
            <p:cNvPr id="7" name="Rectangle 8">
              <a:extLst>
                <a:ext uri="{FF2B5EF4-FFF2-40B4-BE49-F238E27FC236}">
                  <a16:creationId xmlns:a16="http://schemas.microsoft.com/office/drawing/2014/main" id="{69EA60B8-4FA1-EF43-3EE7-E833F0B3EF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6" y="1850"/>
              <a:ext cx="5115" cy="130"/>
            </a:xfrm>
            <a:prstGeom prst="rect">
              <a:avLst/>
            </a:prstGeom>
            <a:solidFill>
              <a:srgbClr val="4652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8" name="Rectangle 9">
              <a:extLst>
                <a:ext uri="{FF2B5EF4-FFF2-40B4-BE49-F238E27FC236}">
                  <a16:creationId xmlns:a16="http://schemas.microsoft.com/office/drawing/2014/main" id="{C8A1A5BF-F0A6-BB98-FDDF-919BB675F1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07" y="1845"/>
              <a:ext cx="5115" cy="135"/>
            </a:xfrm>
            <a:prstGeom prst="rect">
              <a:avLst/>
            </a:prstGeom>
            <a:solidFill>
              <a:srgbClr val="959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" name="Rectangle 10">
              <a:extLst>
                <a:ext uri="{FF2B5EF4-FFF2-40B4-BE49-F238E27FC236}">
                  <a16:creationId xmlns:a16="http://schemas.microsoft.com/office/drawing/2014/main" id="{A2FF6BED-B60F-BAD1-D15C-C45AEC5D50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58" y="1850"/>
              <a:ext cx="5115" cy="125"/>
            </a:xfrm>
            <a:prstGeom prst="rect">
              <a:avLst/>
            </a:prstGeom>
            <a:solidFill>
              <a:srgbClr val="CC9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pic>
          <p:nvPicPr>
            <p:cNvPr id="5131" name="Picture 11">
              <a:extLst>
                <a:ext uri="{FF2B5EF4-FFF2-40B4-BE49-F238E27FC236}">
                  <a16:creationId xmlns:a16="http://schemas.microsoft.com/office/drawing/2014/main" id="{684F8EF5-D212-4FFE-2E17-0E9661353B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6" y="1488"/>
              <a:ext cx="17100" cy="94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716142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F450CBBB-4EF3-F7D9-111B-5E173F1CD9BD}"/>
              </a:ext>
            </a:extLst>
          </p:cNvPr>
          <p:cNvSpPr txBox="1"/>
          <p:nvPr/>
        </p:nvSpPr>
        <p:spPr>
          <a:xfrm>
            <a:off x="-111760" y="733937"/>
            <a:ext cx="12049760" cy="60217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84835">
              <a:spcBef>
                <a:spcPts val="1085"/>
              </a:spcBef>
              <a:spcAft>
                <a:spcPts val="0"/>
              </a:spcAft>
            </a:pPr>
            <a:r>
              <a:rPr lang="pt-PT" sz="3600" dirty="0">
                <a:solidFill>
                  <a:srgbClr val="3F3F3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BIBLIOGRAFIA:</a:t>
            </a:r>
            <a:endParaRPr lang="pt-BR" sz="160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332105">
              <a:lnSpc>
                <a:spcPct val="100000"/>
              </a:lnSpc>
              <a:spcBef>
                <a:spcPts val="1515"/>
              </a:spcBef>
              <a:spcAft>
                <a:spcPts val="0"/>
              </a:spcAft>
            </a:pPr>
            <a:r>
              <a:rPr lang="pt-PT" sz="180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BARBOSA,</a:t>
            </a:r>
            <a:r>
              <a:rPr lang="pt-PT" sz="1800" spc="-2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pt-PT" sz="180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Eduardo</a:t>
            </a:r>
            <a:r>
              <a:rPr lang="pt-PT" sz="1800" spc="-35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pt-PT" sz="180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F.</a:t>
            </a:r>
            <a:r>
              <a:rPr lang="pt-PT" sz="1800" spc="-6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pt-PT" sz="180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Instrumentos</a:t>
            </a:r>
            <a:r>
              <a:rPr lang="pt-PT" sz="1800" spc="-1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pt-PT" sz="180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de</a:t>
            </a:r>
            <a:r>
              <a:rPr lang="pt-PT" sz="1800" spc="-35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pt-PT" sz="180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coleta</a:t>
            </a:r>
            <a:r>
              <a:rPr lang="pt-PT" sz="1800" spc="-6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pt-PT" sz="180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de</a:t>
            </a:r>
            <a:r>
              <a:rPr lang="pt-PT" sz="1800" spc="-45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pt-PT" sz="180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dados</a:t>
            </a:r>
            <a:r>
              <a:rPr lang="pt-PT" sz="1800" spc="-25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pt-PT" sz="180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em</a:t>
            </a:r>
            <a:r>
              <a:rPr lang="pt-PT" sz="1800" spc="-7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pt-PT" sz="180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pesquisas</a:t>
            </a:r>
            <a:r>
              <a:rPr lang="pt-PT" sz="1800" spc="-25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pt-PT" sz="180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educacionais.</a:t>
            </a:r>
            <a:r>
              <a:rPr lang="pt-PT" sz="1800" spc="-45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pt-PT" sz="180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Ser</a:t>
            </a:r>
            <a:r>
              <a:rPr lang="pt-PT" sz="1800" spc="-55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pt-PT" sz="180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Professor</a:t>
            </a:r>
            <a:r>
              <a:rPr lang="pt-PT" sz="1800" spc="-2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pt-PT" sz="180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Universitário</a:t>
            </a:r>
            <a:r>
              <a:rPr lang="pt-PT" sz="1800" spc="-2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pt-PT" sz="180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2008.</a:t>
            </a:r>
            <a:r>
              <a:rPr lang="pt-PT" sz="1800" spc="-7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pt-PT" sz="180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Material</a:t>
            </a:r>
            <a:r>
              <a:rPr lang="pt-PT" sz="1800" spc="-35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pt-PT" sz="180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disponível</a:t>
            </a:r>
            <a:r>
              <a:rPr lang="pt-PT" sz="1800" spc="-35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pt-PT" sz="180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em:</a:t>
            </a:r>
            <a:r>
              <a:rPr lang="pt-PT" sz="1800" spc="-36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pt-PT" sz="1800" dirty="0">
                <a:solidFill>
                  <a:srgbClr val="568E8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hlinkClick r:id="rId2"/>
              </a:rPr>
              <a:t>http://www.serprofessoruniversitario.pro.br/imprimir.php?modulo</a:t>
            </a:r>
            <a:endParaRPr lang="pt-PT" sz="1800" dirty="0">
              <a:solidFill>
                <a:srgbClr val="568E80"/>
              </a:solidFill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332105" marR="672465">
              <a:lnSpc>
                <a:spcPct val="101000"/>
              </a:lnSpc>
              <a:spcBef>
                <a:spcPts val="15"/>
              </a:spcBef>
              <a:spcAft>
                <a:spcPts val="0"/>
              </a:spcAft>
            </a:pPr>
            <a:endParaRPr lang="pt-PT" sz="180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332105" marR="672465">
              <a:lnSpc>
                <a:spcPct val="101000"/>
              </a:lnSpc>
              <a:spcBef>
                <a:spcPts val="15"/>
              </a:spcBef>
              <a:spcAft>
                <a:spcPts val="0"/>
              </a:spcAft>
            </a:pPr>
            <a:r>
              <a:rPr lang="pt-PT" sz="180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BAUER,</a:t>
            </a:r>
            <a:r>
              <a:rPr lang="pt-PT" sz="1800" spc="-6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pt-PT" sz="180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Martin</a:t>
            </a:r>
            <a:r>
              <a:rPr lang="pt-PT" sz="1800" spc="-4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pt-PT" sz="180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W.;</a:t>
            </a:r>
            <a:r>
              <a:rPr lang="pt-PT" sz="1800" spc="-7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pt-PT" sz="180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GASKELL,</a:t>
            </a:r>
            <a:r>
              <a:rPr lang="pt-PT" sz="1800" spc="-3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pt-PT" sz="180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George.</a:t>
            </a:r>
            <a:r>
              <a:rPr lang="pt-PT" sz="1800" spc="-35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pt-PT" sz="180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Pesquisa</a:t>
            </a:r>
            <a:r>
              <a:rPr lang="pt-PT" sz="1800" spc="-45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pt-PT" sz="180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qualitative</a:t>
            </a:r>
            <a:r>
              <a:rPr lang="pt-PT" sz="1800" spc="-45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pt-PT" sz="180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com</a:t>
            </a:r>
            <a:r>
              <a:rPr lang="pt-PT" sz="1800" spc="-7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pt-PT" sz="180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texto:</a:t>
            </a:r>
            <a:r>
              <a:rPr lang="pt-PT" sz="1800" spc="-6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pt-PT" sz="180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imagem</a:t>
            </a:r>
            <a:r>
              <a:rPr lang="pt-PT" sz="1800" spc="-45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pt-PT" sz="180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e</a:t>
            </a:r>
            <a:r>
              <a:rPr lang="pt-PT" sz="1800" spc="-7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pt-PT" sz="180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som:</a:t>
            </a:r>
            <a:r>
              <a:rPr lang="pt-PT" sz="1800" spc="-45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pt-PT" sz="180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um</a:t>
            </a:r>
            <a:r>
              <a:rPr lang="pt-PT" sz="1800" spc="-75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pt-PT" sz="180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manual</a:t>
            </a:r>
            <a:r>
              <a:rPr lang="pt-PT" sz="1800" spc="-6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pt-PT" sz="180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prático.</a:t>
            </a:r>
            <a:r>
              <a:rPr lang="pt-PT" sz="1800" spc="-45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pt-PT" sz="180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Gareschi,</a:t>
            </a:r>
            <a:r>
              <a:rPr lang="pt-PT" sz="1800" spc="-45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pt-PT" sz="180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P.</a:t>
            </a:r>
            <a:r>
              <a:rPr lang="pt-PT" sz="1800" spc="-55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pt-PT" sz="180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A.</a:t>
            </a:r>
            <a:r>
              <a:rPr lang="pt-PT" sz="1800" spc="-75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pt-PT" sz="180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(trad.),</a:t>
            </a:r>
            <a:r>
              <a:rPr lang="pt-PT" sz="1800" spc="-45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pt-PT" sz="180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7a</a:t>
            </a:r>
            <a:r>
              <a:rPr lang="pt-PT" sz="1800" spc="-7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pt-PT" sz="180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edição,</a:t>
            </a:r>
            <a:r>
              <a:rPr lang="pt-PT" sz="1800" spc="-36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pt-PT" sz="180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Petrópolis,</a:t>
            </a:r>
            <a:r>
              <a:rPr lang="pt-PT" sz="1800" spc="-55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pt-PT" sz="180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RJ:</a:t>
            </a:r>
            <a:r>
              <a:rPr lang="pt-PT" sz="1800" spc="-7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pt-PT" sz="180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Vozes,</a:t>
            </a:r>
            <a:r>
              <a:rPr lang="pt-PT" sz="1800" spc="-3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pt-PT" sz="180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2008.</a:t>
            </a:r>
          </a:p>
          <a:p>
            <a:pPr marL="332105" marR="672465">
              <a:lnSpc>
                <a:spcPct val="101000"/>
              </a:lnSpc>
              <a:spcBef>
                <a:spcPts val="15"/>
              </a:spcBef>
              <a:spcAft>
                <a:spcPts val="0"/>
              </a:spcAft>
            </a:pPr>
            <a:endParaRPr lang="pt-BR" sz="180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332105">
              <a:lnSpc>
                <a:spcPts val="1445"/>
              </a:lnSpc>
            </a:pPr>
            <a:r>
              <a:rPr lang="pt-PT" sz="180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BECKER,</a:t>
            </a:r>
            <a:r>
              <a:rPr lang="pt-PT" sz="1800" spc="3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pt-PT" sz="180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Howard</a:t>
            </a:r>
            <a:r>
              <a:rPr lang="pt-PT" sz="1800" spc="4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pt-PT" sz="180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S.</a:t>
            </a:r>
            <a:r>
              <a:rPr lang="pt-PT" sz="1800" spc="5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pt-PT" sz="180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Métodos</a:t>
            </a:r>
            <a:r>
              <a:rPr lang="pt-PT" sz="1800" spc="45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pt-PT" sz="180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de</a:t>
            </a:r>
            <a:r>
              <a:rPr lang="pt-PT" sz="1800" spc="25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pt-PT" sz="180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Pesquisa</a:t>
            </a:r>
            <a:r>
              <a:rPr lang="pt-PT" sz="1800" spc="2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pt-PT" sz="180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em</a:t>
            </a:r>
            <a:r>
              <a:rPr lang="pt-PT" sz="1800" spc="2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pt-PT" sz="180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Ciências</a:t>
            </a:r>
            <a:r>
              <a:rPr lang="pt-PT" sz="1800" spc="35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pt-PT" sz="180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Sociais.</a:t>
            </a:r>
            <a:r>
              <a:rPr lang="pt-PT" sz="1800" spc="25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pt-PT" sz="180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4a Edição,</a:t>
            </a:r>
            <a:r>
              <a:rPr lang="pt-PT" sz="1800" spc="25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pt-PT" sz="180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São</a:t>
            </a:r>
            <a:r>
              <a:rPr lang="pt-PT" sz="1800" spc="2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pt-PT" sz="180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Paulo:</a:t>
            </a:r>
            <a:r>
              <a:rPr lang="pt-PT" sz="1800" spc="-1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pt-PT" sz="180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Editora</a:t>
            </a:r>
            <a:r>
              <a:rPr lang="pt-PT" sz="1800" spc="35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pt-PT" sz="180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HUCITEC,</a:t>
            </a:r>
            <a:r>
              <a:rPr lang="pt-PT" sz="1800" spc="2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pt-PT" sz="180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1999.</a:t>
            </a:r>
            <a:endParaRPr lang="pt-BR" sz="180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332105" marR="431800">
              <a:lnSpc>
                <a:spcPct val="101000"/>
              </a:lnSpc>
              <a:spcBef>
                <a:spcPts val="15"/>
              </a:spcBef>
              <a:spcAft>
                <a:spcPts val="0"/>
              </a:spcAft>
            </a:pPr>
            <a:r>
              <a:rPr lang="pt-PT" sz="180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FELTCHER,</a:t>
            </a:r>
            <a:r>
              <a:rPr lang="pt-PT" sz="1800" spc="-5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pt-PT" sz="180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Carla</a:t>
            </a:r>
            <a:r>
              <a:rPr lang="pt-PT" sz="1800" spc="-5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pt-PT" sz="180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Denise</a:t>
            </a:r>
            <a:r>
              <a:rPr lang="pt-PT" sz="1800" spc="-5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pt-PT" sz="180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Ott; FERREIRA,</a:t>
            </a:r>
            <a:r>
              <a:rPr lang="pt-PT" sz="1800" spc="-5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pt-PT" sz="180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André</a:t>
            </a:r>
            <a:r>
              <a:rPr lang="pt-PT" sz="1800" spc="-5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pt-PT" sz="180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Luis</a:t>
            </a:r>
            <a:r>
              <a:rPr lang="pt-PT" sz="1800" spc="1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pt-PT" sz="180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Andrejew;</a:t>
            </a:r>
            <a:r>
              <a:rPr lang="pt-PT" sz="1800" spc="1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</a:p>
          <a:p>
            <a:pPr marL="332105" marR="431800">
              <a:lnSpc>
                <a:spcPct val="101000"/>
              </a:lnSpc>
              <a:spcBef>
                <a:spcPts val="15"/>
              </a:spcBef>
              <a:spcAft>
                <a:spcPts val="0"/>
              </a:spcAft>
            </a:pPr>
            <a:endParaRPr lang="pt-PT" spc="10" dirty="0"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332105" marR="431800">
              <a:lnSpc>
                <a:spcPct val="101000"/>
              </a:lnSpc>
              <a:spcBef>
                <a:spcPts val="15"/>
              </a:spcBef>
              <a:spcAft>
                <a:spcPts val="0"/>
              </a:spcAft>
            </a:pPr>
            <a:r>
              <a:rPr lang="pt-PT" sz="180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FOLMER,</a:t>
            </a:r>
            <a:r>
              <a:rPr lang="pt-PT" sz="1800" spc="5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pt-PT" sz="180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Vanderlei.</a:t>
            </a:r>
            <a:r>
              <a:rPr lang="pt-PT" sz="1800" spc="1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pt-PT" sz="180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DA</a:t>
            </a:r>
            <a:r>
              <a:rPr lang="pt-PT" sz="1800" spc="-5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pt-PT" sz="180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pesquisa-ação</a:t>
            </a:r>
            <a:r>
              <a:rPr lang="pt-PT" sz="1800" spc="1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pt-PT" sz="180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à</a:t>
            </a:r>
            <a:r>
              <a:rPr lang="pt-PT" sz="1800" spc="-25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pt-PT" sz="180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pesquisa</a:t>
            </a:r>
            <a:r>
              <a:rPr lang="pt-PT" sz="1800" spc="1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pt-PT" sz="180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participante:</a:t>
            </a:r>
            <a:r>
              <a:rPr lang="pt-PT" sz="1800" spc="1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pt-PT" sz="180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discussões</a:t>
            </a:r>
            <a:r>
              <a:rPr lang="pt-PT" sz="1800" spc="2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pt-PT" sz="180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a</a:t>
            </a:r>
            <a:r>
              <a:rPr lang="pt-PT" sz="1800" spc="-5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pt-PT" sz="180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partir</a:t>
            </a:r>
            <a:r>
              <a:rPr lang="pt-PT" sz="1800" spc="-36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pt-PT" sz="180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de</a:t>
            </a:r>
            <a:r>
              <a:rPr lang="pt-PT" sz="1800" spc="-55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pt-PT" sz="180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uma</a:t>
            </a:r>
            <a:r>
              <a:rPr lang="pt-PT" sz="1800" spc="-65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pt-PT" sz="180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investigação</a:t>
            </a:r>
            <a:r>
              <a:rPr lang="pt-PT" sz="1800" spc="-4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pt-PT" sz="180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desenvolvida</a:t>
            </a:r>
            <a:r>
              <a:rPr lang="pt-PT" sz="1800" spc="-5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pt-PT" sz="180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no</a:t>
            </a:r>
            <a:r>
              <a:rPr lang="pt-PT" sz="1800" spc="-65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pt-PT" sz="180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facebook.</a:t>
            </a:r>
            <a:r>
              <a:rPr lang="pt-PT" sz="1800" spc="-5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pt-PT" sz="180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Experiências</a:t>
            </a:r>
            <a:r>
              <a:rPr lang="pt-PT" sz="1800" spc="-35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pt-PT" sz="180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em</a:t>
            </a:r>
            <a:r>
              <a:rPr lang="pt-PT" sz="1800" spc="-5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pt-PT" sz="180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Ensino</a:t>
            </a:r>
            <a:r>
              <a:rPr lang="pt-PT" sz="1800" spc="-4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pt-PT" sz="180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de</a:t>
            </a:r>
            <a:r>
              <a:rPr lang="pt-PT" sz="1800" spc="-5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pt-PT" sz="180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Ciências,</a:t>
            </a:r>
            <a:r>
              <a:rPr lang="pt-PT" sz="1800" spc="-5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pt-PT" sz="180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v12,</a:t>
            </a:r>
            <a:r>
              <a:rPr lang="pt-PT" sz="1800" spc="-65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pt-PT" sz="180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n7,</a:t>
            </a:r>
            <a:r>
              <a:rPr lang="pt-PT" sz="1800" spc="-7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pt-PT" sz="180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2017.</a:t>
            </a:r>
          </a:p>
          <a:p>
            <a:pPr marL="332105" marR="431800">
              <a:lnSpc>
                <a:spcPct val="101000"/>
              </a:lnSpc>
              <a:spcBef>
                <a:spcPts val="15"/>
              </a:spcBef>
              <a:spcAft>
                <a:spcPts val="0"/>
              </a:spcAft>
            </a:pPr>
            <a:endParaRPr lang="pt-BR" sz="180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332105">
              <a:lnSpc>
                <a:spcPts val="1445"/>
              </a:lnSpc>
            </a:pPr>
            <a:r>
              <a:rPr lang="pt-PT" sz="180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GIL,</a:t>
            </a:r>
            <a:r>
              <a:rPr lang="pt-PT" sz="1800" spc="-2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pt-PT" sz="180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Antonio</a:t>
            </a:r>
            <a:r>
              <a:rPr lang="pt-PT" sz="1800" spc="-45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pt-PT" sz="180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Carlos.</a:t>
            </a:r>
            <a:r>
              <a:rPr lang="pt-PT" sz="1800" spc="-3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pt-PT" sz="180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Como</a:t>
            </a:r>
            <a:r>
              <a:rPr lang="pt-PT" sz="1800" spc="-6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pt-PT" sz="180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elaborar</a:t>
            </a:r>
            <a:r>
              <a:rPr lang="pt-PT" sz="1800" spc="-3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pt-PT" sz="180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projetos</a:t>
            </a:r>
            <a:r>
              <a:rPr lang="pt-PT" sz="1800" spc="-3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pt-PT" sz="180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de</a:t>
            </a:r>
            <a:r>
              <a:rPr lang="pt-PT" sz="1800" spc="-35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pt-PT" sz="180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pesquisa.</a:t>
            </a:r>
            <a:r>
              <a:rPr lang="pt-PT" sz="1800" spc="-15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pt-PT" sz="180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4.</a:t>
            </a:r>
            <a:r>
              <a:rPr lang="pt-PT" sz="1800" spc="-6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pt-PT" sz="180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ed.</a:t>
            </a:r>
            <a:r>
              <a:rPr lang="pt-PT" sz="1800" spc="-35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pt-PT" sz="180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São</a:t>
            </a:r>
            <a:r>
              <a:rPr lang="pt-PT" sz="1800" spc="-4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pt-PT" sz="180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Paulo:</a:t>
            </a:r>
            <a:r>
              <a:rPr lang="pt-PT" sz="1800" spc="-7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pt-PT" sz="180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Atlas,</a:t>
            </a:r>
            <a:r>
              <a:rPr lang="pt-PT" sz="1800" spc="-35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pt-PT" sz="180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2008.</a:t>
            </a:r>
          </a:p>
          <a:p>
            <a:pPr marL="332105">
              <a:lnSpc>
                <a:spcPts val="1445"/>
              </a:lnSpc>
            </a:pPr>
            <a:endParaRPr lang="pt-BR" sz="180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332105">
              <a:spcBef>
                <a:spcPts val="30"/>
              </a:spcBef>
              <a:spcAft>
                <a:spcPts val="0"/>
              </a:spcAft>
            </a:pPr>
            <a:r>
              <a:rPr lang="pt-PT" sz="180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MINAYO,</a:t>
            </a:r>
            <a:r>
              <a:rPr lang="pt-PT" sz="1800" spc="-5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pt-PT" sz="180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Maria</a:t>
            </a:r>
            <a:r>
              <a:rPr lang="pt-PT" sz="1800" spc="-6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pt-PT" sz="180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Cecília</a:t>
            </a:r>
            <a:r>
              <a:rPr lang="pt-PT" sz="1800" spc="-6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pt-PT" sz="180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de</a:t>
            </a:r>
            <a:r>
              <a:rPr lang="pt-PT" sz="1800" spc="-6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pt-PT" sz="180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Souza</a:t>
            </a:r>
            <a:r>
              <a:rPr lang="pt-PT" sz="1800" spc="-75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pt-PT" sz="180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(org.).</a:t>
            </a:r>
            <a:r>
              <a:rPr lang="pt-PT" sz="1800" spc="-5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pt-PT" sz="180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Pesquisa</a:t>
            </a:r>
            <a:r>
              <a:rPr lang="pt-PT" sz="1800" spc="-5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pt-PT" sz="180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Social.</a:t>
            </a:r>
            <a:r>
              <a:rPr lang="pt-PT" sz="1800" spc="-6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pt-PT" sz="180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Teoria,</a:t>
            </a:r>
            <a:r>
              <a:rPr lang="pt-PT" sz="1800" spc="-75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pt-PT" sz="180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método</a:t>
            </a:r>
            <a:r>
              <a:rPr lang="pt-PT" sz="1800" spc="-6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pt-PT" sz="180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e</a:t>
            </a:r>
            <a:r>
              <a:rPr lang="pt-PT" sz="1800" spc="-6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pt-PT" sz="180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criatividade.</a:t>
            </a:r>
            <a:r>
              <a:rPr lang="pt-PT" sz="1800" spc="-5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pt-PT" sz="180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18</a:t>
            </a:r>
            <a:r>
              <a:rPr lang="pt-PT" sz="1800" spc="-7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pt-PT" sz="180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ed.,</a:t>
            </a:r>
            <a:r>
              <a:rPr lang="pt-PT" sz="1800" spc="-5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pt-PT" sz="180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Petrópolis:</a:t>
            </a:r>
            <a:r>
              <a:rPr lang="pt-PT" sz="1800" spc="-6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pt-PT" sz="180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Vozes,</a:t>
            </a:r>
            <a:r>
              <a:rPr lang="pt-PT" sz="1800" spc="-35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pt-PT" sz="180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2001.</a:t>
            </a:r>
          </a:p>
          <a:p>
            <a:pPr marL="332105">
              <a:spcBef>
                <a:spcPts val="30"/>
              </a:spcBef>
              <a:spcAft>
                <a:spcPts val="0"/>
              </a:spcAft>
            </a:pPr>
            <a:endParaRPr lang="pt-BR" sz="180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332105" marR="672465">
              <a:lnSpc>
                <a:spcPct val="101000"/>
              </a:lnSpc>
              <a:spcBef>
                <a:spcPts val="15"/>
              </a:spcBef>
              <a:spcAft>
                <a:spcPts val="0"/>
              </a:spcAft>
            </a:pPr>
            <a:r>
              <a:rPr lang="pt-PT" sz="180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MINAYO,</a:t>
            </a:r>
            <a:r>
              <a:rPr lang="pt-PT" sz="1800" spc="-65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pt-PT" sz="180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Maria</a:t>
            </a:r>
            <a:r>
              <a:rPr lang="pt-PT" sz="1800" spc="-7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pt-PT" sz="180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Cecília</a:t>
            </a:r>
            <a:r>
              <a:rPr lang="pt-PT" sz="1800" spc="-7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pt-PT" sz="180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de</a:t>
            </a:r>
            <a:r>
              <a:rPr lang="pt-PT" sz="1800" spc="-7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pt-PT" sz="180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Souza;</a:t>
            </a:r>
            <a:r>
              <a:rPr lang="pt-PT" sz="1800" spc="-85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pt-PT" sz="180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Deslandes,</a:t>
            </a:r>
            <a:r>
              <a:rPr lang="pt-PT" sz="1800" spc="-6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pt-PT" sz="180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Suelli</a:t>
            </a:r>
            <a:r>
              <a:rPr lang="pt-PT" sz="1800" spc="-75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pt-PT" sz="180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Ferreira.</a:t>
            </a:r>
            <a:r>
              <a:rPr lang="pt-PT" sz="1800" spc="-45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pt-PT" sz="180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(org).</a:t>
            </a:r>
            <a:r>
              <a:rPr lang="pt-PT" sz="1800" spc="-7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pt-PT" sz="180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Caminhos</a:t>
            </a:r>
            <a:r>
              <a:rPr lang="pt-PT" sz="1800" spc="-75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pt-PT" sz="180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do</a:t>
            </a:r>
            <a:r>
              <a:rPr lang="pt-PT" sz="1800" spc="-7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pt-PT" sz="180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pensamento:</a:t>
            </a:r>
            <a:r>
              <a:rPr lang="pt-PT" sz="1800" spc="-85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pt-PT" sz="180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epistemologia</a:t>
            </a:r>
            <a:r>
              <a:rPr lang="pt-PT" sz="1800" spc="-6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pt-PT" sz="180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e</a:t>
            </a:r>
            <a:r>
              <a:rPr lang="pt-PT" sz="1800" spc="-7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pt-PT" sz="180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método.</a:t>
            </a:r>
            <a:r>
              <a:rPr lang="pt-PT" sz="1800" spc="-7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pt-PT" sz="180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Rio</a:t>
            </a:r>
            <a:r>
              <a:rPr lang="pt-PT" sz="1800" spc="-7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pt-PT" sz="180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de</a:t>
            </a:r>
            <a:r>
              <a:rPr lang="pt-PT" sz="1800" spc="-7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pt-PT" sz="180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Janeiro:</a:t>
            </a:r>
            <a:r>
              <a:rPr lang="pt-PT" sz="1800" spc="-85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pt-PT" sz="180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Editora</a:t>
            </a:r>
            <a:r>
              <a:rPr lang="pt-PT" sz="1800" spc="-36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pt-PT" sz="180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FIOCRUZ,</a:t>
            </a:r>
            <a:r>
              <a:rPr lang="pt-PT" sz="1800" spc="-3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pt-PT" sz="180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2002,</a:t>
            </a:r>
            <a:r>
              <a:rPr lang="pt-PT" sz="1800" spc="-8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pt-PT" sz="180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p.</a:t>
            </a:r>
            <a:r>
              <a:rPr lang="pt-PT" sz="1800" spc="-5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pt-PT" sz="180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195-223p.</a:t>
            </a:r>
            <a:endParaRPr lang="pt-BR" sz="180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332105">
              <a:lnSpc>
                <a:spcPts val="1445"/>
              </a:lnSpc>
            </a:pPr>
            <a:endParaRPr lang="pt-BR" sz="180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10887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FE46015A-2BA6-5DA4-8C4E-1660BC0CAA86}"/>
              </a:ext>
            </a:extLst>
          </p:cNvPr>
          <p:cNvSpPr txBox="1"/>
          <p:nvPr/>
        </p:nvSpPr>
        <p:spPr>
          <a:xfrm>
            <a:off x="325120" y="1295884"/>
            <a:ext cx="11348720" cy="25876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32105" marR="431800">
              <a:lnSpc>
                <a:spcPct val="101000"/>
              </a:lnSpc>
              <a:spcBef>
                <a:spcPts val="15"/>
              </a:spcBef>
              <a:spcAft>
                <a:spcPts val="0"/>
              </a:spcAft>
            </a:pPr>
            <a:r>
              <a:rPr lang="pt-PT" sz="180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POLIT,</a:t>
            </a:r>
            <a:r>
              <a:rPr lang="pt-PT" sz="1800" spc="-7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pt-PT" sz="180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D.</a:t>
            </a:r>
            <a:r>
              <a:rPr lang="pt-PT" sz="1800" spc="-75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pt-PT" sz="180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F.;</a:t>
            </a:r>
            <a:r>
              <a:rPr lang="pt-PT" sz="1800" spc="-75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pt-PT" sz="180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BECK,</a:t>
            </a:r>
            <a:r>
              <a:rPr lang="pt-PT" sz="1800" spc="-65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pt-PT" sz="180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C.</a:t>
            </a:r>
            <a:r>
              <a:rPr lang="pt-PT" sz="1800" spc="-75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pt-PT" sz="180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T.;</a:t>
            </a:r>
            <a:r>
              <a:rPr lang="pt-PT" sz="1800" spc="-85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pt-PT" sz="180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HUNGLER,</a:t>
            </a:r>
            <a:r>
              <a:rPr lang="pt-PT" sz="1800" spc="-45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pt-PT" sz="180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B.</a:t>
            </a:r>
            <a:r>
              <a:rPr lang="pt-PT" sz="1800" spc="-75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pt-PT" sz="180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P.</a:t>
            </a:r>
            <a:r>
              <a:rPr lang="pt-PT" sz="1800" spc="-75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pt-PT" sz="180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Fundamentos</a:t>
            </a:r>
            <a:r>
              <a:rPr lang="pt-PT" sz="1800" spc="-65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pt-PT" sz="180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de</a:t>
            </a:r>
            <a:r>
              <a:rPr lang="pt-PT" sz="1800" spc="-75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pt-PT" sz="180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pesquisa</a:t>
            </a:r>
            <a:r>
              <a:rPr lang="pt-PT" sz="1800" spc="-65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pt-PT" sz="180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em</a:t>
            </a:r>
            <a:r>
              <a:rPr lang="pt-PT" sz="1800" spc="-9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pt-PT" sz="180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enfermagem:</a:t>
            </a:r>
            <a:r>
              <a:rPr lang="pt-PT" sz="1800" spc="-5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pt-PT" sz="180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métodos,</a:t>
            </a:r>
            <a:r>
              <a:rPr lang="pt-PT" sz="1800" spc="-65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pt-PT" sz="180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avaliação</a:t>
            </a:r>
            <a:r>
              <a:rPr lang="pt-PT" sz="1800" spc="-9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pt-PT" sz="180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e</a:t>
            </a:r>
            <a:r>
              <a:rPr lang="pt-PT" sz="1800" spc="-75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pt-PT" sz="180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utilização.</a:t>
            </a:r>
            <a:r>
              <a:rPr lang="pt-PT" sz="1800" spc="-75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pt-PT" sz="180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Trad.</a:t>
            </a:r>
            <a:r>
              <a:rPr lang="pt-PT" sz="1800" spc="-75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pt-PT" sz="180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de</a:t>
            </a:r>
            <a:r>
              <a:rPr lang="pt-PT" sz="1800" spc="-65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pt-PT" sz="180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Ana</a:t>
            </a:r>
            <a:r>
              <a:rPr lang="pt-PT" sz="1800" spc="-75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pt-PT" sz="180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Thorell.</a:t>
            </a:r>
            <a:r>
              <a:rPr lang="pt-PT" sz="1800" spc="-75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pt-PT" sz="180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5.</a:t>
            </a:r>
            <a:r>
              <a:rPr lang="pt-PT" sz="1800" spc="-85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pt-PT" sz="180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ed.</a:t>
            </a:r>
            <a:r>
              <a:rPr lang="pt-PT" sz="1800" spc="-36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pt-PT" sz="180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Porto</a:t>
            </a:r>
            <a:r>
              <a:rPr lang="pt-PT" sz="1800" spc="-45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pt-PT" sz="180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Alegre:</a:t>
            </a:r>
            <a:r>
              <a:rPr lang="pt-PT" sz="1800" spc="-55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pt-PT" sz="180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Artmed,</a:t>
            </a:r>
            <a:r>
              <a:rPr lang="pt-PT" sz="1800" spc="-4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pt-PT" sz="180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2004.</a:t>
            </a:r>
            <a:r>
              <a:rPr lang="pt-PT" sz="1800" spc="-8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</a:p>
          <a:p>
            <a:pPr marL="332105" marR="431800">
              <a:lnSpc>
                <a:spcPct val="101000"/>
              </a:lnSpc>
              <a:spcBef>
                <a:spcPts val="15"/>
              </a:spcBef>
              <a:spcAft>
                <a:spcPts val="0"/>
              </a:spcAft>
            </a:pPr>
            <a:endParaRPr lang="pt-PT" sz="1800" spc="-8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332105" marR="431800">
              <a:lnSpc>
                <a:spcPct val="101000"/>
              </a:lnSpc>
              <a:spcBef>
                <a:spcPts val="15"/>
              </a:spcBef>
              <a:spcAft>
                <a:spcPts val="0"/>
              </a:spcAft>
            </a:pPr>
            <a:r>
              <a:rPr lang="pt-PT" sz="180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SANTOS,</a:t>
            </a:r>
            <a:r>
              <a:rPr lang="pt-PT" sz="1800" spc="-7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pt-PT" sz="180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A.</a:t>
            </a:r>
            <a:r>
              <a:rPr lang="pt-PT" sz="1800" spc="-65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pt-PT" sz="180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R.</a:t>
            </a:r>
            <a:r>
              <a:rPr lang="pt-PT" sz="1800" spc="-5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PORTO,</a:t>
            </a:r>
            <a:r>
              <a:rPr lang="pt-PT" sz="1800" spc="-7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pt-PT" sz="1800" spc="-5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Gleiciane</a:t>
            </a:r>
            <a:r>
              <a:rPr lang="pt-PT" sz="1800" spc="-55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pt-PT" sz="1800" spc="-5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Silveira.</a:t>
            </a:r>
            <a:r>
              <a:rPr lang="pt-PT" sz="1800" spc="-65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pt-PT" sz="1800" spc="-5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Tipologias</a:t>
            </a:r>
            <a:r>
              <a:rPr lang="pt-PT" sz="1800" spc="-5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pt-PT" sz="1800" spc="-5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de</a:t>
            </a:r>
            <a:r>
              <a:rPr lang="pt-PT" sz="1800" spc="-55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pt-PT" sz="1800" spc="-5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Pesquisa.</a:t>
            </a:r>
            <a:r>
              <a:rPr lang="pt-PT" sz="1800" spc="-55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pt-PT" sz="1800" spc="-5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E-disciplinas</a:t>
            </a:r>
            <a:r>
              <a:rPr lang="pt-PT" sz="1800" spc="-35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pt-PT" sz="1800" spc="-5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USP.</a:t>
            </a:r>
            <a:r>
              <a:rPr lang="pt-PT" sz="1800" spc="-65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pt-PT" sz="180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THIOLLENT,</a:t>
            </a:r>
            <a:r>
              <a:rPr lang="pt-PT" sz="1800" spc="5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pt-PT" sz="180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Michel.</a:t>
            </a:r>
            <a:r>
              <a:rPr lang="pt-PT" sz="1800" spc="-25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pt-PT" sz="180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Metodologia</a:t>
            </a:r>
            <a:r>
              <a:rPr lang="pt-PT" sz="1800" spc="-1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pt-PT" sz="180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da</a:t>
            </a:r>
            <a:r>
              <a:rPr lang="pt-PT" sz="1800" spc="-25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pt-PT" sz="180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pesquisa</a:t>
            </a:r>
            <a:r>
              <a:rPr lang="pt-PT" sz="1800" spc="-1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pt-PT" sz="180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-</a:t>
            </a:r>
            <a:r>
              <a:rPr lang="pt-PT" sz="1800" spc="-35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pt-PT" sz="180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ação.</a:t>
            </a:r>
            <a:r>
              <a:rPr lang="pt-PT" sz="1800" spc="-4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pt-PT" sz="180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2.</a:t>
            </a:r>
            <a:r>
              <a:rPr lang="pt-PT" sz="1800" spc="-2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pt-PT" sz="180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ed.</a:t>
            </a:r>
            <a:r>
              <a:rPr lang="pt-PT" sz="1800" spc="-25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pt-PT" sz="180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São</a:t>
            </a:r>
            <a:r>
              <a:rPr lang="pt-PT" sz="1800" spc="-2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pt-PT" sz="180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Paulo:</a:t>
            </a:r>
            <a:r>
              <a:rPr lang="pt-PT" sz="1800" spc="-5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pt-PT" sz="180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Cortez,</a:t>
            </a:r>
            <a:r>
              <a:rPr lang="pt-PT" sz="1800" spc="-15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pt-PT" sz="180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1986.</a:t>
            </a:r>
          </a:p>
          <a:p>
            <a:pPr marL="332105" marR="431800">
              <a:lnSpc>
                <a:spcPct val="101000"/>
              </a:lnSpc>
              <a:spcBef>
                <a:spcPts val="15"/>
              </a:spcBef>
              <a:spcAft>
                <a:spcPts val="0"/>
              </a:spcAft>
            </a:pPr>
            <a:endParaRPr lang="pt-BR" sz="180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332105">
              <a:lnSpc>
                <a:spcPct val="101000"/>
              </a:lnSpc>
              <a:spcBef>
                <a:spcPts val="10"/>
              </a:spcBef>
              <a:spcAft>
                <a:spcPts val="0"/>
              </a:spcAft>
            </a:pPr>
            <a:r>
              <a:rPr lang="pt-PT" sz="180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VERNAGLIA,</a:t>
            </a:r>
            <a:r>
              <a:rPr lang="pt-PT" sz="1800" spc="-4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pt-PT" sz="180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Taís</a:t>
            </a:r>
            <a:r>
              <a:rPr lang="pt-PT" sz="1800" spc="-55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pt-PT" sz="180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Veronica</a:t>
            </a:r>
            <a:r>
              <a:rPr lang="pt-PT" sz="1800" spc="-5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pt-PT" sz="180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Cardoso.</a:t>
            </a:r>
            <a:r>
              <a:rPr lang="pt-PT" sz="1800" spc="-35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pt-PT" sz="180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Os</a:t>
            </a:r>
            <a:r>
              <a:rPr lang="pt-PT" sz="1800" spc="-4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pt-PT" sz="180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sentidos</a:t>
            </a:r>
            <a:r>
              <a:rPr lang="pt-PT" sz="1800" spc="-4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pt-PT" sz="180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do</a:t>
            </a:r>
            <a:r>
              <a:rPr lang="pt-PT" sz="1800" spc="-6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pt-PT" sz="180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acesso</a:t>
            </a:r>
            <a:r>
              <a:rPr lang="pt-PT" sz="1800" spc="-4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pt-PT" sz="180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ao</a:t>
            </a:r>
            <a:r>
              <a:rPr lang="pt-PT" sz="1800" spc="-65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pt-PT" sz="180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tratamento</a:t>
            </a:r>
            <a:r>
              <a:rPr lang="pt-PT" sz="1800" spc="-4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pt-PT" sz="180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de</a:t>
            </a:r>
            <a:r>
              <a:rPr lang="pt-PT" sz="1800" spc="-45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pt-PT" sz="180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mulheres</a:t>
            </a:r>
            <a:r>
              <a:rPr lang="pt-PT" sz="1800" spc="-55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pt-PT" sz="180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usuárias</a:t>
            </a:r>
            <a:r>
              <a:rPr lang="pt-PT" sz="1800" spc="-4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pt-PT" sz="180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de</a:t>
            </a:r>
            <a:r>
              <a:rPr lang="pt-PT" sz="1800" spc="-35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pt-PT" sz="180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crack:</a:t>
            </a:r>
            <a:r>
              <a:rPr lang="pt-PT" sz="1800" spc="-5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pt-PT" sz="180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o</a:t>
            </a:r>
            <a:r>
              <a:rPr lang="pt-PT" sz="1800" spc="-65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pt-PT" sz="180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que</a:t>
            </a:r>
            <a:r>
              <a:rPr lang="pt-PT" sz="1800" spc="-5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pt-PT" sz="180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pensam</a:t>
            </a:r>
            <a:r>
              <a:rPr lang="pt-PT" sz="1800" spc="-45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pt-PT" sz="180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mulheres</a:t>
            </a:r>
            <a:r>
              <a:rPr lang="pt-PT" sz="1800" spc="-4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pt-PT" sz="180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e</a:t>
            </a:r>
            <a:r>
              <a:rPr lang="pt-PT" sz="1800" spc="-5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pt-PT" sz="180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profissionais</a:t>
            </a:r>
            <a:r>
              <a:rPr lang="pt-PT" sz="1800" spc="-1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pt-PT" sz="180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de</a:t>
            </a:r>
            <a:r>
              <a:rPr lang="pt-PT" sz="1800" spc="-5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pt-PT" sz="180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um</a:t>
            </a:r>
            <a:r>
              <a:rPr lang="pt-PT" sz="1800" spc="-36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pt-PT" sz="180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serviço</a:t>
            </a:r>
            <a:r>
              <a:rPr lang="pt-PT" sz="1800" spc="-45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pt-PT" sz="180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de</a:t>
            </a:r>
            <a:r>
              <a:rPr lang="pt-PT" sz="1800" spc="-3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pt-PT" sz="180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atenção</a:t>
            </a:r>
            <a:r>
              <a:rPr lang="pt-PT" sz="1800" spc="-6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pt-PT" sz="180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psicossocial.</a:t>
            </a:r>
            <a:r>
              <a:rPr lang="pt-PT" sz="1800" spc="-15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pt-PT" sz="180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Tese</a:t>
            </a:r>
            <a:r>
              <a:rPr lang="pt-PT" sz="1800" spc="-6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pt-PT" sz="180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(doutorado).</a:t>
            </a:r>
            <a:r>
              <a:rPr lang="pt-PT" sz="1800" spc="-3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pt-PT" sz="180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Programa</a:t>
            </a:r>
            <a:r>
              <a:rPr lang="pt-PT" sz="1800" spc="-35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pt-PT" sz="180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de</a:t>
            </a:r>
            <a:r>
              <a:rPr lang="pt-PT" sz="1800" spc="-4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pt-PT" sz="180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Pós-Graduação</a:t>
            </a:r>
            <a:r>
              <a:rPr lang="pt-PT" sz="1800" spc="-45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pt-PT" sz="180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em</a:t>
            </a:r>
            <a:r>
              <a:rPr lang="pt-PT" sz="1800" spc="-4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pt-PT" sz="180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Psiquiatria</a:t>
            </a:r>
            <a:r>
              <a:rPr lang="pt-PT" sz="1800" spc="-15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pt-PT" sz="180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e</a:t>
            </a:r>
            <a:r>
              <a:rPr lang="pt-PT" sz="1800" spc="-6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pt-PT" sz="180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Saúde</a:t>
            </a:r>
            <a:r>
              <a:rPr lang="pt-PT" sz="1800" spc="-45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pt-PT" sz="180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Mental,</a:t>
            </a:r>
            <a:r>
              <a:rPr lang="pt-PT" sz="1800" spc="-4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pt-PT" sz="180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UFRJ,</a:t>
            </a:r>
            <a:r>
              <a:rPr lang="pt-PT" sz="1800" spc="-6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pt-PT" sz="180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2019.</a:t>
            </a:r>
            <a:endParaRPr lang="pt-BR" sz="180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233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FA3259-9435-4CF4-08D5-4C2F1A10E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ELABORAÇÃO DE UM PROJETO DE PESQUISA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700F5BB-B9BD-3B9D-DAD1-D090EFDB43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 projeto é uma forma de planejamento da pesquisa. </a:t>
            </a:r>
          </a:p>
          <a:p>
            <a:pPr algn="just"/>
            <a:r>
              <a:rPr lang="pt-B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 um plano que traça um caminho a ser percorrido. </a:t>
            </a:r>
          </a:p>
          <a:p>
            <a:pPr algn="just"/>
            <a:r>
              <a:rPr lang="pt-B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tal, precisa ser flexível, estar aberto a alterações e modificações que se façam necessárias no decorrer do trabalho investigativo. </a:t>
            </a:r>
          </a:p>
        </p:txBody>
      </p:sp>
    </p:spTree>
    <p:extLst>
      <p:ext uri="{BB962C8B-B14F-4D97-AF65-F5344CB8AC3E}">
        <p14:creationId xmlns:p14="http://schemas.microsoft.com/office/powerpoint/2010/main" val="18535272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34AEA8-15FA-BF5D-D1EC-800E1D6BD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Um projeto de pesquisa propõe-se a responder a, no mínimo, cinco perguntas básicas (</a:t>
            </a:r>
            <a:r>
              <a:rPr lang="pt-BR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Deslandes</a:t>
            </a: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, 2011):</a:t>
            </a:r>
            <a:endParaRPr lang="pt-BR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0E7209A-F3A7-A922-9754-6AFFAC603E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899920"/>
            <a:ext cx="11029615" cy="4846320"/>
          </a:xfrm>
        </p:spPr>
        <p:txBody>
          <a:bodyPr>
            <a:noAutofit/>
          </a:bodyPr>
          <a:lstStyle/>
          <a:p>
            <a:pPr algn="just"/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O quê pesquisar? </a:t>
            </a:r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é o objeto/problema de pesquisa. É uma delimitação e um aprofundamento de um tema relevante para a área e para o pesquisador. Geralmente, aparece em forma de questão ou pergunta. Requer reflexão e tempo de maturação. Comece a pensar nele desde já. </a:t>
            </a:r>
          </a:p>
          <a:p>
            <a:pPr algn="just"/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Por quê pesquisar? </a:t>
            </a:r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é a justificativa, que ressalta a relevância, pertinência e/ou novidade do tema e do problema e esclarece as razões para que o projeto se efetue. </a:t>
            </a:r>
          </a:p>
          <a:p>
            <a:pPr algn="just"/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Para quê pesquisar? </a:t>
            </a:r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são os objetivos da pesquisa. Não os confunda com o problema. Objetivo é tudo aquilo que o trabalho pretende alcançar depois de finalizado. </a:t>
            </a:r>
          </a:p>
        </p:txBody>
      </p:sp>
    </p:spTree>
    <p:extLst>
      <p:ext uri="{BB962C8B-B14F-4D97-AF65-F5344CB8AC3E}">
        <p14:creationId xmlns:p14="http://schemas.microsoft.com/office/powerpoint/2010/main" val="42498683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C1F7652-C154-2A10-CE41-040BE8AB9C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040" y="1767840"/>
            <a:ext cx="11163767" cy="4511040"/>
          </a:xfrm>
        </p:spPr>
        <p:txBody>
          <a:bodyPr>
            <a:normAutofit/>
          </a:bodyPr>
          <a:lstStyle/>
          <a:p>
            <a:pPr algn="just"/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Como pesquisar? </a:t>
            </a:r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é a metodologia, o caminho que se pretende percorrer para concretizar o trabalho. Procure detalhar ao máximo a abordagem </a:t>
            </a:r>
            <a:r>
              <a:rPr lang="pt-BR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metodo</a:t>
            </a:r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lógica, o método, o universo da pesquisa, os procedimentos e os instrumentos a serem empregados na coleta e na análise dos dados. </a:t>
            </a:r>
          </a:p>
          <a:p>
            <a:pPr marL="0" indent="0" algn="just">
              <a:buNone/>
            </a:pPr>
            <a:endParaRPr lang="pt-BR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Quando pesquisar? </a:t>
            </a:r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é o cronograma, que deve ser cumprido à risca. Esta </a:t>
            </a:r>
            <a:r>
              <a:rPr lang="pt-BR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belece</a:t>
            </a:r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prazos para o cumprimento das tarefas do projeto. Acostume-se a cumprir rigorosamente os prazos que você estipulou no cronograma. O pesquisador deve avaliar suas condições de dedicação à pesquisa, de permanência em campo e de acesso às fontes de dados</a:t>
            </a:r>
          </a:p>
        </p:txBody>
      </p:sp>
    </p:spTree>
    <p:extLst>
      <p:ext uri="{BB962C8B-B14F-4D97-AF65-F5344CB8AC3E}">
        <p14:creationId xmlns:p14="http://schemas.microsoft.com/office/powerpoint/2010/main" val="23879162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E7BD74-5B15-3200-E9F4-D880434BA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600" b="1" dirty="0">
                <a:latin typeface="Arial" panose="020B0604020202020204" pitchFamily="34" charset="0"/>
                <a:cs typeface="Arial" panose="020B0604020202020204" pitchFamily="34" charset="0"/>
              </a:rPr>
              <a:t>Seleção do tema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4FF5067-2294-7192-85A7-F8A2EAB7D6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960" y="1715956"/>
            <a:ext cx="11562080" cy="4979484"/>
          </a:xfrm>
        </p:spPr>
        <p:txBody>
          <a:bodyPr>
            <a:noAutofit/>
          </a:bodyPr>
          <a:lstStyle/>
          <a:p>
            <a:pPr algn="just"/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Procure conhecer os principais autores, grupos de pesquisa, publicações (revistas científicas) e eventos (congressos, fóruns, se </a:t>
            </a:r>
            <a:r>
              <a:rPr lang="pt-BR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minários</a:t>
            </a:r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da área de Gestão na Educação Básica. Esse contato é muito importante para que você selecione um tema com o qual você tenha afinidade e que, ao mesmo tempo, seja relevante para a área. </a:t>
            </a:r>
          </a:p>
          <a:p>
            <a:pPr algn="just"/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Uma boa maneira para iniciar o projeto é começar o exercício de construção de um projeto de pesquisa a partir de </a:t>
            </a:r>
            <a:r>
              <a:rPr lang="pt-B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 título </a:t>
            </a:r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(muito embora ele não seja o problema ou o objeto da pesquisa em si) e de </a:t>
            </a:r>
            <a:r>
              <a:rPr lang="pt-B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 sumário </a:t>
            </a:r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(uma relação dos itens que deverão constar do trabalho final). </a:t>
            </a:r>
          </a:p>
          <a:p>
            <a:pPr algn="just"/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 importante ir “testando” as diferentes possiblidades de delimitação do tema.</a:t>
            </a:r>
          </a:p>
        </p:txBody>
      </p:sp>
    </p:spTree>
    <p:extLst>
      <p:ext uri="{BB962C8B-B14F-4D97-AF65-F5344CB8AC3E}">
        <p14:creationId xmlns:p14="http://schemas.microsoft.com/office/powerpoint/2010/main" val="18698483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F9D979-1506-21F9-3169-494DAA0E8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Seleção do tema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9BFBD93-DCD5-2E5F-31B5-487E5B7666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040" y="1818640"/>
            <a:ext cx="11247120" cy="4704080"/>
          </a:xfrm>
        </p:spPr>
        <p:txBody>
          <a:bodyPr>
            <a:noAutofit/>
          </a:bodyPr>
          <a:lstStyle/>
          <a:p>
            <a:pPr algn="just"/>
            <a:r>
              <a:rPr lang="pt-B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 procedimento preliminar é fundamental na construção do projeto de pesquisa: conhecer in loco, o mais antecipadamente possível, o contexto em que se pretende realizar a coleta de dados. </a:t>
            </a:r>
          </a:p>
          <a:p>
            <a:pPr marL="0" indent="0" algn="just">
              <a:buNone/>
            </a:pPr>
            <a:endParaRPr lang="pt-BR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Nesta fase, denominada de pré-projeto, é recomendável explorar o contexto da pesquisa pretendida, avaliar as condições de possibilidade, o acesso, a disponibilidade de as pessoas, os grupos e de a própria instituição receberem e ajudarem o pesquisador em seu trabalho.</a:t>
            </a:r>
          </a:p>
        </p:txBody>
      </p:sp>
    </p:spTree>
    <p:extLst>
      <p:ext uri="{BB962C8B-B14F-4D97-AF65-F5344CB8AC3E}">
        <p14:creationId xmlns:p14="http://schemas.microsoft.com/office/powerpoint/2010/main" val="17001813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B35002-7B56-9BBF-9941-F633CCB44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720244"/>
          </a:xfrm>
        </p:spPr>
        <p:txBody>
          <a:bodyPr>
            <a:normAutofit/>
          </a:bodyPr>
          <a:lstStyle/>
          <a:p>
            <a:pPr algn="ctr"/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Delimitação do tema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A1B665C-8574-6A5B-F89C-1653517A93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6560" y="1899920"/>
            <a:ext cx="11328400" cy="4754880"/>
          </a:xfrm>
        </p:spPr>
        <p:txBody>
          <a:bodyPr>
            <a:normAutofit/>
          </a:bodyPr>
          <a:lstStyle/>
          <a:p>
            <a:pPr algn="just"/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 preciso saber se o tema é viável, se há condições de tempo e recursos para realização da pesquisa. Algumas formas de delimitação são:  geográfica, temporal, diastrática (por extratos) e etária (por idade). </a:t>
            </a:r>
          </a:p>
          <a:p>
            <a:pPr marL="0" indent="0" algn="just">
              <a:buNone/>
            </a:pPr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 exemplo de delimitação: </a:t>
            </a:r>
          </a:p>
          <a:p>
            <a:pPr marL="514350" indent="-514350" algn="just">
              <a:buAutoNum type="alphaLcPeriod"/>
            </a:pPr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temática geral: educação especial; </a:t>
            </a:r>
          </a:p>
          <a:p>
            <a:pPr marL="514350" indent="-514350" algn="just">
              <a:buAutoNum type="alphaLcPeriod"/>
            </a:pPr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temática específica: educação de surdos; </a:t>
            </a:r>
          </a:p>
          <a:p>
            <a:pPr marL="514350" indent="-514350" algn="just">
              <a:buAutoNum type="alphaLcPeriod"/>
            </a:pPr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lugar: Santa Maria; </a:t>
            </a:r>
          </a:p>
          <a:p>
            <a:pPr marL="514350" indent="-514350" algn="just">
              <a:buAutoNum type="alphaLcPeriod"/>
            </a:pPr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período: de 2010 a 2015; </a:t>
            </a:r>
          </a:p>
          <a:p>
            <a:pPr marL="514350" indent="-514350" algn="just">
              <a:buAutoNum type="alphaLcPeriod"/>
            </a:pPr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faixa etária: Ensino Fundamental</a:t>
            </a:r>
          </a:p>
        </p:txBody>
      </p:sp>
    </p:spTree>
    <p:extLst>
      <p:ext uri="{BB962C8B-B14F-4D97-AF65-F5344CB8AC3E}">
        <p14:creationId xmlns:p14="http://schemas.microsoft.com/office/powerpoint/2010/main" val="732891250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o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TM03457464[[fn=Dividendo]]</Template>
  <TotalTime>10322</TotalTime>
  <Words>2811</Words>
  <Application>Microsoft Office PowerPoint</Application>
  <PresentationFormat>Widescreen</PresentationFormat>
  <Paragraphs>187</Paragraphs>
  <Slides>34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34</vt:i4>
      </vt:variant>
    </vt:vector>
  </HeadingPairs>
  <TitlesOfParts>
    <vt:vector size="40" baseType="lpstr">
      <vt:lpstr>Arial</vt:lpstr>
      <vt:lpstr>Gill Sans MT</vt:lpstr>
      <vt:lpstr>Tahoma</vt:lpstr>
      <vt:lpstr>Wingdings</vt:lpstr>
      <vt:lpstr>Wingdings 2</vt:lpstr>
      <vt:lpstr>Dividendo</vt:lpstr>
      <vt:lpstr>ESPECIALIZAÇÃO EM GESTÃO NA EDUCAÇÃO BÁSICA</vt:lpstr>
      <vt:lpstr>Apresentação do PowerPoint</vt:lpstr>
      <vt:lpstr>Estrutura formal de um projeto de pesquisa</vt:lpstr>
      <vt:lpstr>ELABORAÇÃO DE UM PROJETO DE PESQUISA</vt:lpstr>
      <vt:lpstr>Um projeto de pesquisa propõe-se a responder a, no mínimo, cinco perguntas básicas (Deslandes, 2011):</vt:lpstr>
      <vt:lpstr>Apresentação do PowerPoint</vt:lpstr>
      <vt:lpstr>Seleção do tema</vt:lpstr>
      <vt:lpstr>Seleção do tema</vt:lpstr>
      <vt:lpstr>Delimitação do tema</vt:lpstr>
      <vt:lpstr>Produção do estado da arte</vt:lpstr>
      <vt:lpstr>Produção do estado da arte</vt:lpstr>
      <vt:lpstr>Produção do estado da arte</vt:lpstr>
      <vt:lpstr>Formulação do problema</vt:lpstr>
      <vt:lpstr>Formulação do problema</vt:lpstr>
      <vt:lpstr>COMO FORMULAR UM PROBLEMA?</vt:lpstr>
      <vt:lpstr>COMO FORMULAR UM PROBLEMA?</vt:lpstr>
      <vt:lpstr>COMO FORMULAR UM PROBLEMA?</vt:lpstr>
      <vt:lpstr>hipóteses</vt:lpstr>
      <vt:lpstr>CARACTERÍSTICAS DA HIPÓTESE APLICÁVEL</vt:lpstr>
      <vt:lpstr>CARACTERÍSTICAS DA HIPÓTESE APLICÁVEL</vt:lpstr>
      <vt:lpstr>Definição de objetivos</vt:lpstr>
      <vt:lpstr>Definição de objetivos</vt:lpstr>
      <vt:lpstr>Definição de objetivos</vt:lpstr>
      <vt:lpstr>JUSTIFICATIVA</vt:lpstr>
      <vt:lpstr>FUNDAMENTAÇÃO TEÓRICA:</vt:lpstr>
      <vt:lpstr>METODOLOGIA</vt:lpstr>
      <vt:lpstr>METODOLOGIA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ESPECIALIZAÇÃO EM GESTÃO NA EDUCAÇÃO BÁSICA</dc:title>
  <dc:creator>Maria Carolina Fortes</dc:creator>
  <cp:lastModifiedBy>Maria Carolina Fortes</cp:lastModifiedBy>
  <cp:revision>4</cp:revision>
  <dcterms:created xsi:type="dcterms:W3CDTF">2024-03-26T16:55:55Z</dcterms:created>
  <dcterms:modified xsi:type="dcterms:W3CDTF">2024-04-03T21:10:59Z</dcterms:modified>
</cp:coreProperties>
</file>