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6" r:id="rId9"/>
    <p:sldId id="264" r:id="rId10"/>
    <p:sldId id="263" r:id="rId11"/>
    <p:sldId id="265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CCFF99"/>
    <a:srgbClr val="99FF66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A107856-5554-42FB-B03E-39F5DBC370BA}" styleName="Estilo Médio 4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5" autoAdjust="0"/>
    <p:restoredTop sz="93662" autoAdjust="0"/>
  </p:normalViewPr>
  <p:slideViewPr>
    <p:cSldViewPr>
      <p:cViewPr varScale="1">
        <p:scale>
          <a:sx n="67" d="100"/>
          <a:sy n="67" d="100"/>
        </p:scale>
        <p:origin x="16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514319B-E0F2-479C-94ED-71DD8A9BB565}" type="datetimeFigureOut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0D0A5F1-4A7A-4BFB-8D69-2497BE365BE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52307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F3D4B7A7-D1C2-4090-B300-1D82ACC7DB92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F78207A8-F0B8-49FA-8612-B037D34250B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DD518210-70AA-4BEF-8C4B-43B646CCF011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7036C134-E5D5-422C-A232-905167C226EE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2D76753F-6862-4CC9-B56F-FDB2D4DE106F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EC1B485C-3189-42F0-AD88-DB8B2B52C25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B71B656A-38FE-4C2B-B86D-E8A0E4DDCA15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19B00C26-CB89-487E-A9C7-BEC7B0DCB4B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C3937D49-EC1D-4868-B15D-E613CCAF170F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6DE20223-A8AC-4FDC-ACD6-BAF20B856949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6053F7F7-C280-4AA1-929F-8EE492DBFFDF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E64A1EB3-C6CC-423F-8B35-9E2204CE94F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CE16BEF0-3538-43C9-B29D-07F72DAACEFD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4F2B3598-5DBC-44E6-94C2-BC64B6ED1C7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DF5B8B6D-1744-4B48-8C52-89693AE06A6A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8E8CB931-2AD9-4FBD-A51D-BAA892AF415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B7B31253-460D-4A6A-88CE-E58EA0B02254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0C566451-C0F3-4110-9816-7A8F3DA7CE97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D7293B4A-F317-4384-9637-03E749DD2B89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BB1EACFD-1551-47C9-9FCC-8D5BCF87308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46838"/>
            <a:ext cx="2133600" cy="26828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Arial" charset="0"/>
              </a:defRPr>
            </a:lvl1pPr>
          </a:lstStyle>
          <a:p>
            <a:pPr>
              <a:defRPr/>
            </a:pPr>
            <a:fld id="{339C17A4-ED30-4AA7-8E67-F06B06F6B9B6}" type="datetime1">
              <a:rPr lang="pt-BR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1928813" y="6446838"/>
            <a:ext cx="5214937" cy="411162"/>
          </a:xfrm>
          <a:prstGeom prst="rect">
            <a:avLst/>
          </a:prstGeom>
        </p:spPr>
        <p:txBody>
          <a:bodyPr/>
          <a:lstStyle>
            <a:lvl1pPr algn="ctr">
              <a:defRPr sz="1600">
                <a:latin typeface="Arial" charset="0"/>
              </a:defRPr>
            </a:lvl1pPr>
          </a:lstStyle>
          <a:p>
            <a:pPr>
              <a:defRPr/>
            </a:pPr>
            <a:r>
              <a:rPr lang="pt-BR" dirty="0" err="1"/>
              <a:t>IFSul</a:t>
            </a:r>
            <a:r>
              <a:rPr lang="pt-BR" dirty="0"/>
              <a:t> – Passo Fundo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9563" y="6446838"/>
            <a:ext cx="757237" cy="411162"/>
          </a:xfrm>
          <a:prstGeom prst="rect">
            <a:avLst/>
          </a:prstGeom>
        </p:spPr>
        <p:txBody>
          <a:bodyPr/>
          <a:lstStyle>
            <a:lvl1pPr algn="r">
              <a:defRPr sz="1600">
                <a:latin typeface="Arial" charset="0"/>
              </a:defRPr>
            </a:lvl1pPr>
          </a:lstStyle>
          <a:p>
            <a:pPr>
              <a:defRPr/>
            </a:pPr>
            <a:fld id="{C3CBC657-6A01-490E-808F-0A566B518DD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3250" y="274638"/>
            <a:ext cx="55435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1028" name="Picture 7" descr="logoIfe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323850" y="260350"/>
            <a:ext cx="2770188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179388" y="188913"/>
            <a:ext cx="8785225" cy="6553200"/>
          </a:xfrm>
          <a:prstGeom prst="rect">
            <a:avLst/>
          </a:prstGeom>
          <a:noFill/>
          <a:ln w="5715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 dirty="0">
              <a:latin typeface="Arial" charset="0"/>
            </a:endParaRPr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 flipH="1">
            <a:off x="323850" y="1484313"/>
            <a:ext cx="84963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 dirty="0">
              <a:latin typeface="Arial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 flipH="1">
            <a:off x="323850" y="6429375"/>
            <a:ext cx="84963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pt-BR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63" r:id="rId1"/>
    <p:sldLayoutId id="2147484464" r:id="rId2"/>
    <p:sldLayoutId id="2147484465" r:id="rId3"/>
    <p:sldLayoutId id="2147484466" r:id="rId4"/>
    <p:sldLayoutId id="2147484467" r:id="rId5"/>
    <p:sldLayoutId id="2147484468" r:id="rId6"/>
    <p:sldLayoutId id="2147484469" r:id="rId7"/>
    <p:sldLayoutId id="2147484470" r:id="rId8"/>
    <p:sldLayoutId id="2147484471" r:id="rId9"/>
    <p:sldLayoutId id="2147484472" r:id="rId10"/>
    <p:sldLayoutId id="2147484473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Fun%C3%A7%C3%A3o" TargetMode="External"/><Relationship Id="rId2" Type="http://schemas.openxmlformats.org/officeDocument/2006/relationships/hyperlink" Target="http://pt.wikipedia.org/wiki/Trabalho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73288"/>
            <a:ext cx="7772400" cy="1470025"/>
          </a:xfrm>
        </p:spPr>
        <p:txBody>
          <a:bodyPr/>
          <a:lstStyle/>
          <a:p>
            <a:pPr eaLnBrk="1" hangingPunct="1"/>
            <a:r>
              <a:rPr lang="pt-BR" sz="2800" b="1" dirty="0"/>
              <a:t>Curso Técnico em Edificações</a:t>
            </a:r>
            <a:br>
              <a:rPr lang="pt-BR" sz="2800" b="1" dirty="0"/>
            </a:br>
            <a:br>
              <a:rPr lang="pt-BR" sz="2800" b="1" dirty="0"/>
            </a:br>
            <a:r>
              <a:rPr lang="pt-BR" sz="2800" b="1" dirty="0"/>
              <a:t>GESTÃO E EMPREENDEDORISMO </a:t>
            </a:r>
            <a:br>
              <a:rPr lang="pt-BR" sz="2800" b="1" dirty="0"/>
            </a:br>
            <a:br>
              <a:rPr lang="pt-BR" sz="2800" b="1" dirty="0"/>
            </a:br>
            <a:r>
              <a:rPr lang="pt-BR" sz="2800" dirty="0"/>
              <a:t>Relações Humanas e Trabalho </a:t>
            </a:r>
            <a:br>
              <a:rPr lang="pt-BR" sz="2800" b="1" dirty="0"/>
            </a:br>
            <a:endParaRPr lang="pt-BR" sz="28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33900"/>
            <a:ext cx="6400800" cy="1752600"/>
          </a:xfrm>
        </p:spPr>
        <p:txBody>
          <a:bodyPr/>
          <a:lstStyle/>
          <a:p>
            <a:pPr eaLnBrk="1" hangingPunct="1"/>
            <a:r>
              <a:rPr lang="pt-BR" sz="2400" dirty="0"/>
              <a:t>Professora:</a:t>
            </a:r>
          </a:p>
          <a:p>
            <a:pPr eaLnBrk="1" hangingPunct="1"/>
            <a:r>
              <a:rPr lang="pt-BR" sz="2400" dirty="0"/>
              <a:t>Márcia Helena Beck</a:t>
            </a:r>
          </a:p>
        </p:txBody>
      </p:sp>
      <p:sp>
        <p:nvSpPr>
          <p:cNvPr id="13316" name="Espaço Reservado para Data 3"/>
          <p:cNvSpPr>
            <a:spLocks noGrp="1"/>
          </p:cNvSpPr>
          <p:nvPr>
            <p:ph type="dt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8E0CBE44-77C0-4D24-987D-CA7118EA8F9A}" type="datetime1">
              <a:rPr lang="pt-BR" smtClean="0">
                <a:latin typeface="Arial" pitchFamily="34" charset="0"/>
              </a:rPr>
              <a:pPr/>
              <a:t>27/03/2024</a:t>
            </a:fld>
            <a:endParaRPr lang="pt-BR">
              <a:latin typeface="Arial" pitchFamily="34" charset="0"/>
            </a:endParaRPr>
          </a:p>
        </p:txBody>
      </p:sp>
      <p:sp>
        <p:nvSpPr>
          <p:cNvPr id="13317" name="Espaço Reservado para Número de Slide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8D6C4D8-7681-49DC-8394-4EF11A21E65F}" type="slidenum">
              <a:rPr lang="pt-BR" smtClean="0">
                <a:latin typeface="Arial" pitchFamily="34" charset="0"/>
              </a:rPr>
              <a:pPr/>
              <a:t>1</a:t>
            </a:fld>
            <a:endParaRPr lang="pt-BR">
              <a:latin typeface="Arial" pitchFamily="34" charset="0"/>
            </a:endParaRPr>
          </a:p>
        </p:txBody>
      </p:sp>
      <p:sp>
        <p:nvSpPr>
          <p:cNvPr id="13318" name="Espaço Reservado para Rodapé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>
                <a:latin typeface="Arial" pitchFamily="34" charset="0"/>
              </a:rPr>
              <a:t>TÉCNICO EM EDIFICAÇÕES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UNIDADE II – Relações Humanas e Trabalho </a:t>
            </a:r>
            <a:br>
              <a:rPr lang="pt-BR" dirty="0"/>
            </a:br>
            <a:r>
              <a:rPr lang="pt-BR" dirty="0"/>
              <a:t>Personalidade, liderança e organização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pt-BR" sz="3200" b="1" dirty="0"/>
              <a:t>Você já se perguntou que tipo de pessoa faz o melhor líder?</a:t>
            </a:r>
          </a:p>
          <a:p>
            <a:pPr algn="just"/>
            <a:r>
              <a:rPr lang="pt-BR" sz="3200" dirty="0"/>
              <a:t>A que tem o maior sucesso?</a:t>
            </a:r>
          </a:p>
          <a:p>
            <a:pPr algn="just"/>
            <a:r>
              <a:rPr lang="pt-BR" sz="3200" dirty="0"/>
              <a:t>A que tem a maior organização?</a:t>
            </a:r>
          </a:p>
          <a:p>
            <a:pPr algn="just"/>
            <a:r>
              <a:rPr lang="pt-BR" sz="3200" dirty="0"/>
              <a:t>Ou a melhor equipe?</a:t>
            </a:r>
          </a:p>
          <a:p>
            <a:pPr algn="just"/>
            <a:endParaRPr lang="pt-BR" sz="3200" dirty="0"/>
          </a:p>
          <a:p>
            <a:pPr marL="0" indent="0" algn="just">
              <a:buNone/>
            </a:pPr>
            <a:r>
              <a:rPr lang="pt-BR" sz="3200" dirty="0"/>
              <a:t>	Liderança e organização são condições básicas para o sucesso pessoal, profissional e empresarial.</a:t>
            </a:r>
          </a:p>
          <a:p>
            <a:pPr algn="just"/>
            <a:endParaRPr lang="pt-BR" sz="3200" dirty="0"/>
          </a:p>
          <a:p>
            <a:pPr algn="just"/>
            <a:endParaRPr lang="pt-BR" sz="32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B656A-38FE-4C2B-B86D-E8A0E4DDCA15}" type="datetime1">
              <a:rPr lang="pt-BR" smtClean="0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IFSul – Passo Fundo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00C26-CB89-487E-A9C7-BEC7B0DCB4B9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780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UNIDADE II – Relações Humanas e Trabalho </a:t>
            </a:r>
            <a:br>
              <a:rPr lang="pt-BR" dirty="0"/>
            </a:br>
            <a:r>
              <a:rPr lang="pt-BR" dirty="0"/>
              <a:t>Personalidade, liderança e organização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/>
          <a:lstStyle/>
          <a:p>
            <a:pPr marL="0" indent="0" algn="just">
              <a:buNone/>
            </a:pPr>
            <a:r>
              <a:rPr lang="pt-BR" sz="2400" dirty="0"/>
              <a:t>	Liderar é extrair de nós mesmos e da equipe que comandamos o que se tem de melhor. </a:t>
            </a:r>
          </a:p>
          <a:p>
            <a:pPr marL="0" indent="0" algn="just">
              <a:buNone/>
            </a:pPr>
            <a:r>
              <a:rPr lang="pt-BR" sz="2400" dirty="0"/>
              <a:t>	Organização consiste numa estrutura criada com um propósito definido. </a:t>
            </a:r>
          </a:p>
          <a:p>
            <a:pPr marL="0" indent="0" algn="just">
              <a:buNone/>
            </a:pPr>
            <a:r>
              <a:rPr lang="pt-BR" sz="2400" dirty="0"/>
              <a:t>	Liderança e organização numa empresa, num profissional ou numa pessoa conseguem criar sinergia para que todos os recursos alocados atinjam as metas.</a:t>
            </a:r>
          </a:p>
          <a:p>
            <a:pPr marL="0" indent="0" algn="just">
              <a:buNone/>
            </a:pPr>
            <a:r>
              <a:rPr lang="pt-BR" sz="2400" dirty="0"/>
              <a:t>	</a:t>
            </a:r>
            <a:r>
              <a:rPr lang="pt-BR" sz="2400" b="1" dirty="0"/>
              <a:t>Sinergia</a:t>
            </a:r>
            <a:r>
              <a:rPr lang="pt-BR" sz="2400" dirty="0"/>
              <a:t> ou </a:t>
            </a:r>
            <a:r>
              <a:rPr lang="pt-BR" sz="2400" b="1" dirty="0"/>
              <a:t>sinergismo</a:t>
            </a:r>
            <a:r>
              <a:rPr lang="pt-BR" sz="2400" dirty="0"/>
              <a:t> (do grego </a:t>
            </a:r>
            <a:r>
              <a:rPr lang="pt-BR" sz="2400" dirty="0" err="1"/>
              <a:t>συνεργί</a:t>
            </a:r>
            <a:r>
              <a:rPr lang="pt-BR" sz="2400" dirty="0"/>
              <a:t>α, συν- (syn-) "união" ou "junção" e -εργία (-ergía), "unidade de trabalho"), é definida como o efeito ativo e retroativo do </a:t>
            </a:r>
            <a:r>
              <a:rPr lang="pt-BR" sz="2400" dirty="0">
                <a:hlinkClick r:id="rId2" tooltip="Trabalho"/>
              </a:rPr>
              <a:t>trabalho</a:t>
            </a:r>
            <a:r>
              <a:rPr lang="pt-BR" sz="2400" dirty="0"/>
              <a:t> ou esforço coordenado de vários subsistemas na realização de uma tarefa complexa ou </a:t>
            </a:r>
            <a:r>
              <a:rPr lang="pt-BR" sz="2400" dirty="0">
                <a:hlinkClick r:id="rId3" tooltip="Função"/>
              </a:rPr>
              <a:t>função</a:t>
            </a:r>
            <a:r>
              <a:rPr lang="pt-BR" sz="2400" dirty="0"/>
              <a:t>.</a:t>
            </a:r>
          </a:p>
          <a:p>
            <a:pPr algn="just"/>
            <a:endParaRPr lang="pt-BR" sz="24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B656A-38FE-4C2B-B86D-E8A0E4DDCA15}" type="datetime1">
              <a:rPr lang="pt-BR" smtClean="0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IFSul – Passo Fundo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00C26-CB89-487E-A9C7-BEC7B0DCB4B9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292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UNIDADE II – Relações Humanas e Trabalho </a:t>
            </a:r>
          </a:p>
          <a:p>
            <a:pPr lvl="0"/>
            <a:r>
              <a:rPr lang="pt-BR" dirty="0"/>
              <a:t>Relacionamento interpessoal e intrapessoal</a:t>
            </a:r>
          </a:p>
          <a:p>
            <a:pPr lvl="0"/>
            <a:r>
              <a:rPr lang="pt-BR" dirty="0"/>
              <a:t>Personalidade, liderança e organização.</a:t>
            </a:r>
          </a:p>
          <a:p>
            <a:pPr lvl="0"/>
            <a:r>
              <a:rPr lang="pt-BR" dirty="0"/>
              <a:t>Habilidade e elementos de comunicação</a:t>
            </a:r>
          </a:p>
          <a:p>
            <a:pPr lvl="0"/>
            <a:r>
              <a:rPr lang="pt-BR" dirty="0"/>
              <a:t>Negociação</a:t>
            </a:r>
          </a:p>
          <a:p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B656A-38FE-4C2B-B86D-E8A0E4DDCA15}" type="datetime1">
              <a:rPr lang="pt-BR" smtClean="0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IFSul – Passo Fundo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00C26-CB89-487E-A9C7-BEC7B0DCB4B9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0540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UNIDADE II – Relações Humanas e Trabalho </a:t>
            </a:r>
            <a:br>
              <a:rPr lang="pt-BR" dirty="0"/>
            </a:br>
            <a:r>
              <a:rPr lang="pt-BR" dirty="0"/>
              <a:t>Relacionamento interpessoal e intrapessoal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/>
          <a:lstStyle/>
          <a:p>
            <a:pPr algn="just"/>
            <a:r>
              <a:rPr lang="pt-BR" dirty="0"/>
              <a:t>Muitas vezes ouvimos a seguinte frase: </a:t>
            </a:r>
            <a:r>
              <a:rPr lang="pt-BR" b="1" u="sng" dirty="0"/>
              <a:t>Conviver é uma arte</a:t>
            </a:r>
            <a:r>
              <a:rPr lang="pt-BR" dirty="0"/>
              <a:t>!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Desde o início dos tempos o convívio sempre foi um desafio para a humanidade, pois as relações se estabelecem por </a:t>
            </a:r>
            <a:r>
              <a:rPr lang="pt-BR" b="1" u="sng" dirty="0"/>
              <a:t>afinidades</a:t>
            </a:r>
            <a:r>
              <a:rPr lang="pt-BR" dirty="0"/>
              <a:t>, pela falta delas, por </a:t>
            </a:r>
            <a:r>
              <a:rPr lang="pt-BR" b="1" u="sng" dirty="0"/>
              <a:t>interesses</a:t>
            </a:r>
            <a:r>
              <a:rPr lang="pt-BR" dirty="0"/>
              <a:t>, por </a:t>
            </a:r>
            <a:r>
              <a:rPr lang="pt-BR" b="1" u="sng" dirty="0"/>
              <a:t>afirmações</a:t>
            </a:r>
            <a:r>
              <a:rPr lang="pt-BR" dirty="0"/>
              <a:t>, enfim por inúmeros motivos.</a:t>
            </a:r>
          </a:p>
          <a:p>
            <a:pPr algn="just"/>
            <a:endParaRPr lang="pt-BR" dirty="0"/>
          </a:p>
          <a:p>
            <a:pPr algn="just"/>
            <a:r>
              <a:rPr lang="pt-BR" dirty="0"/>
              <a:t>A busca pelo equilíbrio entre as </a:t>
            </a:r>
            <a:r>
              <a:rPr lang="pt-BR" b="1" u="sng" dirty="0"/>
              <a:t>afinidades</a:t>
            </a:r>
            <a:r>
              <a:rPr lang="pt-BR" dirty="0"/>
              <a:t>, a </a:t>
            </a:r>
            <a:r>
              <a:rPr lang="pt-BR" b="1" u="sng" dirty="0"/>
              <a:t>atração</a:t>
            </a:r>
            <a:r>
              <a:rPr lang="pt-BR" dirty="0"/>
              <a:t> pela falta delas (o diferente), </a:t>
            </a:r>
            <a:r>
              <a:rPr lang="pt-BR" b="1" u="sng" dirty="0"/>
              <a:t>interesses comuns</a:t>
            </a:r>
            <a:r>
              <a:rPr lang="pt-BR" dirty="0"/>
              <a:t>, enfim uma infinidade de </a:t>
            </a:r>
            <a:r>
              <a:rPr lang="pt-BR" b="1" u="sng" dirty="0"/>
              <a:t>razões</a:t>
            </a:r>
            <a:r>
              <a:rPr lang="pt-BR" dirty="0"/>
              <a:t> e </a:t>
            </a:r>
            <a:r>
              <a:rPr lang="pt-BR" b="1" u="sng" dirty="0"/>
              <a:t>emoções</a:t>
            </a:r>
            <a:r>
              <a:rPr lang="pt-BR" dirty="0"/>
              <a:t> entra em jogo.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B656A-38FE-4C2B-B86D-E8A0E4DDCA15}" type="datetime1">
              <a:rPr lang="pt-BR" smtClean="0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IFSul – Passo Fundo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00C26-CB89-487E-A9C7-BEC7B0DCB4B9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2691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UNIDADE II – Relações Humanas e Trabalho </a:t>
            </a:r>
            <a:br>
              <a:rPr lang="pt-BR" dirty="0"/>
            </a:br>
            <a:r>
              <a:rPr lang="pt-BR" dirty="0"/>
              <a:t>Relacionamento interpessoal e intrapessoal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/>
              <a:t>O que é habilidade INTERPESSOAL??</a:t>
            </a:r>
          </a:p>
          <a:p>
            <a:pPr marL="0" indent="0" algn="just">
              <a:buNone/>
            </a:pPr>
            <a:endParaRPr lang="pt-BR" b="1" dirty="0"/>
          </a:p>
          <a:p>
            <a:pPr algn="just"/>
            <a:r>
              <a:rPr lang="pt-BR" dirty="0"/>
              <a:t>É a relação com o próximo, com as pessoas que interage;</a:t>
            </a:r>
          </a:p>
          <a:p>
            <a:pPr algn="just"/>
            <a:r>
              <a:rPr lang="pt-BR" dirty="0"/>
              <a:t>O exercício da habilidade interpessoal se dá conhecendo, analisando e distinguindo sentimentos (intenções, motivações, estados de ânimo) pertencentes ao outro e controlando sua reação em função destes sentimentos.</a:t>
            </a:r>
          </a:p>
          <a:p>
            <a:pPr algn="just"/>
            <a:r>
              <a:rPr lang="pt-BR" dirty="0"/>
              <a:t>Essa compreensão do próximo lhe confere a habilidade de  trabalhar eficazmente com outras pessoas, a competência para trabalhar em equipe, grupos e desejada ao exercício da liderança.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B656A-38FE-4C2B-B86D-E8A0E4DDCA15}" type="datetime1">
              <a:rPr lang="pt-BR" smtClean="0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IFSul – Passo Fundo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00C26-CB89-487E-A9C7-BEC7B0DCB4B9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776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UNIDADE II – Relações Humanas e Trabalho </a:t>
            </a:r>
            <a:br>
              <a:rPr lang="pt-BR" dirty="0"/>
            </a:br>
            <a:r>
              <a:rPr lang="pt-BR" dirty="0"/>
              <a:t>Relacionamento interpessoal e intrapessoal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/>
              <a:t>O que é habilidade INTRAPESSOAL?</a:t>
            </a:r>
          </a:p>
          <a:p>
            <a:pPr marL="0" indent="0" algn="just">
              <a:buNone/>
            </a:pPr>
            <a:endParaRPr lang="pt-BR" b="1" dirty="0"/>
          </a:p>
          <a:p>
            <a:pPr algn="just"/>
            <a:r>
              <a:rPr lang="pt-BR" dirty="0"/>
              <a:t>É a habilidade de controlar e administrar suas </a:t>
            </a:r>
            <a:r>
              <a:rPr lang="pt-BR" b="1" dirty="0"/>
              <a:t>emoções</a:t>
            </a:r>
            <a:r>
              <a:rPr lang="pt-BR" dirty="0"/>
              <a:t> e </a:t>
            </a:r>
            <a:r>
              <a:rPr lang="pt-BR" b="1" dirty="0"/>
              <a:t>sentimentos</a:t>
            </a:r>
            <a:r>
              <a:rPr lang="pt-BR" dirty="0"/>
              <a:t>. É à capacidade do indivíduo de conhecer a si.</a:t>
            </a:r>
          </a:p>
          <a:p>
            <a:pPr algn="just"/>
            <a:r>
              <a:rPr lang="pt-BR" dirty="0"/>
              <a:t>É o reconhecimento de habilidades, necessidades, desejos e inteligências próprias, a capacidade para formular uma imagem precisa de si próprio e a habilidade para usar essa imagem para funcionar de forma efetiva.</a:t>
            </a:r>
          </a:p>
          <a:p>
            <a:pPr algn="just"/>
            <a:r>
              <a:rPr lang="pt-BR" dirty="0"/>
              <a:t>Assim, a expressão intrapessoal é a nossa relação com os nossos sonhos, desejos, angústias, aspirações, emoções e tudo que se refere aos nossos próprios sentimentos, sejam eles, positivos ou negativos.</a:t>
            </a:r>
          </a:p>
          <a:p>
            <a:pPr algn="just"/>
            <a:r>
              <a:rPr lang="pt-BR" dirty="0"/>
              <a:t>Uma pessoa inteligente no âmbito interpessoal será capaz de manter sua vida em ordem em qualquer situação e mesmo com lágrimas nos olhos, dizer: Estou bem e esboçar um sorriso.</a:t>
            </a:r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B656A-38FE-4C2B-B86D-E8A0E4DDCA15}" type="datetime1">
              <a:rPr lang="pt-BR" smtClean="0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IFSul – Passo Fundo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00C26-CB89-487E-A9C7-BEC7B0DCB4B9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6308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UNIDADE II – Relações Humanas e Trabalho </a:t>
            </a:r>
            <a:br>
              <a:rPr lang="pt-BR" dirty="0"/>
            </a:br>
            <a:r>
              <a:rPr lang="pt-BR" dirty="0"/>
              <a:t>Relacionamento interpessoal e intrapessoal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pt-BR" sz="4400" dirty="0"/>
              <a:t>Intrapessoal: </a:t>
            </a:r>
          </a:p>
          <a:p>
            <a:pPr marL="0" indent="0" algn="ctr">
              <a:buNone/>
            </a:pPr>
            <a:r>
              <a:rPr lang="pt-BR" sz="4400" dirty="0"/>
              <a:t>VOCÊ x VOCÊ</a:t>
            </a:r>
          </a:p>
          <a:p>
            <a:pPr marL="0" indent="0" algn="ctr">
              <a:buNone/>
            </a:pPr>
            <a:endParaRPr lang="pt-BR" sz="4400" dirty="0"/>
          </a:p>
          <a:p>
            <a:pPr marL="0" indent="0" algn="ctr">
              <a:buNone/>
            </a:pPr>
            <a:r>
              <a:rPr lang="pt-BR" sz="4400" dirty="0"/>
              <a:t>Interpessoal: </a:t>
            </a:r>
          </a:p>
          <a:p>
            <a:pPr marL="0" indent="0" algn="ctr">
              <a:buNone/>
            </a:pPr>
            <a:r>
              <a:rPr lang="pt-BR" sz="4400" dirty="0"/>
              <a:t>VOCÊ x OUTRO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B656A-38FE-4C2B-B86D-E8A0E4DDCA15}" type="datetime1">
              <a:rPr lang="pt-BR" smtClean="0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IFSul – Passo Fundo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00C26-CB89-487E-A9C7-BEC7B0DCB4B9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9457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UNIDADE II – Relações Humanas e Trabalho </a:t>
            </a:r>
            <a:br>
              <a:rPr lang="pt-BR" dirty="0"/>
            </a:br>
            <a:r>
              <a:rPr lang="pt-BR" dirty="0"/>
              <a:t>Relacionamento interpessoal e intrapessoal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/>
              <a:t>Qual a importância do Relacionamento INTERPESSOAL no Trabalho</a:t>
            </a:r>
          </a:p>
          <a:p>
            <a:pPr algn="just"/>
            <a:r>
              <a:rPr lang="pt-BR" dirty="0"/>
              <a:t>A necessidade de trocar informações sobre o trabalho e de cooperar com a equipe permite o relacionamento entre os indivíduos, o que acaba sendo imprescindível para a organização, pois, as mesmas, valorizam cada vez mais tal capacidade; o relacionamento interpessoal é, sem sombra de dúvida, um dos fatores que influenciam no dia-a-dia e no desempenho de um grupo, cujo resultado depende de parcerias internas para obter melhores ganhos.</a:t>
            </a:r>
          </a:p>
          <a:p>
            <a:pPr algn="just"/>
            <a:r>
              <a:rPr lang="pt-BR" dirty="0"/>
              <a:t>No entanto, sabemos que tem gente que não consegue lidar com pessoas adversas e com opiniões diferentes da sua.</a:t>
            </a:r>
          </a:p>
          <a:p>
            <a:pPr algn="just"/>
            <a:r>
              <a:rPr lang="pt-BR" dirty="0"/>
              <a:t>Essa dificuldade de relacionamento acaba impactando no desempenho de uma pessoa em relação às tarefas que desenvolve na organização, pois ela irá evitar a sua exposição e nem sempre poderá contar com alguém para auxiliá-la, e devido a isso acaba fazendo, na maioria das vezes, seu trabalho de maneira individualizada.</a:t>
            </a:r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B656A-38FE-4C2B-B86D-E8A0E4DDCA15}" type="datetime1">
              <a:rPr lang="pt-BR" smtClean="0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IFSul – Passo Fundo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00C26-CB89-487E-A9C7-BEC7B0DCB4B9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7743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571200-B772-60DC-E89C-05B089E13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400" dirty="0"/>
              <a:t>Atividade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9907D6-30DB-CEAF-FAE5-1F920CCA6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dirty="0"/>
              <a:t>Agora em duplas façam uma lista de atitudes que podem melhorar seu relacionamento </a:t>
            </a:r>
            <a:r>
              <a:rPr lang="pt-BR" sz="4000" dirty="0" err="1"/>
              <a:t>inter</a:t>
            </a:r>
            <a:r>
              <a:rPr lang="pt-BR" sz="4000" dirty="0"/>
              <a:t> e intrapessoal ;</a:t>
            </a:r>
          </a:p>
          <a:p>
            <a:endParaRPr lang="pt-BR" sz="4000" dirty="0"/>
          </a:p>
          <a:p>
            <a:r>
              <a:rPr lang="pt-BR" sz="4000" dirty="0"/>
              <a:t>Apresente em forma de discussão sua lista.</a:t>
            </a:r>
          </a:p>
          <a:p>
            <a:endParaRPr lang="pt-BR" dirty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82039C0-572C-A9A5-0165-757C737D3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B656A-38FE-4C2B-B86D-E8A0E4DDCA15}" type="datetime1">
              <a:rPr lang="pt-BR" smtClean="0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CD33C6-CAAA-D8CD-6477-B74C8692B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IFSul – Passo Fundo</a:t>
            </a:r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EFF21E-D5E3-5021-50EB-B58E85B11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00C26-CB89-487E-A9C7-BEC7B0DCB4B9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937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UNIDADE II – Relações Humanas e Trabalho </a:t>
            </a:r>
            <a:br>
              <a:rPr lang="pt-BR" dirty="0"/>
            </a:br>
            <a:r>
              <a:rPr lang="pt-BR" dirty="0"/>
              <a:t>Relacionamento interpessoal e intrapessoal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1B656A-38FE-4C2B-B86D-E8A0E4DDCA15}" type="datetime1">
              <a:rPr lang="pt-BR" smtClean="0"/>
              <a:pPr>
                <a:defRPr/>
              </a:pPr>
              <a:t>27/03/2024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/>
              <a:t>IFSul – Passo Fundo</a:t>
            </a: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B00C26-CB89-487E-A9C7-BEC7B0DCB4B9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307032" y="1682219"/>
            <a:ext cx="8153400" cy="455509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BR" sz="2000" dirty="0">
                <a:latin typeface="+mn-lt"/>
                <a:cs typeface="Calibri" pitchFamily="34" charset="0"/>
              </a:rPr>
              <a:t>Leve as coisas pelo lado profissional, não pessoal.</a:t>
            </a: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pt-BR" sz="2400" dirty="0">
              <a:latin typeface="+mn-lt"/>
              <a:cs typeface="Calibri" pitchFamily="34" charset="0"/>
            </a:endParaRP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BR" sz="2000" dirty="0">
                <a:latin typeface="+mn-lt"/>
                <a:cs typeface="Calibri" pitchFamily="34" charset="0"/>
              </a:rPr>
              <a:t>Detecte o estresse prematuramente e previna.</a:t>
            </a: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pt-BR" sz="2400" dirty="0">
              <a:latin typeface="+mn-lt"/>
              <a:cs typeface="Calibri" pitchFamily="34" charset="0"/>
            </a:endParaRP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BR" sz="2000" dirty="0">
                <a:latin typeface="+mn-lt"/>
                <a:cs typeface="Calibri" pitchFamily="34" charset="0"/>
              </a:rPr>
              <a:t>Trate cada pessoa como única para conseguir mais cooperação.</a:t>
            </a: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pt-BR" sz="2400" dirty="0">
              <a:latin typeface="+mn-lt"/>
              <a:cs typeface="Calibri" pitchFamily="34" charset="0"/>
            </a:endParaRP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BR" sz="2000" dirty="0">
                <a:latin typeface="+mn-lt"/>
                <a:cs typeface="Calibri" pitchFamily="34" charset="0"/>
              </a:rPr>
              <a:t>Vise à satisfação da equipe e não apenas do serviço.</a:t>
            </a: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pt-BR" sz="2400" dirty="0">
              <a:latin typeface="+mn-lt"/>
              <a:cs typeface="Calibri" pitchFamily="34" charset="0"/>
            </a:endParaRP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BR" sz="2000" dirty="0">
                <a:latin typeface="+mn-lt"/>
                <a:cs typeface="Calibri" pitchFamily="34" charset="0"/>
              </a:rPr>
              <a:t>Solucione problemas sem culpar a si próprio ou aos outros.</a:t>
            </a: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pt-BR" sz="2400" dirty="0">
              <a:latin typeface="+mn-lt"/>
              <a:cs typeface="Calibri" pitchFamily="34" charset="0"/>
            </a:endParaRP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BR" sz="2000" dirty="0">
                <a:latin typeface="+mn-lt"/>
                <a:cs typeface="Calibri" pitchFamily="34" charset="0"/>
              </a:rPr>
              <a:t> Pratique o bom senso.</a:t>
            </a: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endParaRPr lang="pt-BR" sz="2400" dirty="0">
              <a:latin typeface="+mn-lt"/>
              <a:cs typeface="Calibri" pitchFamily="34" charset="0"/>
            </a:endParaRPr>
          </a:p>
          <a:p>
            <a:pPr marL="290513" indent="-290513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BR" sz="2000" dirty="0">
                <a:latin typeface="+mn-lt"/>
                <a:cs typeface="Calibri" pitchFamily="34" charset="0"/>
              </a:rPr>
              <a:t> Estimule o </a:t>
            </a:r>
            <a:r>
              <a:rPr lang="pt-BR" sz="2000" i="1" dirty="0">
                <a:latin typeface="+mn-lt"/>
                <a:cs typeface="Calibri" pitchFamily="34" charset="0"/>
              </a:rPr>
              <a:t>feedback</a:t>
            </a:r>
            <a:r>
              <a:rPr lang="pt-BR" sz="2000" dirty="0">
                <a:latin typeface="+mn-lt"/>
                <a:cs typeface="Calibri" pitchFamily="34" charset="0"/>
              </a:rPr>
              <a:t> continuo.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4109846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2043</TotalTime>
  <Words>923</Words>
  <Application>Microsoft Office PowerPoint</Application>
  <PresentationFormat>Apresentação na tela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Design padrão</vt:lpstr>
      <vt:lpstr>Curso Técnico em Edificações  GESTÃO E EMPREENDEDORISMO   Relações Humanas e Trabalho  </vt:lpstr>
      <vt:lpstr>Apresentação do PowerPoint</vt:lpstr>
      <vt:lpstr>UNIDADE II – Relações Humanas e Trabalho  Relacionamento interpessoal e intrapessoal</vt:lpstr>
      <vt:lpstr>UNIDADE II – Relações Humanas e Trabalho  Relacionamento interpessoal e intrapessoal</vt:lpstr>
      <vt:lpstr>UNIDADE II – Relações Humanas e Trabalho  Relacionamento interpessoal e intrapessoal</vt:lpstr>
      <vt:lpstr>UNIDADE II – Relações Humanas e Trabalho  Relacionamento interpessoal e intrapessoal</vt:lpstr>
      <vt:lpstr>UNIDADE II – Relações Humanas e Trabalho  Relacionamento interpessoal e intrapessoal</vt:lpstr>
      <vt:lpstr>Atividade</vt:lpstr>
      <vt:lpstr>UNIDADE II – Relações Humanas e Trabalho  Relacionamento interpessoal e intrapessoal</vt:lpstr>
      <vt:lpstr>UNIDADE II – Relações Humanas e Trabalho  Personalidade, liderança e organização</vt:lpstr>
      <vt:lpstr>UNIDADE II – Relações Humanas e Trabalho  Personalidade, liderança e organização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L Deboni</dc:creator>
  <cp:lastModifiedBy>marcia.beck@ifpr.edu.br</cp:lastModifiedBy>
  <cp:revision>195</cp:revision>
  <dcterms:created xsi:type="dcterms:W3CDTF">2009-08-05T14:26:45Z</dcterms:created>
  <dcterms:modified xsi:type="dcterms:W3CDTF">2024-03-27T20:12:57Z</dcterms:modified>
</cp:coreProperties>
</file>