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56" r:id="rId2"/>
    <p:sldId id="301" r:id="rId3"/>
    <p:sldId id="262" r:id="rId4"/>
    <p:sldId id="274" r:id="rId5"/>
    <p:sldId id="279" r:id="rId6"/>
    <p:sldId id="270" r:id="rId7"/>
    <p:sldId id="273" r:id="rId8"/>
    <p:sldId id="272" r:id="rId9"/>
    <p:sldId id="271" r:id="rId10"/>
    <p:sldId id="275" r:id="rId11"/>
    <p:sldId id="276" r:id="rId12"/>
    <p:sldId id="278" r:id="rId13"/>
    <p:sldId id="280" r:id="rId14"/>
    <p:sldId id="281" r:id="rId15"/>
    <p:sldId id="282" r:id="rId16"/>
    <p:sldId id="283" r:id="rId17"/>
    <p:sldId id="284" r:id="rId18"/>
    <p:sldId id="322" r:id="rId19"/>
    <p:sldId id="323" r:id="rId20"/>
    <p:sldId id="324" r:id="rId21"/>
    <p:sldId id="325" r:id="rId22"/>
    <p:sldId id="326" r:id="rId23"/>
    <p:sldId id="327" r:id="rId24"/>
    <p:sldId id="286" r:id="rId25"/>
    <p:sldId id="287" r:id="rId26"/>
    <p:sldId id="288" r:id="rId27"/>
    <p:sldId id="291" r:id="rId28"/>
    <p:sldId id="293" r:id="rId29"/>
    <p:sldId id="290" r:id="rId30"/>
    <p:sldId id="292" r:id="rId31"/>
    <p:sldId id="295" r:id="rId32"/>
    <p:sldId id="289" r:id="rId33"/>
    <p:sldId id="296" r:id="rId34"/>
    <p:sldId id="297" r:id="rId35"/>
    <p:sldId id="298" r:id="rId36"/>
    <p:sldId id="299" r:id="rId37"/>
    <p:sldId id="300" r:id="rId38"/>
    <p:sldId id="302" r:id="rId39"/>
    <p:sldId id="303" r:id="rId40"/>
    <p:sldId id="304" r:id="rId41"/>
    <p:sldId id="305" r:id="rId42"/>
    <p:sldId id="306" r:id="rId43"/>
    <p:sldId id="308" r:id="rId44"/>
    <p:sldId id="309" r:id="rId45"/>
    <p:sldId id="317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8" r:id="rId54"/>
    <p:sldId id="321" r:id="rId55"/>
    <p:sldId id="319" r:id="rId56"/>
    <p:sldId id="320" r:id="rId57"/>
  </p:sldIdLst>
  <p:sldSz cx="18288000" cy="10287000"/>
  <p:notesSz cx="6858000" cy="9144000"/>
  <p:embeddedFontLst>
    <p:embeddedFont>
      <p:font typeface="Algerian" panose="04020705040A02060702" pitchFamily="82" charset="0"/>
      <p:regular r:id="rId59"/>
    </p:embeddedFont>
    <p:embeddedFont>
      <p:font typeface="Arimo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IBM Plex Mono" panose="020B0509050203000203" pitchFamily="49" charset="0"/>
      <p:regular r:id="rId65"/>
      <p:bold r:id="rId66"/>
      <p:italic r:id="rId67"/>
      <p:boldItalic r:id="rId68"/>
    </p:embeddedFont>
    <p:embeddedFont>
      <p:font typeface="TC October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22" autoAdjust="0"/>
  </p:normalViewPr>
  <p:slideViewPr>
    <p:cSldViewPr>
      <p:cViewPr varScale="1">
        <p:scale>
          <a:sx n="45" d="100"/>
          <a:sy n="45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C5D98-1C3A-428D-8756-212AC2087318}" type="datetimeFigureOut">
              <a:rPr lang="pt-BR" smtClean="0"/>
              <a:t>15/03/2023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2FC24-307B-4E9E-B468-CA26342070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39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2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33101" y="534534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6224" r="6224"/>
          <a:stretch>
            <a:fillRect/>
          </a:stretch>
        </p:blipFill>
        <p:spPr>
          <a:xfrm rot="1172178">
            <a:off x="5219238" y="1201635"/>
            <a:ext cx="2662339" cy="35462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27280" y="2439443"/>
            <a:ext cx="14433439" cy="55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417"/>
              </a:lnSpc>
            </a:pPr>
            <a:r>
              <a:rPr lang="en-US" sz="20397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20397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20397" dirty="0" err="1">
                <a:solidFill>
                  <a:srgbClr val="FFFFFF"/>
                </a:solidFill>
                <a:latin typeface="TC October"/>
              </a:rPr>
              <a:t>Brasileiro</a:t>
            </a:r>
            <a:endParaRPr lang="en-US" sz="20397" dirty="0">
              <a:solidFill>
                <a:srgbClr val="FFFFFF"/>
              </a:solidFill>
              <a:latin typeface="TC Octobe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798">
            <a:off x="808690" y="7965851"/>
            <a:ext cx="2663612" cy="18693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04974">
            <a:off x="13107099" y="5556795"/>
            <a:ext cx="5585436" cy="1204929"/>
            <a:chOff x="0" y="0"/>
            <a:chExt cx="7447248" cy="160657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7447248" cy="160657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10379" y="177569"/>
              <a:ext cx="6826491" cy="118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1"/>
                </a:lnSpc>
              </a:pPr>
              <a:r>
                <a:rPr lang="en-US" sz="2551" dirty="0">
                  <a:solidFill>
                    <a:srgbClr val="FFFFFF"/>
                  </a:solidFill>
                  <a:latin typeface="IBM Plex Mono"/>
                </a:rPr>
                <a:t>Prof. Adriano Makux de Paula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106163">
            <a:off x="13960738" y="7055461"/>
            <a:ext cx="4905164" cy="751288"/>
            <a:chOff x="0" y="0"/>
            <a:chExt cx="6540219" cy="100171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540219" cy="10017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72577" y="182920"/>
              <a:ext cx="5995066" cy="572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71"/>
                </a:lnSpc>
                <a:spcBef>
                  <a:spcPct val="0"/>
                </a:spcBef>
              </a:pPr>
              <a:endParaRPr lang="en-US" sz="2551" dirty="0">
                <a:solidFill>
                  <a:srgbClr val="FFFFFF"/>
                </a:solidFill>
                <a:latin typeface="IBM Plex Mono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5742">
            <a:off x="602825" y="1513381"/>
            <a:ext cx="3075343" cy="11612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5091" y="1583501"/>
            <a:ext cx="1672909" cy="1575576"/>
          </a:xfrm>
          <a:prstGeom prst="rect">
            <a:avLst/>
          </a:prstGeom>
        </p:spPr>
      </p:pic>
      <p:pic>
        <p:nvPicPr>
          <p:cNvPr id="1026" name="Picture 2" descr="Serra do Rio do Rastro: o dia em que dirigi numa das estradas mais  deslumbrantes do mundo | Carangos PB - O Portal Automotivo da Paraíba">
            <a:extLst>
              <a:ext uri="{FF2B5EF4-FFF2-40B4-BE49-F238E27FC236}">
                <a16:creationId xmlns:a16="http://schemas.microsoft.com/office/drawing/2014/main" id="{FEB89826-F4EB-413F-AE7D-E43B4173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476" y="280731"/>
            <a:ext cx="63627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veillon 2021 em Guaratuba no litoral paranaense : cancelada festa da  virada e proibida abertura de casas noturnas, boates e similares – Brasil  Réveillon 2022 – Brasil Notícias Réveillon 2022 – Sortimentos.com">
            <a:extLst>
              <a:ext uri="{FF2B5EF4-FFF2-40B4-BE49-F238E27FC236}">
                <a16:creationId xmlns:a16="http://schemas.microsoft.com/office/drawing/2014/main" id="{F7BBD5B4-0D9B-405D-A8EE-0A04C31E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761" y="6841611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eria: No dia do Cerrado, as belezas da Chapada dos Guimarães - ((o))eco">
            <a:extLst>
              <a:ext uri="{FF2B5EF4-FFF2-40B4-BE49-F238E27FC236}">
                <a16:creationId xmlns:a16="http://schemas.microsoft.com/office/drawing/2014/main" id="{E3B5448D-AC3B-4E1E-9DCF-B0D2523D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661" y="7280865"/>
            <a:ext cx="4199712" cy="28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>
                <a:solidFill>
                  <a:srgbClr val="FFFFFF"/>
                </a:solidFill>
                <a:latin typeface="TC October"/>
              </a:rPr>
              <a:t>O que é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bacía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sedimentar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7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93615" y="1667572"/>
              <a:ext cx="18546151" cy="4973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199" dirty="0">
                  <a:solidFill>
                    <a:schemeClr val="bg1"/>
                  </a:solidFill>
                  <a:latin typeface="Algerian" panose="04020705040A02060702" pitchFamily="82" charset="0"/>
                </a:rPr>
                <a:t>-</a:t>
              </a:r>
              <a:r>
                <a:rPr lang="pt-BR" sz="4400" b="0" i="0" dirty="0">
                  <a:solidFill>
                    <a:schemeClr val="bg1"/>
                  </a:solidFill>
                  <a:effectLst/>
                  <a:latin typeface="Algerian" panose="04020705040A02060702" pitchFamily="82" charset="0"/>
                </a:rPr>
                <a:t>As bacias sedimentares são depressões da superfície terrestre presentes no relevo formadas por abatimentos da litosfera, nas quais se depositam ou depositaram sedimentos e, em alguns casos, materiais vulcânicos</a:t>
              </a:r>
              <a:endParaRPr lang="en-US" sz="4199" dirty="0">
                <a:solidFill>
                  <a:schemeClr val="bg1"/>
                </a:solidFill>
                <a:latin typeface="Algerian" panose="04020705040A020607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96583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729" y="645033"/>
            <a:ext cx="1865436" cy="2119813"/>
          </a:xfrm>
          <a:prstGeom prst="rect">
            <a:avLst/>
          </a:prstGeom>
        </p:spPr>
      </p:pic>
      <p:pic>
        <p:nvPicPr>
          <p:cNvPr id="2054" name="Picture 6" descr="Material de Apoio">
            <a:extLst>
              <a:ext uri="{FF2B5EF4-FFF2-40B4-BE49-F238E27FC236}">
                <a16:creationId xmlns:a16="http://schemas.microsoft.com/office/drawing/2014/main" id="{85A05693-51DF-4FB4-9213-A1B0FEEA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9" y="2722663"/>
            <a:ext cx="14002319" cy="73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0679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aS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CARACTERÍSTICAS DO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brasileiro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7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7072" y="949621"/>
              <a:ext cx="18546151" cy="698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800" dirty="0">
                  <a:solidFill>
                    <a:schemeClr val="bg1"/>
                  </a:solidFill>
                  <a:latin typeface="IBM Plex Mono"/>
                </a:rPr>
                <a:t>-</a:t>
              </a:r>
              <a:r>
                <a:rPr lang="pt-BR" sz="4800" dirty="0">
                  <a:solidFill>
                    <a:schemeClr val="bg1"/>
                  </a:solidFill>
                  <a:latin typeface="IBM Plex Mono"/>
                </a:rPr>
                <a:t>ÁREAS DE TERRENOS VULCÂNICOS: </a:t>
              </a: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Apesar de não haver vulcões ativos no Brasil, existem áreas que se constituíram a partir de derramamentos de lava que ocorreram entre 200 e 100 milhões de anos atrás, causando grande instabilidade geológica na porção sul e em parte do Sudeste do Brasil.</a:t>
              </a:r>
              <a:endParaRPr lang="en-US" sz="4199" dirty="0">
                <a:solidFill>
                  <a:srgbClr val="FFFFFF"/>
                </a:solidFill>
                <a:latin typeface="Arim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56832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58354" y="35400"/>
            <a:ext cx="16420673" cy="254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As formas do relevo brasileiro </a:t>
            </a:r>
            <a:r>
              <a:rPr lang="pt-BR" sz="6600" dirty="0">
                <a:solidFill>
                  <a:srgbClr val="FFFFFF"/>
                </a:solidFill>
                <a:latin typeface="TC October"/>
              </a:rPr>
              <a:t>segundo </a:t>
            </a:r>
            <a:r>
              <a:rPr lang="pt-BR" sz="6600" dirty="0" err="1">
                <a:solidFill>
                  <a:srgbClr val="FFFFFF"/>
                </a:solidFill>
                <a:latin typeface="TC October"/>
              </a:rPr>
              <a:t>Jurandyr</a:t>
            </a:r>
            <a:r>
              <a:rPr lang="pt-BR" sz="6600" dirty="0">
                <a:solidFill>
                  <a:srgbClr val="FFFFFF"/>
                </a:solidFill>
                <a:latin typeface="TC October"/>
              </a:rPr>
              <a:t> Ross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-230938" y="2187674"/>
            <a:ext cx="18524066" cy="8250848"/>
            <a:chOff x="-230768" y="-765118"/>
            <a:chExt cx="19938379" cy="10232340"/>
          </a:xfrm>
        </p:grpSpPr>
        <p:sp>
          <p:nvSpPr>
            <p:cNvPr id="7" name="AutoShape 7"/>
            <p:cNvSpPr/>
            <p:nvPr/>
          </p:nvSpPr>
          <p:spPr>
            <a:xfrm>
              <a:off x="-230768" y="-623800"/>
              <a:ext cx="19938379" cy="1007159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58972" y="-765118"/>
              <a:ext cx="18546151" cy="10232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pt-BR" sz="3600" dirty="0">
                  <a:solidFill>
                    <a:schemeClr val="bg1"/>
                  </a:solidFill>
                  <a:latin typeface="IBM Plex Mono" panose="020B0604020202020204" charset="0"/>
                </a:rPr>
                <a:t>OS PLANALTOS, que se caracterizam por sofrer intensos processos de desgaste (erosão), seu formato é arredondo e possui mais de 300 metros de altitude, podendo chegar a mais de 2900; </a:t>
              </a:r>
            </a:p>
            <a:p>
              <a:pPr>
                <a:lnSpc>
                  <a:spcPts val="5879"/>
                </a:lnSpc>
              </a:pPr>
              <a:r>
                <a:rPr lang="pt-BR" sz="3600" dirty="0">
                  <a:solidFill>
                    <a:schemeClr val="bg1"/>
                  </a:solidFill>
                  <a:latin typeface="IBM Plex Mono" panose="020B0604020202020204" charset="0"/>
                </a:rPr>
                <a:t>AS PLANÍCIES, que se caracterizam por receber os sedimentos vindos de áreas mais elevadas, como os planaltos, é uma superfície relativamente reta com até 200 metros de altitude; </a:t>
              </a:r>
            </a:p>
            <a:p>
              <a:pPr>
                <a:lnSpc>
                  <a:spcPts val="5879"/>
                </a:lnSpc>
              </a:pPr>
              <a:r>
                <a:rPr lang="pt-BR" sz="3600" dirty="0">
                  <a:solidFill>
                    <a:schemeClr val="bg1"/>
                  </a:solidFill>
                  <a:latin typeface="IBM Plex Mono" panose="020B0604020202020204" charset="0"/>
                </a:rPr>
                <a:t>AS DEPRESSÕES, que são áreas mais baixas do terreno em relação às demais que as cercam. Esses relevos existem em locais espalhados por todo o território.</a:t>
              </a: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50352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MAS DE RELEVO | Suporte Geográfico">
            <a:extLst>
              <a:ext uri="{FF2B5EF4-FFF2-40B4-BE49-F238E27FC236}">
                <a16:creationId xmlns:a16="http://schemas.microsoft.com/office/drawing/2014/main" id="{F1C047F2-C73F-42CB-81A2-64C68263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52500"/>
            <a:ext cx="14706600" cy="88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 relevo e suas formas: - 6ºB-Matutino">
            <a:extLst>
              <a:ext uri="{FF2B5EF4-FFF2-40B4-BE49-F238E27FC236}">
                <a16:creationId xmlns:a16="http://schemas.microsoft.com/office/drawing/2014/main" id="{15026EFC-EF0D-4EBF-9BF6-F4D5A74E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87" y="1104900"/>
            <a:ext cx="14318226" cy="88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3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37CAD0-5447-4036-A44A-26C511ED0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4" t="19791" r="27159" b="11459"/>
          <a:stretch/>
        </p:blipFill>
        <p:spPr>
          <a:xfrm>
            <a:off x="685800" y="5443"/>
            <a:ext cx="12496800" cy="104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06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FEDB75-7C59-4507-A16D-86054684E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3" t="22917" r="28331" b="20833"/>
          <a:stretch/>
        </p:blipFill>
        <p:spPr>
          <a:xfrm>
            <a:off x="1524000" y="736765"/>
            <a:ext cx="13563600" cy="95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sp>
        <p:nvSpPr>
          <p:cNvPr id="458" name="Google Shape;458;p33"/>
          <p:cNvSpPr/>
          <p:nvPr/>
        </p:nvSpPr>
        <p:spPr>
          <a:xfrm>
            <a:off x="1327576" y="1666240"/>
            <a:ext cx="14836656" cy="609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Quando: 1940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endParaRPr sz="4800" b="1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Critério: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Altimetria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400"/>
            </a:pPr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Unidades de Relevo: 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Planalto das Guianas, Planície Amazônica, Planalto Central, Planície do Pantanal, Planalto Atlântico, Planície Costeira, Planalto Meridional e a Planície de Pampa. 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pic>
        <p:nvPicPr>
          <p:cNvPr id="464" name="Google Shape;464;p34" descr="RELEVO BRASILEIRO | Geografia Crítica Na Vei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3594" y="1823220"/>
            <a:ext cx="9502976" cy="739409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4"/>
          <p:cNvSpPr/>
          <p:nvPr/>
        </p:nvSpPr>
        <p:spPr>
          <a:xfrm>
            <a:off x="2955954" y="9004964"/>
            <a:ext cx="9144000" cy="36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https://geografiacriticanaveia.files.wordpress.com/2015/10/geomorfologia3_clip_image004.jpg?w=519&amp;h=403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135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>
                <a:solidFill>
                  <a:srgbClr val="FFFFFF"/>
                </a:solidFill>
                <a:latin typeface="TC October"/>
              </a:rPr>
              <a:t>O que é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6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64277" y="1089367"/>
              <a:ext cx="18546151" cy="700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199" dirty="0">
                  <a:solidFill>
                    <a:schemeClr val="bg1"/>
                  </a:solidFill>
                  <a:latin typeface="IBM Plex Mono" panose="020B0604020202020204" charset="0"/>
                </a:rPr>
                <a:t>-</a:t>
              </a:r>
              <a:r>
                <a:rPr lang="pt-BR" sz="4400" b="0" i="0" dirty="0">
                  <a:solidFill>
                    <a:schemeClr val="bg1"/>
                  </a:solidFill>
                  <a:effectLst/>
                  <a:latin typeface="IBM Plex Mono" panose="020B0604020202020204" charset="0"/>
                </a:rPr>
                <a:t>O relevo é caracterizado pelo conjunto das diferenças de nível da superfície da crosta terrestre, resultantes de mudanças que em geral, ocorrem em processos que duram milhões de anos. Portanto, relevo é o conjunto de formação rochosa da superfície do planeta.  </a:t>
              </a:r>
              <a:endParaRPr lang="en-US" sz="4199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37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sp>
        <p:nvSpPr>
          <p:cNvPr id="471" name="Google Shape;471;p35"/>
          <p:cNvSpPr/>
          <p:nvPr/>
        </p:nvSpPr>
        <p:spPr>
          <a:xfrm>
            <a:off x="2036600" y="1539450"/>
            <a:ext cx="14776200" cy="830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Quando: 1960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400"/>
            </a:pP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400"/>
            </a:pPr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Critério: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geomorfológico, processos de erosão e sedimentação.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400"/>
            </a:pP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400"/>
            </a:pPr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Unidades de Relevo: 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Planalto das Guianas, Planície e Terras Baixas Amazônicas, Planalto Central, Planalto do Maranhão-Piauí, Planalto Nordestino, Planície do Pantanal, Serras e Planaltos do Leste e Sudeste, Planícies                      de Terras Baixas Costeiras, Planalto Meridional e          Planalto Uruguaio Sul-Rio-Grandense.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pic>
        <p:nvPicPr>
          <p:cNvPr id="477" name="Google Shape;477;p36" descr="Geografia e Atualidades: Ab'Saber e a classificação do relevo brasilei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730240"/>
            <a:ext cx="7543800" cy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6"/>
          <p:cNvSpPr/>
          <p:nvPr/>
        </p:nvSpPr>
        <p:spPr>
          <a:xfrm>
            <a:off x="1393973" y="7533022"/>
            <a:ext cx="2248026" cy="129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https://3.bp.blogspot.com/_D6_UlKidjlE/Sb11U5xIkuI/AAAAAAAAAyQ/w7_ZZz8ZQBA/s400/Brasil+relevo+Classifica%C3%A7%C3%A3o+Aziz+Ab%C2%B4Saber.jpg</a:t>
            </a: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7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pic>
        <p:nvPicPr>
          <p:cNvPr id="484" name="Google Shape;48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050" y="1467051"/>
            <a:ext cx="15218400" cy="803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7"/>
          <p:cNvSpPr/>
          <p:nvPr/>
        </p:nvSpPr>
        <p:spPr>
          <a:xfrm>
            <a:off x="7226124" y="9667664"/>
            <a:ext cx="3738600" cy="36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https://i.ytimg.com/vi/tva_jnFIjkM/maxresdefault.jpg</a:t>
            </a: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8"/>
          <p:cNvSpPr/>
          <p:nvPr/>
        </p:nvSpPr>
        <p:spPr>
          <a:xfrm>
            <a:off x="3885096" y="616104"/>
            <a:ext cx="105178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 RELEVO BRASILEIRO</a:t>
            </a:r>
            <a:endParaRPr sz="3600"/>
          </a:p>
        </p:txBody>
      </p:sp>
      <p:sp>
        <p:nvSpPr>
          <p:cNvPr id="491" name="Google Shape;491;p38"/>
          <p:cNvSpPr/>
          <p:nvPr/>
        </p:nvSpPr>
        <p:spPr>
          <a:xfrm>
            <a:off x="1327600" y="1730251"/>
            <a:ext cx="15672000" cy="38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Quando: 1990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endParaRPr sz="4800" b="1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Critério: 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morfoclimáticos, morfoestrutural e morfoescultural.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endParaRPr sz="480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 Unidades de Relevo  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8"/>
          <p:cNvSpPr txBox="1"/>
          <p:nvPr/>
        </p:nvSpPr>
        <p:spPr>
          <a:xfrm>
            <a:off x="10993600" y="6941150"/>
            <a:ext cx="63180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pt-BR" sz="3400" b="1">
                <a:latin typeface="Calibri"/>
                <a:ea typeface="Calibri"/>
                <a:cs typeface="Calibri"/>
                <a:sym typeface="Calibri"/>
              </a:rPr>
              <a:t>Continua na próxima página</a:t>
            </a:r>
            <a:endParaRPr sz="3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0943" y="864112"/>
            <a:ext cx="13022289" cy="135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Principais planaltos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617248" y="3604013"/>
            <a:ext cx="1385135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PLANALTOS E SERRAS DO ATLÂNTICO LESTE E SUDESTE: estão localizadas importantes regiões serranas do Brasil, como as serras do Espinhaço (nos estados da Bahia e de Minas Gerais), da Mantiqueira (nos estados de São Paulo, de Minas Gerais e do Rio do Janeiro) e do Mar (em uma extensão que vai do estado de Santa Catarina ao do Rio de Janeiro). Nessas áreas, aglomera-se uma parte expressiva da população brasileira</a:t>
            </a:r>
          </a:p>
        </p:txBody>
      </p:sp>
    </p:spTree>
    <p:extLst>
      <p:ext uri="{BB962C8B-B14F-4D97-AF65-F5344CB8AC3E}">
        <p14:creationId xmlns:p14="http://schemas.microsoft.com/office/powerpoint/2010/main" val="2600527050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AD16C604-64CC-4B15-A577-59E38110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342900"/>
            <a:ext cx="7620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60CD63D-0225-4BFC-8714-A300D1D4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43" y="928687"/>
            <a:ext cx="8001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2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saico de Unidades de Conservação: Modelo de Gestão integrada no âmbito do  Corredor Ecológico da Serra do Mar – Mata Atl">
            <a:extLst>
              <a:ext uri="{FF2B5EF4-FFF2-40B4-BE49-F238E27FC236}">
                <a16:creationId xmlns:a16="http://schemas.microsoft.com/office/drawing/2014/main" id="{76FC13EA-548D-4992-8AE4-A9CC5472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"/>
            <a:ext cx="946229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em da Serra do Mar Paranaense – ABOTTC">
            <a:extLst>
              <a:ext uri="{FF2B5EF4-FFF2-40B4-BE49-F238E27FC236}">
                <a16:creationId xmlns:a16="http://schemas.microsoft.com/office/drawing/2014/main" id="{AFF701E4-0CF1-4A17-AFE6-569D65F3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65" y="723900"/>
            <a:ext cx="8384683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o Itapiroca na Serra do Mar PR - Expedição Andando por aí">
            <a:extLst>
              <a:ext uri="{FF2B5EF4-FFF2-40B4-BE49-F238E27FC236}">
                <a16:creationId xmlns:a16="http://schemas.microsoft.com/office/drawing/2014/main" id="{4B88672A-72C2-462E-B141-CE325B6F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62500"/>
            <a:ext cx="82867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88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0943" y="864112"/>
            <a:ext cx="13022289" cy="135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Principais planaltos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559378" y="3467100"/>
            <a:ext cx="138513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Planaltos e chapadas Parnaíba e Planaltos e chapadas da Bacia do Paraná ocupam</a:t>
            </a: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boa parte do interior brasileiro, tendo grande relevância por serem os locais de nascente de alguns dos maiores rios brasileiros e por corresponderem a locais que se destacam pelo elevado índice de produção agropecuária.</a:t>
            </a:r>
          </a:p>
        </p:txBody>
      </p:sp>
    </p:spTree>
    <p:extLst>
      <p:ext uri="{BB962C8B-B14F-4D97-AF65-F5344CB8AC3E}">
        <p14:creationId xmlns:p14="http://schemas.microsoft.com/office/powerpoint/2010/main" val="3695072639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lanalto da Borborema e a Bacia do Parnaíba">
            <a:extLst>
              <a:ext uri="{FF2B5EF4-FFF2-40B4-BE49-F238E27FC236}">
                <a16:creationId xmlns:a16="http://schemas.microsoft.com/office/drawing/2014/main" id="{DF5A515E-F413-4BE3-8615-5F5DADC2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9"/>
            <a:ext cx="1214886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lassificação do relevo brasileiro em Geografia | Descomplica">
            <a:extLst>
              <a:ext uri="{FF2B5EF4-FFF2-40B4-BE49-F238E27FC236}">
                <a16:creationId xmlns:a16="http://schemas.microsoft.com/office/drawing/2014/main" id="{CE962F6B-D765-4346-A3BA-E6E27576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457700"/>
            <a:ext cx="654367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6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xercícios sobre o Relevo Brasileiro com Gabarito | Exercícios Web">
            <a:extLst>
              <a:ext uri="{FF2B5EF4-FFF2-40B4-BE49-F238E27FC236}">
                <a16:creationId xmlns:a16="http://schemas.microsoft.com/office/drawing/2014/main" id="{D99B3F7A-C430-4072-B80C-D99AB9C7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"/>
            <a:ext cx="10287000" cy="496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lassificação do relevo brasileiro em Geografia | Descomplica">
            <a:extLst>
              <a:ext uri="{FF2B5EF4-FFF2-40B4-BE49-F238E27FC236}">
                <a16:creationId xmlns:a16="http://schemas.microsoft.com/office/drawing/2014/main" id="{31414CC9-FDAD-406D-A303-7B841D74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566177"/>
            <a:ext cx="7000875" cy="53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acia do Paraná – Wikipédia, a enciclopédia livre">
            <a:extLst>
              <a:ext uri="{FF2B5EF4-FFF2-40B4-BE49-F238E27FC236}">
                <a16:creationId xmlns:a16="http://schemas.microsoft.com/office/drawing/2014/main" id="{6C16612E-916E-40AC-9744-4A87EAA1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47305"/>
            <a:ext cx="40195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8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aS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CARACTERÍSTICAS DO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brasileiro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6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64277" y="86870"/>
              <a:ext cx="18546151" cy="900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199" dirty="0">
                  <a:solidFill>
                    <a:srgbClr val="FFFFFF"/>
                  </a:solidFill>
                  <a:latin typeface="IBM Plex Mono"/>
                </a:rPr>
                <a:t>-</a:t>
              </a: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O relevo brasileiro é muito antigo e desgastado, além de apresentar baixas altitudes, pois o país se encontra</a:t>
              </a:r>
            </a:p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no centro da placa tectônica Sul-americana, que sofre poucos terremotos e não tem vulcões ativos.</a:t>
              </a:r>
            </a:p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Ele pode ser dividido em duas unidades: </a:t>
              </a:r>
            </a:p>
            <a:p>
              <a:pPr marL="571500" indent="-571500">
                <a:lnSpc>
                  <a:spcPts val="5879"/>
                </a:lnSpc>
                <a:buFont typeface="Wingdings" panose="05000000000000000000" pitchFamily="2" charset="2"/>
                <a:buChar char="Ø"/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Escudos cristalinos</a:t>
              </a:r>
            </a:p>
            <a:p>
              <a:pPr marL="571500" indent="-571500">
                <a:lnSpc>
                  <a:spcPts val="5879"/>
                </a:lnSpc>
                <a:buFont typeface="Wingdings" panose="05000000000000000000" pitchFamily="2" charset="2"/>
                <a:buChar char="Ø"/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bacias sedimentares</a:t>
              </a:r>
              <a:endParaRPr lang="en-US" sz="4199" dirty="0">
                <a:solidFill>
                  <a:srgbClr val="FFFFFF"/>
                </a:solidFill>
                <a:latin typeface="Arimo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0943" y="864112"/>
            <a:ext cx="13022289" cy="135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Principais planaltos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1" y="3030547"/>
            <a:ext cx="1385135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PLANALTOS RESIDUAIS NORTE-AMAZÔNICOS; situada sobre o maciço cristalino</a:t>
            </a: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das Guianas, é onde se encontram os picos mais elevados do relevo brasileiro. Na fronteira do Brasil com a Venezuela, em</a:t>
            </a: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Roraima, estão o Pico da Neblina (2 994 m, ponto culminante do relevo brasileiro) e o Pico 31 de Março (2 973 m), o segundo</a:t>
            </a: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mais alto).</a:t>
            </a:r>
          </a:p>
        </p:txBody>
      </p:sp>
    </p:spTree>
    <p:extLst>
      <p:ext uri="{BB962C8B-B14F-4D97-AF65-F5344CB8AC3E}">
        <p14:creationId xmlns:p14="http://schemas.microsoft.com/office/powerpoint/2010/main" val="2784731644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EOGRAFIA - 3 o ANO MÓDULO 45 GEOGRAFIA REGIONAL DO BRASIL: AMAZÔNIA - PDF  Download grátis">
            <a:extLst>
              <a:ext uri="{FF2B5EF4-FFF2-40B4-BE49-F238E27FC236}">
                <a16:creationId xmlns:a16="http://schemas.microsoft.com/office/drawing/2014/main" id="{C604B004-9252-46E6-A702-6543E622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98621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ssificação do relevo brasileiro em Geografia | Descomplica">
            <a:extLst>
              <a:ext uri="{FF2B5EF4-FFF2-40B4-BE49-F238E27FC236}">
                <a16:creationId xmlns:a16="http://schemas.microsoft.com/office/drawing/2014/main" id="{450CFF87-31EA-40A6-A5E2-196E6F7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25" y="3924300"/>
            <a:ext cx="829198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10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MAS DE RELEVO | Suporte Geográfico">
            <a:extLst>
              <a:ext uri="{FF2B5EF4-FFF2-40B4-BE49-F238E27FC236}">
                <a16:creationId xmlns:a16="http://schemas.microsoft.com/office/drawing/2014/main" id="{F1C047F2-C73F-42CB-81A2-64C68263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52500"/>
            <a:ext cx="14706600" cy="88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78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2714" y="343646"/>
            <a:ext cx="13022289" cy="266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Principais </a:t>
            </a:r>
            <a:r>
              <a:rPr lang="pt-BR" sz="9718" dirty="0" err="1">
                <a:solidFill>
                  <a:srgbClr val="FFFFFF"/>
                </a:solidFill>
                <a:latin typeface="TC October"/>
              </a:rPr>
              <a:t>Principais</a:t>
            </a:r>
            <a:r>
              <a:rPr lang="pt-BR" sz="9718" dirty="0">
                <a:solidFill>
                  <a:srgbClr val="FFFFFF"/>
                </a:solidFill>
                <a:latin typeface="TC October"/>
              </a:rPr>
              <a:t> planícies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1" y="3030547"/>
            <a:ext cx="1385135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A mais extensa planície brasileira é a do Rio Amazonas. Situa-se na porção central da imensa bacia sedimentar formada pelo maior rio do mundo, uma região que tem caráter estratégico pela cobertura vegetal da </a:t>
            </a:r>
            <a:r>
              <a:rPr lang="pt-BR" sz="4000" dirty="0" err="1">
                <a:solidFill>
                  <a:schemeClr val="bg1"/>
                </a:solidFill>
                <a:latin typeface="IBM Plex Mono" panose="020B0604020202020204" charset="0"/>
              </a:rPr>
              <a:t>ﬂoresta</a:t>
            </a: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 amazônica, a qual, nessa</a:t>
            </a: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região, desenvolve-se em ambientes que, periodicamente, </a:t>
            </a:r>
            <a:r>
              <a:rPr lang="pt-BR" sz="4000" dirty="0" err="1">
                <a:solidFill>
                  <a:schemeClr val="bg1"/>
                </a:solidFill>
                <a:latin typeface="IBM Plex Mono" panose="020B0604020202020204" charset="0"/>
              </a:rPr>
              <a:t>ﬁcam</a:t>
            </a: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 alagados pelas cheias do rio.</a:t>
            </a:r>
          </a:p>
        </p:txBody>
      </p:sp>
    </p:spTree>
    <p:extLst>
      <p:ext uri="{BB962C8B-B14F-4D97-AF65-F5344CB8AC3E}">
        <p14:creationId xmlns:p14="http://schemas.microsoft.com/office/powerpoint/2010/main" val="2999084850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eia do Rio Amazonas tem 285 trilhões de litros de água, revela estudo -  Jornal O Globo">
            <a:extLst>
              <a:ext uri="{FF2B5EF4-FFF2-40B4-BE49-F238E27FC236}">
                <a16:creationId xmlns:a16="http://schemas.microsoft.com/office/drawing/2014/main" id="{F4D9F2AE-B65D-48AA-B695-CEE654DD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27214"/>
            <a:ext cx="11604307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nde nasce o rio Amazonas?">
            <a:extLst>
              <a:ext uri="{FF2B5EF4-FFF2-40B4-BE49-F238E27FC236}">
                <a16:creationId xmlns:a16="http://schemas.microsoft.com/office/drawing/2014/main" id="{FE0BB4B5-1A6A-440B-9494-2D0CF60A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495" y="571500"/>
            <a:ext cx="6307019" cy="51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assificação do relevo brasileiro em Geografia | Descomplica">
            <a:extLst>
              <a:ext uri="{FF2B5EF4-FFF2-40B4-BE49-F238E27FC236}">
                <a16:creationId xmlns:a16="http://schemas.microsoft.com/office/drawing/2014/main" id="{D341A3C4-80C6-4125-B82E-BD00A900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152900"/>
            <a:ext cx="829198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495381E-DC53-4246-9962-0D9E09040A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EC19366-D9AF-4A17-A9B0-49ACA0BC1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02EF81-5576-402C-83D2-2B65BB1B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0" y="5937817"/>
            <a:ext cx="7018634" cy="55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37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2714" y="343646"/>
            <a:ext cx="13022289" cy="266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pt-BR" sz="9718" dirty="0">
                <a:solidFill>
                  <a:srgbClr val="FFFFFF"/>
                </a:solidFill>
                <a:latin typeface="TC October"/>
              </a:rPr>
              <a:t>Principais </a:t>
            </a:r>
            <a:r>
              <a:rPr lang="pt-BR" sz="9718" dirty="0" err="1">
                <a:solidFill>
                  <a:srgbClr val="FFFFFF"/>
                </a:solidFill>
                <a:latin typeface="TC October"/>
              </a:rPr>
              <a:t>Principais</a:t>
            </a:r>
            <a:r>
              <a:rPr lang="pt-BR" sz="9718" dirty="0">
                <a:solidFill>
                  <a:srgbClr val="FFFFFF"/>
                </a:solidFill>
                <a:latin typeface="TC October"/>
              </a:rPr>
              <a:t> planícies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1" y="3030547"/>
            <a:ext cx="138513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PLANÍCIE DO PANTANAL MATO-GROSSENSE. Drenada pelo Rio Paraguai, também sofre alagamentos naturais periódicos, contribuindo para o surgimento de uma paisagem marcada pela presença de inúmeros lagos temporários onde se desenvolve uma biodiversidade abundante e peculiar adaptada àquelas condições.</a:t>
            </a:r>
          </a:p>
        </p:txBody>
      </p:sp>
    </p:spTree>
    <p:extLst>
      <p:ext uri="{BB962C8B-B14F-4D97-AF65-F5344CB8AC3E}">
        <p14:creationId xmlns:p14="http://schemas.microsoft.com/office/powerpoint/2010/main" val="864960940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arque Nacional do Pantanal Matogrossense MS/MT - Terra das águas ~ Você  realmente sabia?">
            <a:extLst>
              <a:ext uri="{FF2B5EF4-FFF2-40B4-BE49-F238E27FC236}">
                <a16:creationId xmlns:a16="http://schemas.microsoft.com/office/drawing/2014/main" id="{F87842B4-600F-4B33-9F27-98A77D24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0500"/>
            <a:ext cx="830190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 Bioma | WWF Brasil">
            <a:extLst>
              <a:ext uri="{FF2B5EF4-FFF2-40B4-BE49-F238E27FC236}">
                <a16:creationId xmlns:a16="http://schemas.microsoft.com/office/drawing/2014/main" id="{8E3835A6-695C-4F08-9333-AF1F8E63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003" y="457200"/>
            <a:ext cx="970146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antanal – Wikipédia, a enciclopédia livre">
            <a:extLst>
              <a:ext uri="{FF2B5EF4-FFF2-40B4-BE49-F238E27FC236}">
                <a16:creationId xmlns:a16="http://schemas.microsoft.com/office/drawing/2014/main" id="{73B0132E-7A3E-46F7-8A7D-5E70529F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572000"/>
            <a:ext cx="740833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Pantanal: queimadas de 2020 equivalem à destruição dos últimos seis anos -  ClimaInfo">
            <a:extLst>
              <a:ext uri="{FF2B5EF4-FFF2-40B4-BE49-F238E27FC236}">
                <a16:creationId xmlns:a16="http://schemas.microsoft.com/office/drawing/2014/main" id="{1CA7B91E-B3A1-4BEF-9B53-73FD33F4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210" y="5143500"/>
            <a:ext cx="7415191" cy="514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Pantanal - Trabalhos para Escola">
            <a:extLst>
              <a:ext uri="{FF2B5EF4-FFF2-40B4-BE49-F238E27FC236}">
                <a16:creationId xmlns:a16="http://schemas.microsoft.com/office/drawing/2014/main" id="{3ABD0BFB-F674-47F0-A98D-DA2574E1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89" y="5170714"/>
            <a:ext cx="613035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83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IDADES DO RELEVO BRASILEIRO PERFIS TOPOGRÁFICOS">
            <a:extLst>
              <a:ext uri="{FF2B5EF4-FFF2-40B4-BE49-F238E27FC236}">
                <a16:creationId xmlns:a16="http://schemas.microsoft.com/office/drawing/2014/main" id="{867A187F-2803-442F-931C-A296200E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28700"/>
            <a:ext cx="15285692" cy="37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erfis topográficos do brasil">
            <a:extLst>
              <a:ext uri="{FF2B5EF4-FFF2-40B4-BE49-F238E27FC236}">
                <a16:creationId xmlns:a16="http://schemas.microsoft.com/office/drawing/2014/main" id="{B6E4C725-3FFF-49E8-9F4D-D548BC17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3"/>
          <a:stretch/>
        </p:blipFill>
        <p:spPr bwMode="auto">
          <a:xfrm>
            <a:off x="152400" y="5746977"/>
            <a:ext cx="17463275" cy="3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73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/>
          <p:nvPr/>
        </p:nvSpPr>
        <p:spPr>
          <a:xfrm>
            <a:off x="4669786" y="616104"/>
            <a:ext cx="8948476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FORMAS DO RELEVO BRASILEIRO </a:t>
            </a:r>
            <a:endParaRPr sz="3600"/>
          </a:p>
        </p:txBody>
      </p:sp>
      <p:sp>
        <p:nvSpPr>
          <p:cNvPr id="367" name="Google Shape;367;p19"/>
          <p:cNvSpPr/>
          <p:nvPr/>
        </p:nvSpPr>
        <p:spPr>
          <a:xfrm>
            <a:off x="1120875" y="1708253"/>
            <a:ext cx="15357990" cy="80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914400" indent="-914400"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Depressões: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áreas mais rebaixadas em relação ao entorno, devido aos processos de desgaste. Áreas relativamente planas, com suaves desníveis.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914400">
              <a:spcBef>
                <a:spcPts val="1200"/>
              </a:spcBef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Brasil as depressões são todas relativas, acima do nível do mar.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914400">
              <a:spcBef>
                <a:spcPts val="1200"/>
              </a:spcBef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Depressões Sertaneja e do São Francisco,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914400">
              <a:buClr>
                <a:srgbClr val="000000"/>
              </a:buClr>
              <a:buSzPts val="2400"/>
            </a:pP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 Periférica Sul-Rio-Grandense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ultrapassam os          200m de altitude.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914400">
              <a:spcBef>
                <a:spcPts val="1200"/>
              </a:spcBef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Depressão Periférica da Borda Leste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Bacia                  do Paraná é a que alcança </a:t>
            </a: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maiores altitudes</a:t>
            </a:r>
            <a:r>
              <a:rPr lang="pt-B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"/>
          <p:cNvSpPr/>
          <p:nvPr/>
        </p:nvSpPr>
        <p:spPr>
          <a:xfrm>
            <a:off x="4669786" y="616104"/>
            <a:ext cx="8948476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pt-B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FORMAS DO RELEVO BRASILEIRO </a:t>
            </a:r>
            <a:endParaRPr sz="3600"/>
          </a:p>
        </p:txBody>
      </p:sp>
      <p:sp>
        <p:nvSpPr>
          <p:cNvPr id="373" name="Google Shape;373;p20"/>
          <p:cNvSpPr/>
          <p:nvPr/>
        </p:nvSpPr>
        <p:spPr>
          <a:xfrm>
            <a:off x="2604450" y="1774300"/>
            <a:ext cx="12234000" cy="800138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pt-BR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Depressão Periférica da Borda Leste da Bacia do Paraná </a:t>
            </a:r>
            <a:endParaRPr sz="4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0" descr="O Pantanal no Centro-Oeste | Brasil Brasilei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8197" y="1943100"/>
            <a:ext cx="7751606" cy="5436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0"/>
          <p:cNvSpPr/>
          <p:nvPr/>
        </p:nvSpPr>
        <p:spPr>
          <a:xfrm>
            <a:off x="4306850" y="8948894"/>
            <a:ext cx="3023904" cy="36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https://slideplayer.com.br/slide/2923331/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STÓRIA: PLACAS TECTÔNICAS">
            <a:extLst>
              <a:ext uri="{FF2B5EF4-FFF2-40B4-BE49-F238E27FC236}">
                <a16:creationId xmlns:a16="http://schemas.microsoft.com/office/drawing/2014/main" id="{B749723A-8D0A-4538-BF11-C0CAE73F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5" y="2046514"/>
            <a:ext cx="1092107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cas Tectônicas - Geografia e Geologia - InfoEscola">
            <a:extLst>
              <a:ext uri="{FF2B5EF4-FFF2-40B4-BE49-F238E27FC236}">
                <a16:creationId xmlns:a16="http://schemas.microsoft.com/office/drawing/2014/main" id="{65BACA5C-325E-4E38-9523-0606C26F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34" y="2019300"/>
            <a:ext cx="695809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6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2714" y="343646"/>
            <a:ext cx="1302228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Principais </a:t>
            </a:r>
            <a:r>
              <a:rPr lang="pt-BR" sz="4800" dirty="0" err="1">
                <a:solidFill>
                  <a:srgbClr val="FFFFFF"/>
                </a:solidFill>
                <a:latin typeface="TC October"/>
              </a:rPr>
              <a:t>Principais</a:t>
            </a:r>
            <a:r>
              <a:rPr lang="pt-BR" sz="4800" dirty="0">
                <a:solidFill>
                  <a:srgbClr val="FFFFFF"/>
                </a:solidFill>
                <a:latin typeface="TC October"/>
              </a:rPr>
              <a:t> DEPRESSÕES </a:t>
            </a:r>
            <a:r>
              <a:rPr lang="pt-BR" sz="4800" dirty="0">
                <a:solidFill>
                  <a:schemeClr val="bg1"/>
                </a:solidFill>
                <a:latin typeface="IBM Plex Mono" panose="020B0604020202020204" charset="0"/>
              </a:rPr>
              <a:t>unidade Depressão sertaneja e do São Francisco 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1" y="3030547"/>
            <a:ext cx="1470183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400" dirty="0">
                <a:solidFill>
                  <a:schemeClr val="bg1"/>
                </a:solidFill>
                <a:latin typeface="IBM Plex Mono" panose="020B0604020202020204" charset="0"/>
              </a:rPr>
              <a:t>A unidade Depressão sertaneja e do São Francisco abrange uma grande porção da região Nordeste. Nessa área, encontra-se boa parte do Vale do Rio São Francisco que, pelo papel desempenhado na ocupação do país, é chamado de “rio da integração nacional”. As diversas regiões de corredeiras e quedas-d’água do São Francisco foram utilizadas para a construção de várias usinas hidrelétricas.</a:t>
            </a:r>
          </a:p>
        </p:txBody>
      </p:sp>
    </p:spTree>
    <p:extLst>
      <p:ext uri="{BB962C8B-B14F-4D97-AF65-F5344CB8AC3E}">
        <p14:creationId xmlns:p14="http://schemas.microsoft.com/office/powerpoint/2010/main" val="1243159956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2714" y="343646"/>
            <a:ext cx="1302228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Principais </a:t>
            </a:r>
            <a:r>
              <a:rPr lang="pt-BR" sz="4800" dirty="0" err="1">
                <a:solidFill>
                  <a:srgbClr val="FFFFFF"/>
                </a:solidFill>
                <a:latin typeface="TC October"/>
              </a:rPr>
              <a:t>Principais</a:t>
            </a:r>
            <a:r>
              <a:rPr lang="pt-BR" sz="4800" dirty="0">
                <a:solidFill>
                  <a:srgbClr val="FFFFFF"/>
                </a:solidFill>
                <a:latin typeface="TC October"/>
              </a:rPr>
              <a:t> DEPRESSÕES </a:t>
            </a:r>
            <a:r>
              <a:rPr lang="pt-BR" sz="4800" dirty="0">
                <a:solidFill>
                  <a:schemeClr val="bg1"/>
                </a:solidFill>
                <a:latin typeface="IBM Plex Mono" panose="020B0604020202020204" charset="0"/>
              </a:rPr>
              <a:t>unidade Depressão marginal sul-amazônica, ocidental e norte-amazônica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1" y="3030547"/>
            <a:ext cx="1470183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a marginal sul-amazônica, que abriga a porção da </a:t>
            </a:r>
            <a:r>
              <a:rPr lang="pt-BR" sz="4000" dirty="0" err="1">
                <a:solidFill>
                  <a:schemeClr val="bg1"/>
                </a:solidFill>
                <a:latin typeface="IBM Plex Mono" panose="020B0604020202020204" charset="0"/>
              </a:rPr>
              <a:t>ﬂoresta</a:t>
            </a: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 amazônica que, nos dias atuais, é a mais ameaçada pelo desmatamento, devido, principalmente, à expansão da pecuária na região. As demais depressões da região amazônica, a Depressão da Amazônia ocidental e a Depressão marginal norte-amazônica, situam-se em áreas mais distantes das fronteiras agropecuárias nacionais, estando em territórios menos transformados pela ação antrópica.</a:t>
            </a:r>
          </a:p>
        </p:txBody>
      </p:sp>
    </p:spTree>
    <p:extLst>
      <p:ext uri="{BB962C8B-B14F-4D97-AF65-F5344CB8AC3E}">
        <p14:creationId xmlns:p14="http://schemas.microsoft.com/office/powerpoint/2010/main" val="2029868112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EOGRAFIA - 3 o ANO MÓDULO 45 GEOGRAFIA REGIONAL DO BRASIL: AMAZÔNIA - PDF  Download grátis">
            <a:extLst>
              <a:ext uri="{FF2B5EF4-FFF2-40B4-BE49-F238E27FC236}">
                <a16:creationId xmlns:a16="http://schemas.microsoft.com/office/drawing/2014/main" id="{C604B004-9252-46E6-A702-6543E622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98621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ssificação do relevo brasileiro em Geografia | Descomplica">
            <a:extLst>
              <a:ext uri="{FF2B5EF4-FFF2-40B4-BE49-F238E27FC236}">
                <a16:creationId xmlns:a16="http://schemas.microsoft.com/office/drawing/2014/main" id="{450CFF87-31EA-40A6-A5E2-196E6F7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25" y="3924300"/>
            <a:ext cx="829198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48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2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33101" y="534534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6224" r="6224"/>
          <a:stretch>
            <a:fillRect/>
          </a:stretch>
        </p:blipFill>
        <p:spPr>
          <a:xfrm rot="1172178">
            <a:off x="5219238" y="1201635"/>
            <a:ext cx="2662339" cy="35462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1439" y="2119176"/>
            <a:ext cx="10374104" cy="5010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1417"/>
              </a:lnSpc>
            </a:pPr>
            <a:r>
              <a:rPr lang="pt-BR" sz="5400" dirty="0">
                <a:solidFill>
                  <a:srgbClr val="FFFFFF"/>
                </a:solidFill>
                <a:latin typeface="TC October"/>
              </a:rPr>
              <a:t>Os impactos produzidos pela ocupação humana nas unidades de relevo</a:t>
            </a:r>
            <a:endParaRPr lang="en-US" sz="5400" dirty="0">
              <a:solidFill>
                <a:srgbClr val="FFFFFF"/>
              </a:solidFill>
              <a:latin typeface="TC Octobe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798">
            <a:off x="808690" y="7965851"/>
            <a:ext cx="2663612" cy="18693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04974">
            <a:off x="13107099" y="5556795"/>
            <a:ext cx="5585436" cy="1204929"/>
            <a:chOff x="0" y="0"/>
            <a:chExt cx="7447248" cy="160657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7447248" cy="160657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10379" y="177569"/>
              <a:ext cx="6826491" cy="118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1"/>
                </a:lnSpc>
              </a:pPr>
              <a:r>
                <a:rPr lang="en-US" sz="2551" dirty="0">
                  <a:solidFill>
                    <a:srgbClr val="FFFFFF"/>
                  </a:solidFill>
                  <a:latin typeface="IBM Plex Mono"/>
                </a:rPr>
                <a:t>Prof. Adriano Makux de Paula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106163">
            <a:off x="13960738" y="7055461"/>
            <a:ext cx="4905164" cy="751288"/>
            <a:chOff x="0" y="0"/>
            <a:chExt cx="6540219" cy="100171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540219" cy="10017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72577" y="182920"/>
              <a:ext cx="5995066" cy="572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71"/>
                </a:lnSpc>
                <a:spcBef>
                  <a:spcPct val="0"/>
                </a:spcBef>
              </a:pPr>
              <a:endParaRPr lang="en-US" sz="2551" dirty="0">
                <a:solidFill>
                  <a:srgbClr val="FFFFFF"/>
                </a:solidFill>
                <a:latin typeface="IBM Plex Mono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5742">
            <a:off x="602825" y="1513381"/>
            <a:ext cx="3075343" cy="11612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5091" y="1583501"/>
            <a:ext cx="1672909" cy="1575576"/>
          </a:xfrm>
          <a:prstGeom prst="rect">
            <a:avLst/>
          </a:prstGeom>
        </p:spPr>
      </p:pic>
      <p:pic>
        <p:nvPicPr>
          <p:cNvPr id="1026" name="Picture 2" descr="Serra do Rio do Rastro: o dia em que dirigi numa das estradas mais  deslumbrantes do mundo | Carangos PB - O Portal Automotivo da Paraíba">
            <a:extLst>
              <a:ext uri="{FF2B5EF4-FFF2-40B4-BE49-F238E27FC236}">
                <a16:creationId xmlns:a16="http://schemas.microsoft.com/office/drawing/2014/main" id="{FEB89826-F4EB-413F-AE7D-E43B4173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476" y="280731"/>
            <a:ext cx="63627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veillon 2021 em Guaratuba no litoral paranaense : cancelada festa da  virada e proibida abertura de casas noturnas, boates e similares – Brasil  Réveillon 2022 – Brasil Notícias Réveillon 2022 – Sortimentos.com">
            <a:extLst>
              <a:ext uri="{FF2B5EF4-FFF2-40B4-BE49-F238E27FC236}">
                <a16:creationId xmlns:a16="http://schemas.microsoft.com/office/drawing/2014/main" id="{F7BBD5B4-0D9B-405D-A8EE-0A04C31E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761" y="6841611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eria: No dia do Cerrado, as belezas da Chapada dos Guimarães - ((o))eco">
            <a:extLst>
              <a:ext uri="{FF2B5EF4-FFF2-40B4-BE49-F238E27FC236}">
                <a16:creationId xmlns:a16="http://schemas.microsoft.com/office/drawing/2014/main" id="{E3B5448D-AC3B-4E1E-9DCF-B0D2523D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661" y="7280865"/>
            <a:ext cx="4199712" cy="28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423" y="1200607"/>
            <a:ext cx="130222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ocupação irregular de encostas no Brasil,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0" y="3030547"/>
            <a:ext cx="14927289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O Brasil, tem uma questão que o assola a muito tempo, a ocupação irregular de encostas. Como grande parte da população reside em áreas próximas as planaltos, em especial o Atlântico Leste-Sudeste, parte significativa da população vive sobre o risco de</a:t>
            </a:r>
            <a:r>
              <a:rPr lang="pt-BR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4000" b="1" i="0" dirty="0">
                <a:solidFill>
                  <a:schemeClr val="bg1"/>
                </a:solidFill>
                <a:effectLst/>
                <a:latin typeface="IBM Plex Mono" panose="020B0604020202020204" charset="0"/>
              </a:rPr>
              <a:t>deslizamento</a:t>
            </a:r>
            <a:r>
              <a:rPr lang="pt-BR" sz="4000" b="0" i="0" dirty="0">
                <a:solidFill>
                  <a:schemeClr val="bg1"/>
                </a:solidFill>
                <a:effectLst/>
                <a:latin typeface="IBM Plex Mono" panose="020B0604020202020204" charset="0"/>
              </a:rPr>
              <a:t> de terra ou corridas de terra.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b="0" i="0" dirty="0">
                <a:solidFill>
                  <a:schemeClr val="bg1"/>
                </a:solidFill>
                <a:effectLst/>
                <a:latin typeface="IBM Plex Mono" panose="020B0604020202020204" charset="0"/>
              </a:rPr>
              <a:t>O Brasil é considerado muito suscetível aos movimentos de massa devido às condições climáticas marcadas por verões de chuvas intensas em regiões de grandes maciços montanhosos </a:t>
            </a:r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77342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DBD3E5-4222-47F5-9DBD-5B9E013A2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1" t="25000" r="27159" b="5208"/>
          <a:stretch/>
        </p:blipFill>
        <p:spPr>
          <a:xfrm>
            <a:off x="0" y="306805"/>
            <a:ext cx="9601200" cy="8464216"/>
          </a:xfrm>
          <a:prstGeom prst="rect">
            <a:avLst/>
          </a:prstGeom>
        </p:spPr>
      </p:pic>
      <p:pic>
        <p:nvPicPr>
          <p:cNvPr id="4" name="Picture 4" descr="Classificação do relevo brasileiro em Geografia | Descomplica">
            <a:extLst>
              <a:ext uri="{FF2B5EF4-FFF2-40B4-BE49-F238E27FC236}">
                <a16:creationId xmlns:a16="http://schemas.microsoft.com/office/drawing/2014/main" id="{54FFA91E-D649-4014-BD9F-0147121A5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90700"/>
            <a:ext cx="829198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36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o de Aula - 5º ano - Geografia - Causas de deslizamentos">
            <a:extLst>
              <a:ext uri="{FF2B5EF4-FFF2-40B4-BE49-F238E27FC236}">
                <a16:creationId xmlns:a16="http://schemas.microsoft.com/office/drawing/2014/main" id="{025F6882-31EA-4A63-9E59-83A520B2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9" y="718210"/>
            <a:ext cx="17654081" cy="88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02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uisoares65 / Glossário geológico 11ºB 2012 2013">
            <a:extLst>
              <a:ext uri="{FF2B5EF4-FFF2-40B4-BE49-F238E27FC236}">
                <a16:creationId xmlns:a16="http://schemas.microsoft.com/office/drawing/2014/main" id="{AFD98E39-C33D-40F9-9B93-72CC31DF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7300"/>
            <a:ext cx="15511158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lizamento de terra - O que é, como se forma, sinais e como evitar">
            <a:extLst>
              <a:ext uri="{FF2B5EF4-FFF2-40B4-BE49-F238E27FC236}">
                <a16:creationId xmlns:a16="http://schemas.microsoft.com/office/drawing/2014/main" id="{8FA6670C-79F1-46A2-8275-675CA6AC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4009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is um corpo é encontrado em área de deslizamento em Santos | Santos e  Região | G1">
            <a:extLst>
              <a:ext uri="{FF2B5EF4-FFF2-40B4-BE49-F238E27FC236}">
                <a16:creationId xmlns:a16="http://schemas.microsoft.com/office/drawing/2014/main" id="{66FB7964-9A3E-48E8-B953-61DEF18F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34290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 que provoca os deslizamentos de terra? | Super">
            <a:extLst>
              <a:ext uri="{FF2B5EF4-FFF2-40B4-BE49-F238E27FC236}">
                <a16:creationId xmlns:a16="http://schemas.microsoft.com/office/drawing/2014/main" id="{D529D25B-4BBB-4AE4-8B66-A1E28B34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5" y="4914900"/>
            <a:ext cx="730898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14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423" y="1200607"/>
            <a:ext cx="130222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Desmatamento, erosão, lixiviação ,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303310" y="3030547"/>
            <a:ext cx="1492728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Ocupação humana, em especial a atividade da agropecuária, tem causado intensos processos de desmatamento, principalmente nas regiões amazônicas e no cerrado;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Além da perca da biodiversidade o desmatamento causa problemas como erosão do solo, assoreamento e lixiviação.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Erosão: </a:t>
            </a:r>
            <a:r>
              <a:rPr lang="pt-BR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 o processo de desgaste, transporte e sedimentação do solo, dos subsolos e das rochas como efeito da ação dos agentes erosivos, tais como a água, os ventos e os seres vivos.</a:t>
            </a:r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4338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1985F-3C73-4E46-95D9-01410EE1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6" t="27083" r="33016" b="12500"/>
          <a:stretch/>
        </p:blipFill>
        <p:spPr>
          <a:xfrm>
            <a:off x="3200400" y="-190500"/>
            <a:ext cx="10668000" cy="10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9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423" y="1200607"/>
            <a:ext cx="130222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Desmatamento, erosão, lixiviação ,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13309" y="2843173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1282529" y="3009900"/>
            <a:ext cx="1492728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Lixiviação: No caso da lixiviação, quando há ocorrência de chuva, a água penetra nos solos, </a:t>
            </a:r>
            <a:r>
              <a:rPr lang="pt-BR" sz="4000" dirty="0" err="1">
                <a:solidFill>
                  <a:schemeClr val="bg1"/>
                </a:solidFill>
                <a:latin typeface="IBM Plex Mono" panose="020B0604020202020204" charset="0"/>
              </a:rPr>
              <a:t>intensiﬁcando</a:t>
            </a: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 o processo erosivo, e age como se fosse uma “lavagem” desse solo, que se encontra sem proteção. Com isso, a água carrega os minerais solúveis para as camadas mais inferiores do solo, que não são utilizadas pelos seres humanos. Esse processo de lixiviação contribui para a redução da fertilidade do solo. </a:t>
            </a:r>
          </a:p>
        </p:txBody>
      </p:sp>
    </p:spTree>
    <p:extLst>
      <p:ext uri="{BB962C8B-B14F-4D97-AF65-F5344CB8AC3E}">
        <p14:creationId xmlns:p14="http://schemas.microsoft.com/office/powerpoint/2010/main" val="1257936433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423" y="1200607"/>
            <a:ext cx="130222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TC October"/>
              </a:rPr>
              <a:t>Desmatamento, erosão, lixiviação ,</a:t>
            </a:r>
            <a:endParaRPr lang="en-US" sz="4800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077217" y="2712139"/>
            <a:ext cx="15337911" cy="7618230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4536" y="4136887"/>
              <a:ext cx="18546151" cy="849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endParaRPr lang="en-US" sz="3600" dirty="0">
                <a:solidFill>
                  <a:schemeClr val="bg1"/>
                </a:solidFill>
                <a:latin typeface="IBM Plex Mono" panose="020B060402020202020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3924B5-4937-464E-A8BE-76E2C112FD10}"/>
              </a:ext>
            </a:extLst>
          </p:cNvPr>
          <p:cNvSpPr txBox="1"/>
          <p:nvPr/>
        </p:nvSpPr>
        <p:spPr>
          <a:xfrm>
            <a:off x="993037" y="3243781"/>
            <a:ext cx="149272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IBM Plex Mono" panose="020B0604020202020204" charset="0"/>
              </a:rPr>
              <a:t>Assoreamento: acúmulo de materiais do solo e das rochas, desprendidos por erosões e levados até rios e lagos por ação da chuva e dos ventos.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Voçoroca, boçoroca, ou buracão é um fenômeno geológico que consiste na formação de grandes buracos de erosão causados pela água da chuva e intempéries em solos onde a vegetação não protege mais o solo, que fica cascalhento e suscetível de carregamento por enxurradas</a:t>
            </a:r>
            <a:endParaRPr lang="pt-BR" sz="4000" dirty="0">
              <a:solidFill>
                <a:schemeClr val="bg1"/>
              </a:solidFill>
              <a:latin typeface="IBM Plex Mon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49781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squema cientifico do processo de erosão hídrica no solo (Adaptado... |  Download Scientific Diagram">
            <a:extLst>
              <a:ext uri="{FF2B5EF4-FFF2-40B4-BE49-F238E27FC236}">
                <a16:creationId xmlns:a16="http://schemas.microsoft.com/office/drawing/2014/main" id="{5ADD71A4-8C36-4CA8-B144-EE9BC34C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80685"/>
            <a:ext cx="11811000" cy="89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0CDC87A-8544-42C0-A1B5-926E6E4E46F5}"/>
              </a:ext>
            </a:extLst>
          </p:cNvPr>
          <p:cNvSpPr txBox="1"/>
          <p:nvPr/>
        </p:nvSpPr>
        <p:spPr>
          <a:xfrm>
            <a:off x="15049500" y="1257300"/>
            <a:ext cx="293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Erosão</a:t>
            </a:r>
          </a:p>
        </p:txBody>
      </p:sp>
    </p:spTree>
    <p:extLst>
      <p:ext uri="{BB962C8B-B14F-4D97-AF65-F5344CB8AC3E}">
        <p14:creationId xmlns:p14="http://schemas.microsoft.com/office/powerpoint/2010/main" val="3104357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al a diferença entre LIXIVIAÇÃO e LATERALIZAÇÃO - Geografia - Fórum de  Discussão Me Salva!: Enem, Ensino Médio, Superior">
            <a:extLst>
              <a:ext uri="{FF2B5EF4-FFF2-40B4-BE49-F238E27FC236}">
                <a16:creationId xmlns:a16="http://schemas.microsoft.com/office/drawing/2014/main" id="{93D98DD0-F963-4A80-800F-91A13F21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52500"/>
            <a:ext cx="10325100" cy="774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9DD78C-B310-4D51-851B-CD9EED881418}"/>
              </a:ext>
            </a:extLst>
          </p:cNvPr>
          <p:cNvSpPr txBox="1"/>
          <p:nvPr/>
        </p:nvSpPr>
        <p:spPr>
          <a:xfrm>
            <a:off x="11734800" y="9525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/>
              <a:t>Lixiviação</a:t>
            </a:r>
          </a:p>
        </p:txBody>
      </p:sp>
    </p:spTree>
    <p:extLst>
      <p:ext uri="{BB962C8B-B14F-4D97-AF65-F5344CB8AC3E}">
        <p14:creationId xmlns:p14="http://schemas.microsoft.com/office/powerpoint/2010/main" val="2572177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ssoreamento. Processo de assoreamento de rios - Mundo Educação">
            <a:extLst>
              <a:ext uri="{FF2B5EF4-FFF2-40B4-BE49-F238E27FC236}">
                <a16:creationId xmlns:a16="http://schemas.microsoft.com/office/drawing/2014/main" id="{031C96EB-9C8C-4308-90CB-E3CB846D3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66900"/>
            <a:ext cx="5381625" cy="73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2177176-6D47-49A5-B4EE-2D56CB1DEAF6}"/>
              </a:ext>
            </a:extLst>
          </p:cNvPr>
          <p:cNvSpPr txBox="1"/>
          <p:nvPr/>
        </p:nvSpPr>
        <p:spPr>
          <a:xfrm>
            <a:off x="1676400" y="495300"/>
            <a:ext cx="1356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Assoreamento</a:t>
            </a:r>
          </a:p>
        </p:txBody>
      </p:sp>
    </p:spTree>
    <p:extLst>
      <p:ext uri="{BB962C8B-B14F-4D97-AF65-F5344CB8AC3E}">
        <p14:creationId xmlns:p14="http://schemas.microsoft.com/office/powerpoint/2010/main" val="3580801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dernizando: Formação de uma voçoroca">
            <a:extLst>
              <a:ext uri="{FF2B5EF4-FFF2-40B4-BE49-F238E27FC236}">
                <a16:creationId xmlns:a16="http://schemas.microsoft.com/office/drawing/2014/main" id="{D571BF52-59C8-4892-BBBE-53D8965D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5587"/>
            <a:ext cx="8991600" cy="95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4896D5E-59DA-451D-9E45-4FB243E1AFD1}"/>
              </a:ext>
            </a:extLst>
          </p:cNvPr>
          <p:cNvSpPr txBox="1"/>
          <p:nvPr/>
        </p:nvSpPr>
        <p:spPr>
          <a:xfrm>
            <a:off x="12801600" y="83127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Voçoroca</a:t>
            </a:r>
          </a:p>
        </p:txBody>
      </p:sp>
    </p:spTree>
    <p:extLst>
      <p:ext uri="{BB962C8B-B14F-4D97-AF65-F5344CB8AC3E}">
        <p14:creationId xmlns:p14="http://schemas.microsoft.com/office/powerpoint/2010/main" val="1050309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oçoroca – Wikipédia, a enciclopédia livre">
            <a:extLst>
              <a:ext uri="{FF2B5EF4-FFF2-40B4-BE49-F238E27FC236}">
                <a16:creationId xmlns:a16="http://schemas.microsoft.com/office/drawing/2014/main" id="{94A882E8-88CF-4A02-BE60-D4BAA667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150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oçoroca, o que é? Conceito, formação, causa e impacto socioambiental">
            <a:extLst>
              <a:ext uri="{FF2B5EF4-FFF2-40B4-BE49-F238E27FC236}">
                <a16:creationId xmlns:a16="http://schemas.microsoft.com/office/drawing/2014/main" id="{E9D79E9E-0558-4B9B-A95F-713D9838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"/>
            <a:ext cx="9144000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8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aS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CARACTERÍSTICAS DO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brasileiro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7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89012" y="863803"/>
              <a:ext cx="18546151" cy="698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 </a:t>
              </a:r>
            </a:p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-ESCUDOS CRISTALINOS: No Brasil, existem áreas de escudos cristalinos </a:t>
              </a:r>
              <a:r>
                <a:rPr lang="pt-BR" sz="4199" dirty="0" err="1">
                  <a:solidFill>
                    <a:srgbClr val="FFFFFF"/>
                  </a:solidFill>
                  <a:latin typeface="IBM Plex Mono"/>
                </a:rPr>
                <a:t>aﬂorados</a:t>
              </a: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 na superfície, formando planaltos muito antigos. Nesses locais, é possível encontrar concentrações de minerais com valor comercial.</a:t>
              </a:r>
              <a:endParaRPr lang="en-US" sz="4199" dirty="0">
                <a:solidFill>
                  <a:srgbClr val="FFFFFF"/>
                </a:solidFill>
                <a:latin typeface="Arim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05751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>
                <a:solidFill>
                  <a:srgbClr val="FFFFFF"/>
                </a:solidFill>
                <a:latin typeface="TC October"/>
              </a:rPr>
              <a:t>O que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são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escudos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cristalinos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?</a:t>
            </a:r>
          </a:p>
        </p:txBody>
      </p:sp>
      <p:pic>
        <p:nvPicPr>
          <p:cNvPr id="2054" name="Picture 6" descr="Material de Apoio">
            <a:extLst>
              <a:ext uri="{FF2B5EF4-FFF2-40B4-BE49-F238E27FC236}">
                <a16:creationId xmlns:a16="http://schemas.microsoft.com/office/drawing/2014/main" id="{85A05693-51DF-4FB4-9213-A1B0FEEA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9" y="2722663"/>
            <a:ext cx="14002319" cy="73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6309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>
                <a:solidFill>
                  <a:srgbClr val="FFFFFF"/>
                </a:solidFill>
                <a:latin typeface="TC October"/>
              </a:rPr>
              <a:t>O que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são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escudos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cristalinos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7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19124" y="857697"/>
              <a:ext cx="18546151" cy="5980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199" dirty="0">
                  <a:solidFill>
                    <a:schemeClr val="bg1"/>
                  </a:solidFill>
                  <a:latin typeface="Algerian" panose="04020705040A02060702" pitchFamily="82" charset="0"/>
                </a:rPr>
                <a:t>-</a:t>
              </a:r>
              <a:r>
                <a:rPr lang="pt-BR" sz="4400" b="0" i="0" dirty="0">
                  <a:solidFill>
                    <a:schemeClr val="bg1"/>
                  </a:solidFill>
                  <a:effectLst/>
                  <a:latin typeface="Algerian" panose="04020705040A02060702" pitchFamily="82" charset="0"/>
                </a:rPr>
                <a:t>São constituídos de rochas cristalinas tanto metamórficas quanto magmáticas e com alta resistência à erosão e ao intemperismo. </a:t>
              </a:r>
              <a:r>
                <a:rPr lang="pt-BR" sz="4400" b="0" i="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Em </a:t>
              </a:r>
              <a:r>
                <a:rPr lang="pt-BR" sz="4400" b="0" i="0" dirty="0">
                  <a:solidFill>
                    <a:schemeClr val="bg1"/>
                  </a:solidFill>
                  <a:effectLst/>
                  <a:latin typeface="Algerian" panose="04020705040A02060702" pitchFamily="82" charset="0"/>
                </a:rPr>
                <a:t>todos os escudos a idade das rochas é superior a 570 milhões de anos chegando mesmo aos 3 bilhões e meio de anos.</a:t>
              </a:r>
              <a:endParaRPr lang="en-US" sz="4199" dirty="0">
                <a:solidFill>
                  <a:schemeClr val="bg1"/>
                </a:solidFill>
                <a:latin typeface="Algerian" panose="04020705040A020607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8277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588" y="645033"/>
            <a:ext cx="2760439" cy="2097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509">
            <a:off x="11440284" y="6572902"/>
            <a:ext cx="2596469" cy="67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2125" y="246996"/>
            <a:ext cx="1865436" cy="21198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311" y="361296"/>
            <a:ext cx="11677272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04"/>
              </a:lnSpc>
              <a:spcBef>
                <a:spcPct val="0"/>
              </a:spcBef>
            </a:pP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aS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CARACTERÍSTICAS DO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Relevo</a:t>
            </a:r>
            <a:r>
              <a:rPr lang="en-US" sz="9718" dirty="0">
                <a:solidFill>
                  <a:srgbClr val="FFFFFF"/>
                </a:solidFill>
                <a:latin typeface="TC October"/>
              </a:rPr>
              <a:t> </a:t>
            </a:r>
            <a:r>
              <a:rPr lang="en-US" sz="9718" dirty="0" err="1">
                <a:solidFill>
                  <a:srgbClr val="FFFFFF"/>
                </a:solidFill>
                <a:latin typeface="TC October"/>
              </a:rPr>
              <a:t>brasileiro</a:t>
            </a:r>
            <a:endParaRPr lang="en-US" sz="9718" dirty="0">
              <a:solidFill>
                <a:srgbClr val="FFFFFF"/>
              </a:solidFill>
              <a:latin typeface="TC October"/>
            </a:endParaRPr>
          </a:p>
        </p:txBody>
      </p:sp>
      <p:grpSp>
        <p:nvGrpSpPr>
          <p:cNvPr id="6" name="Group 6"/>
          <p:cNvGrpSpPr/>
          <p:nvPr/>
        </p:nvGrpSpPr>
        <p:grpSpPr>
          <a:xfrm rot="-77749">
            <a:off x="1106931" y="2830532"/>
            <a:ext cx="14780709" cy="7085847"/>
            <a:chOff x="0" y="0"/>
            <a:chExt cx="19707612" cy="944779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707612" cy="9447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61336" y="858653"/>
              <a:ext cx="18546151" cy="698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79"/>
                </a:lnSpc>
              </a:pPr>
              <a:r>
                <a:rPr lang="en-US" sz="4199" dirty="0">
                  <a:solidFill>
                    <a:srgbClr val="FFFFFF"/>
                  </a:solidFill>
                  <a:latin typeface="IBM Plex Mono"/>
                </a:rPr>
                <a:t>-</a:t>
              </a: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BACIAS SEDIMENTARES, que estão associadas à presença de grandes rios espalhados por</a:t>
              </a:r>
            </a:p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todo o território brasileiro e dos planaltos desgastados que forneceram sedimentos para a formação delas. No</a:t>
              </a:r>
            </a:p>
            <a:p>
              <a:pPr>
                <a:lnSpc>
                  <a:spcPts val="5879"/>
                </a:lnSpc>
              </a:pPr>
              <a:r>
                <a:rPr lang="pt-BR" sz="4199" dirty="0">
                  <a:solidFill>
                    <a:srgbClr val="FFFFFF"/>
                  </a:solidFill>
                  <a:latin typeface="IBM Plex Mono"/>
                </a:rPr>
                <a:t>subsolo dessas áreas, podemos encontrar petróleo ou carvão mineral.</a:t>
              </a:r>
              <a:endParaRPr lang="en-US" sz="4199" dirty="0">
                <a:solidFill>
                  <a:srgbClr val="FFFFFF"/>
                </a:solidFill>
                <a:latin typeface="Arim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47962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1629</Words>
  <Application>Microsoft Office PowerPoint</Application>
  <PresentationFormat>Personalizar</PresentationFormat>
  <Paragraphs>103</Paragraphs>
  <Slides>56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6" baseType="lpstr">
      <vt:lpstr>Arial</vt:lpstr>
      <vt:lpstr>Calibri</vt:lpstr>
      <vt:lpstr>IBM Plex Mono</vt:lpstr>
      <vt:lpstr>Wingdings</vt:lpstr>
      <vt:lpstr>Arimo</vt:lpstr>
      <vt:lpstr>Noto Sans Symbols</vt:lpstr>
      <vt:lpstr>TC October</vt:lpstr>
      <vt:lpstr>Arial</vt:lpstr>
      <vt:lpstr>Algerian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Colorida de Movimentos por Direitos Iguais no Brasil</dc:title>
  <dc:creator>Usuário</dc:creator>
  <cp:lastModifiedBy>Adriano Makux</cp:lastModifiedBy>
  <cp:revision>30</cp:revision>
  <dcterms:created xsi:type="dcterms:W3CDTF">2006-08-16T00:00:00Z</dcterms:created>
  <dcterms:modified xsi:type="dcterms:W3CDTF">2023-03-15T14:14:16Z</dcterms:modified>
  <dc:identifier>DAERFszWwIQ</dc:identifier>
</cp:coreProperties>
</file>