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2"/>
  </p:notesMasterIdLst>
  <p:sldIdLst>
    <p:sldId id="256" r:id="rId2"/>
    <p:sldId id="268" r:id="rId3"/>
    <p:sldId id="269" r:id="rId4"/>
    <p:sldId id="271" r:id="rId5"/>
    <p:sldId id="270" r:id="rId6"/>
    <p:sldId id="318" r:id="rId7"/>
    <p:sldId id="319" r:id="rId8"/>
    <p:sldId id="320" r:id="rId9"/>
    <p:sldId id="321" r:id="rId10"/>
    <p:sldId id="322" r:id="rId11"/>
    <p:sldId id="323" r:id="rId12"/>
    <p:sldId id="324" r:id="rId13"/>
    <p:sldId id="325" r:id="rId14"/>
    <p:sldId id="326" r:id="rId15"/>
    <p:sldId id="327" r:id="rId16"/>
    <p:sldId id="328" r:id="rId17"/>
    <p:sldId id="260" r:id="rId18"/>
    <p:sldId id="267" r:id="rId19"/>
    <p:sldId id="329" r:id="rId20"/>
    <p:sldId id="257" r:id="rId21"/>
    <p:sldId id="264" r:id="rId22"/>
    <p:sldId id="262" r:id="rId23"/>
    <p:sldId id="265" r:id="rId24"/>
    <p:sldId id="272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266" r:id="rId58"/>
    <p:sldId id="306" r:id="rId59"/>
    <p:sldId id="307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90" r:id="rId69"/>
    <p:sldId id="391" r:id="rId70"/>
    <p:sldId id="397" r:id="rId71"/>
    <p:sldId id="398" r:id="rId72"/>
    <p:sldId id="399" r:id="rId73"/>
    <p:sldId id="400" r:id="rId74"/>
    <p:sldId id="392" r:id="rId75"/>
    <p:sldId id="393" r:id="rId76"/>
    <p:sldId id="394" r:id="rId77"/>
    <p:sldId id="341" r:id="rId78"/>
    <p:sldId id="342" r:id="rId79"/>
    <p:sldId id="343" r:id="rId80"/>
    <p:sldId id="396" r:id="rId81"/>
    <p:sldId id="395" r:id="rId82"/>
    <p:sldId id="330" r:id="rId83"/>
    <p:sldId id="331" r:id="rId84"/>
    <p:sldId id="258" r:id="rId85"/>
    <p:sldId id="336" r:id="rId86"/>
    <p:sldId id="337" r:id="rId87"/>
    <p:sldId id="338" r:id="rId88"/>
    <p:sldId id="339" r:id="rId89"/>
    <p:sldId id="332" r:id="rId90"/>
    <p:sldId id="333" r:id="rId91"/>
    <p:sldId id="334" r:id="rId92"/>
    <p:sldId id="335" r:id="rId93"/>
    <p:sldId id="259" r:id="rId94"/>
    <p:sldId id="340" r:id="rId95"/>
    <p:sldId id="344" r:id="rId96"/>
    <p:sldId id="345" r:id="rId97"/>
    <p:sldId id="346" r:id="rId98"/>
    <p:sldId id="347" r:id="rId99"/>
    <p:sldId id="348" r:id="rId100"/>
    <p:sldId id="349" r:id="rId101"/>
    <p:sldId id="350" r:id="rId102"/>
    <p:sldId id="351" r:id="rId103"/>
    <p:sldId id="352" r:id="rId104"/>
    <p:sldId id="353" r:id="rId105"/>
    <p:sldId id="354" r:id="rId106"/>
    <p:sldId id="355" r:id="rId107"/>
    <p:sldId id="356" r:id="rId108"/>
    <p:sldId id="357" r:id="rId109"/>
    <p:sldId id="358" r:id="rId110"/>
    <p:sldId id="359" r:id="rId111"/>
    <p:sldId id="360" r:id="rId112"/>
    <p:sldId id="361" r:id="rId113"/>
    <p:sldId id="362" r:id="rId114"/>
    <p:sldId id="363" r:id="rId115"/>
    <p:sldId id="364" r:id="rId116"/>
    <p:sldId id="365" r:id="rId117"/>
    <p:sldId id="366" r:id="rId118"/>
    <p:sldId id="367" r:id="rId119"/>
    <p:sldId id="368" r:id="rId120"/>
    <p:sldId id="369" r:id="rId121"/>
    <p:sldId id="370" r:id="rId122"/>
    <p:sldId id="371" r:id="rId123"/>
    <p:sldId id="372" r:id="rId124"/>
    <p:sldId id="373" r:id="rId125"/>
    <p:sldId id="374" r:id="rId126"/>
    <p:sldId id="375" r:id="rId127"/>
    <p:sldId id="376" r:id="rId128"/>
    <p:sldId id="377" r:id="rId129"/>
    <p:sldId id="378" r:id="rId130"/>
    <p:sldId id="379" r:id="rId131"/>
    <p:sldId id="380" r:id="rId132"/>
    <p:sldId id="381" r:id="rId133"/>
    <p:sldId id="382" r:id="rId134"/>
    <p:sldId id="383" r:id="rId135"/>
    <p:sldId id="384" r:id="rId136"/>
    <p:sldId id="385" r:id="rId137"/>
    <p:sldId id="386" r:id="rId138"/>
    <p:sldId id="387" r:id="rId139"/>
    <p:sldId id="388" r:id="rId140"/>
    <p:sldId id="389" r:id="rId1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47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058789-6CA9-4AD5-9331-FCED6E928DC3}" type="datetimeFigureOut">
              <a:rPr lang="pt-BR" smtClean="0"/>
              <a:t>31/10/2023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44BF25-FF35-4FF5-940B-FABC396234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6010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endParaRPr/>
          </a:p>
        </p:txBody>
      </p:sp>
      <p:sp>
        <p:nvSpPr>
          <p:cNvPr id="60" name="Google Shape;6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endParaRPr/>
          </a:p>
        </p:txBody>
      </p:sp>
      <p:sp>
        <p:nvSpPr>
          <p:cNvPr id="142" name="Google Shape;142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15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endParaRPr/>
          </a:p>
        </p:txBody>
      </p:sp>
      <p:sp>
        <p:nvSpPr>
          <p:cNvPr id="153" name="Google Shape;15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a96e22224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ga96e22224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endParaRPr/>
          </a:p>
        </p:txBody>
      </p:sp>
      <p:sp>
        <p:nvSpPr>
          <p:cNvPr id="70" name="Google Shape;7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endParaRPr/>
          </a:p>
        </p:txBody>
      </p:sp>
      <p:sp>
        <p:nvSpPr>
          <p:cNvPr id="80" name="Google Shape;8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a96e222242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ga96e222242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a96e222242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ga96e222242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4" name="Google Shape;16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7" name="Google Shape;18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4" name="Google Shape;19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9" name="Google Shape;21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3" name="Google Shape;24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endParaRPr/>
          </a:p>
        </p:txBody>
      </p:sp>
      <p:sp>
        <p:nvSpPr>
          <p:cNvPr id="98" name="Google Shape;9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8" name="Google Shape;24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3" name="Google Shape;25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0" name="Google Shape;27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2" name="Google Shape;29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9" name="Google Shape;29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endParaRPr/>
          </a:p>
        </p:txBody>
      </p:sp>
      <p:sp>
        <p:nvSpPr>
          <p:cNvPr id="106" name="Google Shape;10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endParaRPr/>
          </a:p>
        </p:txBody>
      </p:sp>
      <p:sp>
        <p:nvSpPr>
          <p:cNvPr id="116" name="Google Shape;11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endParaRPr/>
          </a:p>
        </p:txBody>
      </p:sp>
      <p:sp>
        <p:nvSpPr>
          <p:cNvPr id="125" name="Google Shape;12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endParaRPr/>
          </a:p>
        </p:txBody>
      </p:sp>
      <p:sp>
        <p:nvSpPr>
          <p:cNvPr id="133" name="Google Shape;13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>
  <p:cSld name="Conteúdo com Legenda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706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914400" y="6251575"/>
            <a:ext cx="1981200" cy="457200"/>
          </a:xfrm>
        </p:spPr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971800" cy="457200"/>
          </a:xfrm>
        </p:spPr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716B3D1-C9E0-4BD6-91C7-306FFD7BFB2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62891031"/>
      </p:ext>
    </p:extLst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://www.prime.min-economia.pt/PresentationLayer/ResourcesUser/Publicitacao/emblUE.bmp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hyperlink" Target="http://images.google.com.br/imgres?imgurl=http://www.tradertech.com/information/euro2.gif&amp;imgrefurl=http://blogdonauta.com.br/%3Fcat%3D701&amp;usg=__KZwhy2Nzr_31_XgNFGGqwYgQG4o=&amp;h=750&amp;w=1121&amp;sz=124&amp;hl=pt-BR&amp;start=5&amp;sig2=kmfxEyck1OcVRlNfo08WAg&amp;um=1&amp;tbnid=laN9qzv-fQSv8M:&amp;tbnh=100&amp;tbnw=150&amp;prev=/images%3Fq%3DEURO%26hl%3Dpt-BR%26rlz%3D1T4SKPB_pt-BRBR314BR314%26um%3D1&amp;ei=v537Scm1H8WClAesr52oAw" TargetMode="Externa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http://pt.wikipedia.org/wiki/Imagem:Naftamap123.PN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hyperlink" Target="http://pt.wikipedia.org/wiki/Imagem:CAN.png" TargetMode="Externa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http://pt.wikipedia.org/wiki/Imagem:CAN.pn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hyperlink" Target="http://upload.wikimedia.org/wikipedia/commons/8/86/Map_of_CARICOM.PNG" TargetMode="Externa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hyperlink" Target="http://ideiafix.files.wordpress.com/2008/05/mapaas1.jpg" TargetMode="Externa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hyperlink" Target="http://upload.wikimedia.org/wikipedia/commons/8/83/CAFTA_members.svg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3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ulturaeviagem.wordpress.com/2015/05/09/70-anos-do-fim-da-2a-guerra-mundial-as-cidades-alemas-destruidas-pelos-bombardeios-imagens-fortes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nacoesunidas.org/conheca/historia/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edneiprocopio.com.br/artigo/declaracao-universal-dos-direitos-humanos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hyperlink" Target="http://br.lge.com/" TargetMode="External"/><Relationship Id="rId13" Type="http://schemas.openxmlformats.org/officeDocument/2006/relationships/image" Target="../media/image58.jpeg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12" Type="http://schemas.openxmlformats.org/officeDocument/2006/relationships/image" Target="../media/image57.jpeg"/><Relationship Id="rId2" Type="http://schemas.openxmlformats.org/officeDocument/2006/relationships/image" Target="../media/image51.jpeg"/><Relationship Id="rId16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hilips.com.br/index.html" TargetMode="External"/><Relationship Id="rId11" Type="http://schemas.openxmlformats.org/officeDocument/2006/relationships/hyperlink" Target="http://www.mcdonalds.com.br/track/RedirectMcEntrega.asp?id=3" TargetMode="External"/><Relationship Id="rId5" Type="http://schemas.openxmlformats.org/officeDocument/2006/relationships/image" Target="../media/image53.png"/><Relationship Id="rId15" Type="http://schemas.openxmlformats.org/officeDocument/2006/relationships/image" Target="../media/image60.jpeg"/><Relationship Id="rId10" Type="http://schemas.openxmlformats.org/officeDocument/2006/relationships/image" Target="../media/image56.jpeg"/><Relationship Id="rId4" Type="http://schemas.openxmlformats.org/officeDocument/2006/relationships/hyperlink" Target="http://www.vwbr.com.br/" TargetMode="External"/><Relationship Id="rId9" Type="http://schemas.openxmlformats.org/officeDocument/2006/relationships/image" Target="../media/image55.png"/><Relationship Id="rId14" Type="http://schemas.openxmlformats.org/officeDocument/2006/relationships/image" Target="../media/image5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2400" y="1765300"/>
            <a:ext cx="3886200" cy="48133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977900" y="1574800"/>
            <a:ext cx="7302500" cy="812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6400"/>
              </a:lnSpc>
              <a:tabLst/>
            </a:pPr>
            <a:r>
              <a:rPr lang="en-US" altLang="zh-CN" sz="6998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Geopolítica</a:t>
            </a:r>
            <a:r>
              <a:rPr lang="en-US" altLang="zh-CN" sz="69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998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Global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3"/>
          <p:cNvSpPr/>
          <p:nvPr/>
        </p:nvSpPr>
        <p:spPr>
          <a:xfrm>
            <a:off x="824472" y="1363025"/>
            <a:ext cx="3438811" cy="1200288"/>
          </a:xfrm>
          <a:prstGeom prst="rect">
            <a:avLst/>
          </a:prstGeom>
          <a:solidFill>
            <a:srgbClr val="FFF2CC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buClr>
                <a:schemeClr val="dk1"/>
              </a:buClr>
              <a:buSzPts val="2400"/>
            </a:pPr>
            <a:r>
              <a:rPr lang="pt-B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 aspectos geográficos afetam até mesmo a cultura das sociedades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3"/>
          <p:cNvSpPr/>
          <p:nvPr/>
        </p:nvSpPr>
        <p:spPr>
          <a:xfrm>
            <a:off x="4506435" y="1536061"/>
            <a:ext cx="4041695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 algn="just">
              <a:buClr>
                <a:schemeClr val="dk1"/>
              </a:buClr>
              <a:buSzPts val="2400"/>
              <a:buFont typeface="Arial"/>
              <a:buChar char="•"/>
            </a:pP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Barreiras geográficas (montanhas e vales) contribuem para a existência de muitas línguas e etnias diferentes, pois dificultam o contato entre as pessoas. </a:t>
            </a:r>
            <a:endParaRPr/>
          </a:p>
          <a:p>
            <a:pPr marL="342900" indent="-342900" algn="just">
              <a:buClr>
                <a:schemeClr val="dk1"/>
              </a:buClr>
              <a:buSzPts val="2400"/>
              <a:buFont typeface="Arial"/>
              <a:buChar char="•"/>
            </a:pP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mapa ao lado, a distribuição das etnias no Afeganistão.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" name="Google Shape;102;p13" descr="Etnias no Afeganistão - i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8996" y="2770559"/>
            <a:ext cx="3229760" cy="2551113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3"/>
          <p:cNvSpPr/>
          <p:nvPr/>
        </p:nvSpPr>
        <p:spPr>
          <a:xfrm>
            <a:off x="928996" y="5351058"/>
            <a:ext cx="31338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600"/>
            </a:pPr>
            <a:r>
              <a:rPr lang="pt-BR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https://www.coladaweb.com/wp-content/uploads/2014/12/Mapa-Afeganist%C3%A3o.png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altLang="pt-BR"/>
              <a:t>UNIÃO EUROPEIA</a:t>
            </a:r>
          </a:p>
        </p:txBody>
      </p:sp>
      <p:pic>
        <p:nvPicPr>
          <p:cNvPr id="5632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341438"/>
            <a:ext cx="8424863" cy="5040312"/>
          </a:xfr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/>
              <a:t>UNIÃO EUROPEIA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pt-BR" altLang="pt-BR"/>
              <a:t>Órgãos embrionários: BENELUX (1944)</a:t>
            </a:r>
          </a:p>
          <a:p>
            <a:pPr>
              <a:buFontTx/>
              <a:buNone/>
            </a:pPr>
            <a:r>
              <a:rPr lang="pt-BR" altLang="pt-BR"/>
              <a:t>                                       CECA (1948)</a:t>
            </a:r>
          </a:p>
          <a:p>
            <a:pPr>
              <a:buFontTx/>
              <a:buChar char="-"/>
            </a:pPr>
            <a:r>
              <a:rPr lang="pt-BR" altLang="pt-BR"/>
              <a:t>MCE (Mercado Comum Europeu) – 1957 – Tratado de Roma (Europa dos 6 – Bélgica, Luxemburgo, Holanda, Alemanha Ocidental, França e Itália).</a:t>
            </a:r>
          </a:p>
          <a:p>
            <a:pPr>
              <a:buFontTx/>
              <a:buChar char="-"/>
            </a:pPr>
            <a:r>
              <a:rPr lang="pt-BR" altLang="pt-BR"/>
              <a:t>1973 – Europa dos 9 – integração do Reino Unido, Irlanda e Dinamarca</a:t>
            </a:r>
          </a:p>
          <a:p>
            <a:pPr>
              <a:buFontTx/>
              <a:buNone/>
            </a:pPr>
            <a:endParaRPr lang="pt-BR" altLang="pt-BR"/>
          </a:p>
          <a:p>
            <a:pPr>
              <a:buFontTx/>
              <a:buChar char="-"/>
            </a:pPr>
            <a:endParaRPr lang="pt-BR" altLang="pt-BR"/>
          </a:p>
        </p:txBody>
      </p:sp>
      <p:pic>
        <p:nvPicPr>
          <p:cNvPr id="57349" name="Picture 5" descr="Ver imagem em tamanho grand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0" y="0"/>
            <a:ext cx="2159000" cy="147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1" name="Picture 7" descr="euro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9588"/>
            <a:ext cx="1908175" cy="127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/>
              <a:t>UNIÃO EUROPEIA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pt-BR" altLang="pt-BR"/>
              <a:t>1980 – Europa dos 12 – integração de Portugal, Grécia e Espanha</a:t>
            </a:r>
          </a:p>
          <a:p>
            <a:pPr>
              <a:buFontTx/>
              <a:buChar char="-"/>
            </a:pPr>
            <a:r>
              <a:rPr lang="pt-BR" altLang="pt-BR"/>
              <a:t>Tratado de Maastricht – estabelece a livre circulação de pessoas, serviços e capitais e a implantação da moeda única (EURO)</a:t>
            </a:r>
          </a:p>
          <a:p>
            <a:pPr>
              <a:buFontTx/>
              <a:buChar char="-"/>
            </a:pPr>
            <a:r>
              <a:rPr lang="pt-BR" altLang="pt-BR"/>
              <a:t>1995 – Europa dos 15 – integração de Suécia, Finlândia e Áustria</a:t>
            </a:r>
          </a:p>
          <a:p>
            <a:pPr>
              <a:buFontTx/>
              <a:buChar char="-"/>
            </a:pPr>
            <a:r>
              <a:rPr lang="pt-BR" altLang="pt-BR"/>
              <a:t>Tratado de Amsterdã – União Européia – passaporte e moeda únicos</a:t>
            </a:r>
          </a:p>
          <a:p>
            <a:pPr>
              <a:buFontTx/>
              <a:buChar char="-"/>
            </a:pPr>
            <a:endParaRPr lang="pt-BR" altLang="pt-BR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pt-BR" altLang="pt-BR"/>
              <a:t>2004 – Europa dos 25 – integração de novos países (inclusive ex-países socialistas) – Hungria, Eslováquia, República Tcheca, Polônia, Estônia, Letônia, Lituânia, Eslovênia, Malta e Chipre</a:t>
            </a:r>
          </a:p>
          <a:p>
            <a:pPr>
              <a:buFontTx/>
              <a:buChar char="-"/>
            </a:pPr>
            <a:r>
              <a:rPr lang="pt-BR" altLang="pt-BR"/>
              <a:t>2007 – Europa dos 27 – integração de Bulgária e Romênia</a:t>
            </a:r>
          </a:p>
          <a:p>
            <a:pPr>
              <a:buFontTx/>
              <a:buChar char="-"/>
            </a:pPr>
            <a:r>
              <a:rPr lang="pt-BR" altLang="pt-BR"/>
              <a:t>Futuros candidatos: Croácia, Turquia e Macedônia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altLang="pt-BR" sz="3800"/>
              <a:t>PRINCIPAIS CARACTERÍSTICAS DA UNIÃO EUROPÉIA: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pt-BR" altLang="pt-BR"/>
              <a:t>Promover uma economia livre, concorrencial e sem barreiras comerciais tanto para mercadorias, capitais, como para cidadãos e trabalhadores</a:t>
            </a:r>
          </a:p>
          <a:p>
            <a:pPr>
              <a:buFontTx/>
              <a:buChar char="-"/>
            </a:pPr>
            <a:r>
              <a:rPr lang="pt-BR" altLang="pt-BR"/>
              <a:t>É a maior economia do mundo</a:t>
            </a:r>
          </a:p>
          <a:p>
            <a:pPr>
              <a:buFontTx/>
              <a:buChar char="-"/>
            </a:pPr>
            <a:r>
              <a:rPr lang="pt-BR" altLang="pt-BR"/>
              <a:t>Mercado Comum</a:t>
            </a:r>
          </a:p>
          <a:p>
            <a:pPr>
              <a:buFontTx/>
              <a:buChar char="-"/>
            </a:pPr>
            <a:r>
              <a:rPr lang="pt-BR" altLang="pt-BR"/>
              <a:t>Possui políticas comuns: pesca, agricultura, comércio, transportes</a:t>
            </a:r>
          </a:p>
          <a:p>
            <a:pPr>
              <a:buFontTx/>
              <a:buChar char="-"/>
            </a:pPr>
            <a:endParaRPr lang="pt-BR" altLang="pt-BR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altLang="pt-BR"/>
              <a:t>NAFTA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pt-BR" altLang="pt-BR"/>
          </a:p>
        </p:txBody>
      </p:sp>
      <p:pic>
        <p:nvPicPr>
          <p:cNvPr id="61445" name="Picture 5" descr="Mapa da NAFTA no mundo.">
            <a:hlinkClick r:id="rId2" tooltip="Mapa da NAFTA no mundo.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6524625"/>
            <a:ext cx="6191250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7" name="Picture 7" descr="Mapa da NAFTA no mundo.">
            <a:hlinkClick r:id="rId2" tooltip="Mapa da NAFTA no mundo.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708275"/>
            <a:ext cx="6191250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9" name="Picture 9" descr="Mapa da NAFTA no mundo.">
            <a:hlinkClick r:id="rId2" tooltip="Mapa da NAFTA no mundo.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995488"/>
            <a:ext cx="6191250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1" name="Picture 11" descr="Mapa da NAFTA no mundo.">
            <a:hlinkClick r:id="rId2" tooltip="Mapa da NAFTA no mundo.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995488"/>
            <a:ext cx="6191250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3" name="Picture 13" descr="Mercosul states">
            <a:hlinkClick r:id="rId4" tooltip="Mercosul states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313" y="1800225"/>
            <a:ext cx="2619375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5" name="Picture 15" descr="Mercosul states">
            <a:hlinkClick r:id="rId4" tooltip="Mercosul states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313" y="1800225"/>
            <a:ext cx="2619375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9" name="Picture 19" descr="nafta_map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268413"/>
            <a:ext cx="7632700" cy="558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pt-BR" altLang="pt-BR"/>
              <a:t>Tratado Norte-americano de livre comércio</a:t>
            </a:r>
          </a:p>
          <a:p>
            <a:pPr>
              <a:buFontTx/>
              <a:buChar char="-"/>
            </a:pPr>
            <a:r>
              <a:rPr lang="pt-BR" altLang="pt-BR"/>
              <a:t>Membros: EUA, Canadá e México</a:t>
            </a:r>
          </a:p>
          <a:p>
            <a:pPr>
              <a:buFontTx/>
              <a:buChar char="-"/>
            </a:pPr>
            <a:r>
              <a:rPr lang="pt-BR" altLang="pt-BR"/>
              <a:t>Criado em 1992</a:t>
            </a:r>
          </a:p>
          <a:p>
            <a:pPr>
              <a:buFontTx/>
              <a:buChar char="-"/>
            </a:pPr>
            <a:r>
              <a:rPr lang="pt-BR" altLang="pt-BR"/>
              <a:t>Área de livre comércio</a:t>
            </a:r>
          </a:p>
          <a:p>
            <a:pPr>
              <a:buFontTx/>
              <a:buChar char="-"/>
            </a:pPr>
            <a:r>
              <a:rPr lang="pt-BR" altLang="pt-BR"/>
              <a:t>Principais Características: eliminação das tarifas alfandegárias, livre circulação de mercadorias e dólares entre os membros e restrições ao livre trânsito dos trabalhadores entre os países</a:t>
            </a:r>
          </a:p>
        </p:txBody>
      </p:sp>
      <p:pic>
        <p:nvPicPr>
          <p:cNvPr id="62469" name="Picture 5" descr="Logomarca do Nafta - Acordo de Livre Comércio da América do Nor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0"/>
            <a:ext cx="1944688" cy="162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3800"/>
              <a:t>O PAPEL DOS PAÍSES NO NAFTA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pt-BR" altLang="pt-BR"/>
              <a:t>EUA: ampliação do mercado, exploração de mão-de-obra barata, romper com a criação de um bloco inteiramente latino-americano</a:t>
            </a:r>
          </a:p>
          <a:p>
            <a:pPr>
              <a:buFontTx/>
              <a:buChar char="-"/>
            </a:pPr>
            <a:r>
              <a:rPr lang="pt-BR" altLang="pt-BR"/>
              <a:t>CANADÁ: ampliação do mercado consumidor</a:t>
            </a:r>
          </a:p>
          <a:p>
            <a:pPr>
              <a:buFontTx/>
              <a:buChar char="-"/>
            </a:pPr>
            <a:r>
              <a:rPr lang="pt-BR" altLang="pt-BR"/>
              <a:t>MÉXICO: ampliação de mercados, políticas de restrição à imigração, mão-de-obra barata explorada, maquiladoras (filiais – cidades fronteiriças)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altLang="pt-BR"/>
              <a:t>ALCA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pt-BR" altLang="pt-BR"/>
          </a:p>
        </p:txBody>
      </p:sp>
      <p:pic>
        <p:nvPicPr>
          <p:cNvPr id="64521" name="Picture 9" descr="alc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341438"/>
            <a:ext cx="3905250" cy="534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altLang="pt-BR" sz="3800"/>
              <a:t>ALCA – ÁREA DE LIVRE COMÉRCIO DAS AMÉRICAS</a:t>
            </a:r>
            <a:br>
              <a:rPr lang="pt-BR" altLang="pt-BR" sz="3800"/>
            </a:br>
            <a:endParaRPr lang="pt-BR" altLang="pt-BR" sz="3800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pt-BR" altLang="pt-BR"/>
              <a:t>Englobará todos os países da América, exceto Cuba</a:t>
            </a:r>
          </a:p>
          <a:p>
            <a:pPr>
              <a:buFontTx/>
              <a:buChar char="-"/>
            </a:pPr>
            <a:r>
              <a:rPr lang="pt-BR" altLang="pt-BR"/>
              <a:t>Sua implantação seria interessante para os EUA, pois o país apresenta superávit na América Latina</a:t>
            </a:r>
          </a:p>
          <a:p>
            <a:pPr>
              <a:buFontTx/>
              <a:buChar char="-"/>
            </a:pPr>
            <a:r>
              <a:rPr lang="pt-BR" altLang="pt-BR"/>
              <a:t>Porém, os países latino-americanos (liderados pelo Brasil) tem receios quanto a sua implantação</a:t>
            </a:r>
          </a:p>
        </p:txBody>
      </p:sp>
      <p:pic>
        <p:nvPicPr>
          <p:cNvPr id="65541" name="Picture 5" descr="Logomarca da da Alca - Área de Livre Comércio das Améric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5445125"/>
            <a:ext cx="66675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4"/>
          <p:cNvSpPr/>
          <p:nvPr/>
        </p:nvSpPr>
        <p:spPr>
          <a:xfrm>
            <a:off x="565359" y="2156381"/>
            <a:ext cx="5169159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 algn="just">
              <a:buClr>
                <a:schemeClr val="dk1"/>
              </a:buClr>
              <a:buSzPts val="2400"/>
              <a:buFont typeface="Arial"/>
              <a:buChar char="•"/>
            </a:pP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Países com poucas fronteiras não precisam se preocupar tanto com invasões pelos seus vizinhos.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" name="Google Shape;109;p14" descr="Estados Unidos – Wikipédia, a enciclopédia liv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34517" y="2056273"/>
            <a:ext cx="2926080" cy="2870057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4"/>
          <p:cNvSpPr/>
          <p:nvPr/>
        </p:nvSpPr>
        <p:spPr>
          <a:xfrm>
            <a:off x="1349388" y="1124415"/>
            <a:ext cx="64992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2400"/>
            </a:pPr>
            <a:r>
              <a:rPr lang="pt-B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 fronteiras de um país também são fundamentais para entendermos suas políticas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14"/>
          <p:cNvSpPr/>
          <p:nvPr/>
        </p:nvSpPr>
        <p:spPr>
          <a:xfrm rot="-5400000">
            <a:off x="7534723" y="3010792"/>
            <a:ext cx="25614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600"/>
            </a:pPr>
            <a:r>
              <a:rPr lang="pt-BR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https://e7.pngegg.com/pngimages/741/429/png-clipart-globe-united-states-world-map-globe-miscellaneous-globe.png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14"/>
          <p:cNvSpPr txBox="1"/>
          <p:nvPr/>
        </p:nvSpPr>
        <p:spPr>
          <a:xfrm>
            <a:off x="674317" y="4242356"/>
            <a:ext cx="5060201" cy="1569660"/>
          </a:xfrm>
          <a:prstGeom prst="rect">
            <a:avLst/>
          </a:prstGeom>
          <a:solidFill>
            <a:srgbClr val="DDEAF6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buClr>
                <a:schemeClr val="dk1"/>
              </a:buClr>
              <a:buSzPts val="2400"/>
            </a:pP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É o caso dos EUA, com apenas dois vizinhos pouco ameaçadores, podendo concentrar suas forças armadas em outros cenários do mundo.</a:t>
            </a:r>
            <a:endParaRPr/>
          </a:p>
        </p:txBody>
      </p:sp>
      <p:sp>
        <p:nvSpPr>
          <p:cNvPr id="113" name="Google Shape;113;p14"/>
          <p:cNvSpPr/>
          <p:nvPr/>
        </p:nvSpPr>
        <p:spPr>
          <a:xfrm>
            <a:off x="3024802" y="3501333"/>
            <a:ext cx="359229" cy="54971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altLang="pt-BR"/>
              <a:t>MERCOSUL</a:t>
            </a:r>
          </a:p>
        </p:txBody>
      </p:sp>
      <p:sp>
        <p:nvSpPr>
          <p:cNvPr id="66571" name="Rectangle 11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endParaRPr lang="pt-BR" altLang="pt-BR" sz="2400"/>
          </a:p>
        </p:txBody>
      </p:sp>
      <p:sp>
        <p:nvSpPr>
          <p:cNvPr id="66572" name="Rectangle 12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pt-BR" altLang="pt-BR" sz="2400"/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/>
            <a:endParaRPr lang="pt-BR" altLang="pt-BR"/>
          </a:p>
        </p:txBody>
      </p:sp>
      <p:sp>
        <p:nvSpPr>
          <p:cNvPr id="6656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/>
            <a:endParaRPr lang="pt-BR" altLang="pt-BR"/>
          </a:p>
        </p:txBody>
      </p:sp>
      <p:sp>
        <p:nvSpPr>
          <p:cNvPr id="6656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/>
            <a:endParaRPr lang="pt-BR" altLang="pt-BR"/>
          </a:p>
        </p:txBody>
      </p:sp>
      <p:pic>
        <p:nvPicPr>
          <p:cNvPr id="66570" name="Picture 10" descr="mapamercosu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628775"/>
            <a:ext cx="3759200" cy="453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74" name="Picture 14" descr="quem_somos_ar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1628775"/>
            <a:ext cx="4349750" cy="453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2060575"/>
            <a:ext cx="7772400" cy="4530725"/>
          </a:xfrm>
        </p:spPr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pt-BR" altLang="pt-BR"/>
              <a:t>Consiste numa união aduaneira</a:t>
            </a:r>
          </a:p>
          <a:p>
            <a:pPr>
              <a:buFontTx/>
              <a:buChar char="-"/>
            </a:pPr>
            <a:r>
              <a:rPr lang="pt-BR" altLang="pt-BR"/>
              <a:t>1991 – Tratado de Assunção – criação do Mercosul (Brasil, Argentina, Paraguai e Uruguai)</a:t>
            </a:r>
          </a:p>
          <a:p>
            <a:pPr>
              <a:buFontTx/>
              <a:buChar char="-"/>
            </a:pPr>
            <a:r>
              <a:rPr lang="pt-BR" altLang="pt-BR"/>
              <a:t>Livre circulação de bens, serviços e fatores produtivos</a:t>
            </a:r>
          </a:p>
          <a:p>
            <a:pPr>
              <a:buFontTx/>
              <a:buChar char="-"/>
            </a:pPr>
            <a:r>
              <a:rPr lang="pt-BR" altLang="pt-BR"/>
              <a:t>Estabelecimento de tarifa externa comum</a:t>
            </a:r>
          </a:p>
          <a:p>
            <a:pPr>
              <a:buFontTx/>
              <a:buChar char="-"/>
            </a:pPr>
            <a:r>
              <a:rPr lang="pt-BR" altLang="pt-BR"/>
              <a:t>Vantagens: condutas previsíveis e não prejudiciais entre os membros</a:t>
            </a:r>
          </a:p>
        </p:txBody>
      </p:sp>
      <p:pic>
        <p:nvPicPr>
          <p:cNvPr id="67589" name="Picture 5" descr="bandeira_mercosul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92463" cy="209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Tx/>
              <a:buChar char="-"/>
            </a:pPr>
            <a:r>
              <a:rPr lang="pt-BR" altLang="pt-BR"/>
              <a:t>Origens:  anos 60 – ALALC (Associação Latino-Americana de Livre Comércio)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pt-BR" altLang="pt-BR"/>
              <a:t>                   anos 80 – ALADI (Associação Latino-Americana de Integração)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pt-BR" altLang="pt-BR"/>
              <a:t>Venezuela – estado em adesão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pt-BR" altLang="pt-BR"/>
              <a:t>Muitos vêem o Mercosul como arma contra a influência dos EUA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pt-BR" altLang="pt-BR"/>
              <a:t>México – estado observador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pt-BR" altLang="pt-BR"/>
              <a:t>Peru, Chile, Colômbia, Equador e Bolívia – estados associados</a:t>
            </a:r>
          </a:p>
        </p:txBody>
      </p:sp>
      <p:pic>
        <p:nvPicPr>
          <p:cNvPr id="68613" name="Picture 5" descr="Logomarca da Aladi - Associação Latino-americana de Integraçã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188913"/>
            <a:ext cx="1228725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altLang="pt-BR" sz="3200" b="1"/>
              <a:t>APEC</a:t>
            </a:r>
            <a:r>
              <a:rPr lang="pt-BR" altLang="pt-BR" sz="3200"/>
              <a:t> (COOPERAÇÃO ECONÔMICA DA ÁSIA E DO PACÍFICO)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pt-BR" altLang="pt-BR"/>
          </a:p>
        </p:txBody>
      </p:sp>
      <p:pic>
        <p:nvPicPr>
          <p:cNvPr id="69640" name="Picture 8" descr="APEC members - The APEC forum includes twenty-one members that differ substantially in their political systems, social and cultural institutions, and level of economic development. The participating APEC economies are: Australia, Brunei Darussalam, Canada, Chile, China, Hong Kong-China, Indonesia, Japan, Republic of Korea, Malaysia, Mexico, New Zealand, Papua New Guinea, Peru, Philippines, Russia, Singapore, Chinese Taipei, Thailand, United States, and Vietnam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557338"/>
            <a:ext cx="6985000" cy="491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altLang="pt-BR"/>
              <a:t>APEC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pt-BR" altLang="pt-BR" sz="2400"/>
              <a:t>Engloba economias asiáticas, americanas e da Oceania</a:t>
            </a:r>
          </a:p>
          <a:p>
            <a:pPr>
              <a:buFontTx/>
              <a:buChar char="-"/>
            </a:pPr>
            <a:r>
              <a:rPr lang="pt-BR" altLang="pt-BR" sz="2400"/>
              <a:t>Sua formação deveu-se à crescente interdependência dos países da região Ásia- Pacífico</a:t>
            </a:r>
          </a:p>
          <a:p>
            <a:pPr>
              <a:buFontTx/>
              <a:buChar char="-"/>
            </a:pPr>
            <a:r>
              <a:rPr lang="pt-BR" altLang="pt-BR" sz="2400"/>
              <a:t>Criada em 1989, tornou-se bloco econômico em 2003</a:t>
            </a:r>
          </a:p>
          <a:p>
            <a:pPr>
              <a:buFontTx/>
              <a:buChar char="-"/>
            </a:pPr>
            <a:r>
              <a:rPr lang="pt-BR" altLang="pt-BR" sz="2400"/>
              <a:t>Tem 21 membros</a:t>
            </a:r>
          </a:p>
          <a:p>
            <a:pPr>
              <a:buFontTx/>
              <a:buChar char="-"/>
            </a:pPr>
            <a:r>
              <a:rPr lang="pt-BR" altLang="pt-BR" sz="2400"/>
              <a:t>Principal objetivo: reduzir taxas e barreiras alfandegárias da região, propiciando o desenvolvimento econômico</a:t>
            </a:r>
          </a:p>
          <a:p>
            <a:pPr>
              <a:buFontTx/>
              <a:buChar char="-"/>
            </a:pPr>
            <a:r>
              <a:rPr lang="pt-BR" altLang="pt-BR" sz="2400"/>
              <a:t>Visada a longo prazo – 2020 (área de livre comércio)</a:t>
            </a:r>
          </a:p>
        </p:txBody>
      </p:sp>
      <p:pic>
        <p:nvPicPr>
          <p:cNvPr id="70661" name="Picture 5" descr="Logomarca da A E C -Associação dos Estados do Cari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260350"/>
            <a:ext cx="809625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altLang="pt-BR" sz="3800" b="1"/>
              <a:t>ASEAN</a:t>
            </a:r>
            <a:r>
              <a:rPr lang="pt-BR" altLang="pt-BR" sz="3800"/>
              <a:t> (ASSOCIAÇÃO DE NAÇÕES DO SUDESTE ASIÁTICO)</a:t>
            </a:r>
          </a:p>
        </p:txBody>
      </p:sp>
      <p:sp>
        <p:nvSpPr>
          <p:cNvPr id="104452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pt-BR" altLang="pt-BR"/>
          </a:p>
        </p:txBody>
      </p:sp>
      <p:pic>
        <p:nvPicPr>
          <p:cNvPr id="104454" name="Picture 6" descr="asean-dec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557338"/>
            <a:ext cx="8316913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altLang="pt-BR"/>
              <a:t>ASEAN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pt-BR" altLang="pt-BR"/>
              <a:t>Fundada em 1967</a:t>
            </a:r>
          </a:p>
          <a:p>
            <a:pPr>
              <a:buFontTx/>
              <a:buChar char="-"/>
            </a:pPr>
            <a:r>
              <a:rPr lang="pt-BR" altLang="pt-BR"/>
              <a:t>Membros: Tailândia, Filipinas, Malásia, Cingapura, Indonésia, Brunei, Vietnã, Mianmar, Laos, Camboja</a:t>
            </a:r>
          </a:p>
          <a:p>
            <a:pPr>
              <a:buFontTx/>
              <a:buChar char="-"/>
            </a:pPr>
            <a:r>
              <a:rPr lang="pt-BR" altLang="pt-BR"/>
              <a:t>Objetivo: acelerar o crescimento econômico e fomentar a paz e estabilidade regionais</a:t>
            </a:r>
          </a:p>
          <a:p>
            <a:pPr>
              <a:buFontTx/>
              <a:buNone/>
            </a:pPr>
            <a:endParaRPr lang="pt-BR" altLang="pt-BR"/>
          </a:p>
        </p:txBody>
      </p:sp>
      <p:pic>
        <p:nvPicPr>
          <p:cNvPr id="71687" name="Picture 7" descr="Logomarca da da Asean - Associação das Nações do Sudeste Asiáti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941888"/>
            <a:ext cx="981075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altLang="pt-BR" sz="3800"/>
              <a:t>CAN (COMUNIDADE DAS NAÇÕES ANDINAS)</a:t>
            </a:r>
          </a:p>
        </p:txBody>
      </p:sp>
      <p:sp>
        <p:nvSpPr>
          <p:cNvPr id="106500" name="Rectangle 4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endParaRPr lang="pt-BR" altLang="pt-BR" sz="2400"/>
          </a:p>
        </p:txBody>
      </p:sp>
      <p:sp>
        <p:nvSpPr>
          <p:cNvPr id="106501" name="Rectangle 5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pt-BR" altLang="pt-BR" sz="2400"/>
          </a:p>
        </p:txBody>
      </p:sp>
      <p:pic>
        <p:nvPicPr>
          <p:cNvPr id="106503" name="Picture 7" descr="comunidadandinadenacion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557338"/>
            <a:ext cx="3436937" cy="489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5" name="Picture 9" descr="1500374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916113"/>
            <a:ext cx="3889375" cy="388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altLang="pt-BR" sz="3800"/>
              <a:t>CAN (COMUNIDADE ANDINA DE NAÇÕES)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pt-BR" altLang="pt-BR"/>
              <a:t>Membros: Bolívia, Peru, Colômbia e Equador</a:t>
            </a:r>
          </a:p>
          <a:p>
            <a:pPr>
              <a:buFontTx/>
              <a:buChar char="-"/>
            </a:pPr>
            <a:r>
              <a:rPr lang="pt-BR" altLang="pt-BR"/>
              <a:t>Até 1996 foi chamada de Pacto Andino</a:t>
            </a:r>
          </a:p>
          <a:p>
            <a:pPr>
              <a:buFontTx/>
              <a:buChar char="-"/>
            </a:pPr>
            <a:r>
              <a:rPr lang="pt-BR" altLang="pt-BR"/>
              <a:t>Venezuela e Chile deixaram o grupo</a:t>
            </a:r>
          </a:p>
          <a:p>
            <a:pPr>
              <a:buFontTx/>
              <a:buNone/>
            </a:pPr>
            <a:endParaRPr lang="pt-BR" altLang="pt-BR"/>
          </a:p>
        </p:txBody>
      </p:sp>
      <p:pic>
        <p:nvPicPr>
          <p:cNvPr id="72709" name="Picture 5" descr="Mercosul states">
            <a:hlinkClick r:id="rId2" tooltip="Mercosul states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1916113"/>
            <a:ext cx="2619375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1" name="Picture 7" descr="Logomarca da Can - Comunidade Andi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860800"/>
            <a:ext cx="2376488" cy="172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altLang="pt-BR" sz="3800"/>
              <a:t>MCCA (MERCADO COMUM CENTRO-AMERICANO)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pt-BR" altLang="pt-BR"/>
              <a:t>Criado em 1990</a:t>
            </a:r>
          </a:p>
          <a:p>
            <a:pPr>
              <a:buFontTx/>
              <a:buChar char="-"/>
            </a:pPr>
            <a:r>
              <a:rPr lang="pt-BR" altLang="pt-BR"/>
              <a:t>Membros Atuais: Costa Rica, Guatemala, Honduras, Nicarágua e El Salvador</a:t>
            </a:r>
          </a:p>
          <a:p>
            <a:pPr>
              <a:buFontTx/>
              <a:buChar char="-"/>
            </a:pPr>
            <a:r>
              <a:rPr lang="pt-BR" altLang="pt-BR"/>
              <a:t>Objetivos: promover a paz na região e aumentar a integração comercial entre os membros</a:t>
            </a:r>
          </a:p>
          <a:p>
            <a:pPr>
              <a:buFontTx/>
              <a:buChar char="-"/>
            </a:pPr>
            <a:r>
              <a:rPr lang="pt-BR" altLang="pt-BR"/>
              <a:t>Deseja-se a formação da União Centro-Americana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5"/>
          <p:cNvSpPr/>
          <p:nvPr/>
        </p:nvSpPr>
        <p:spPr>
          <a:xfrm>
            <a:off x="707096" y="1486060"/>
            <a:ext cx="8025424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400"/>
            </a:pP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Muito diferente é o caso da Rússia, pois é um país com muitas fronteiras, gerando conflitos e movimentos separatistas, além de instabilidades políticas, econômicas e sociais.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" name="Google Shape;119;p15" descr="Mapa da Rússia e nos países vizinhos, a Rússia e os países vizinhos (mapa  da Europa Oriental, Europa)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7947" y="3036741"/>
            <a:ext cx="4566300" cy="249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5"/>
          <p:cNvSpPr/>
          <p:nvPr/>
        </p:nvSpPr>
        <p:spPr>
          <a:xfrm>
            <a:off x="522073" y="5631460"/>
            <a:ext cx="3938893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500"/>
            </a:pPr>
            <a:r>
              <a:rPr lang="pt-BR" sz="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https://lh3.googleusercontent.com/proxy/1MUbEsuabkALGNxP5G-I0JB0wCouPmn4Nyhr6x7D1zt52lr4Kpc93UTAYBbWFTV1A91iG7FqCQICf6oZ8bmk6hgIRJB9GaxgcUdEUe2L5HN85Geh</a:t>
            </a:r>
            <a:endParaRPr sz="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50577" y="2973433"/>
            <a:ext cx="2260264" cy="226026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5"/>
          <p:cNvSpPr txBox="1"/>
          <p:nvPr/>
        </p:nvSpPr>
        <p:spPr>
          <a:xfrm>
            <a:off x="6472256" y="5308295"/>
            <a:ext cx="2260264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https://upload.wikimedia.org/wikipedia/commons/thumb/3/3c/Russia_on_the_globe_(Russia_centered).svg/600px-Russia_on_the_globe_(Russia_centered).svg.png</a:t>
            </a:r>
            <a:endParaRPr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altLang="pt-BR" sz="3800"/>
              <a:t>CARICOM (COMUNIDADE E MERCADO COMUM DO CARIBE)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pt-BR" altLang="pt-BR"/>
              <a:t>Atual Comunidade do Caribe</a:t>
            </a:r>
          </a:p>
          <a:p>
            <a:pPr>
              <a:buFontTx/>
              <a:buChar char="-"/>
            </a:pPr>
            <a:r>
              <a:rPr lang="pt-BR" altLang="pt-BR"/>
              <a:t>Criado em 1973</a:t>
            </a:r>
          </a:p>
          <a:p>
            <a:pPr>
              <a:buFontTx/>
              <a:buChar char="-"/>
            </a:pPr>
            <a:r>
              <a:rPr lang="pt-BR" altLang="pt-BR"/>
              <a:t>Membros – países caribenhos</a:t>
            </a:r>
          </a:p>
          <a:p>
            <a:pPr>
              <a:buFontTx/>
              <a:buChar char="-"/>
            </a:pPr>
            <a:r>
              <a:rPr lang="pt-BR" altLang="pt-BR"/>
              <a:t>Formado por ex-colônias de potências européias que após a independência aliaram-se para suprir limitações e acelerar o desenvolvimento econômicos dos membros</a:t>
            </a:r>
          </a:p>
        </p:txBody>
      </p:sp>
      <p:pic>
        <p:nvPicPr>
          <p:cNvPr id="74757" name="Picture 5" descr="Logomarca da Caricom - Comunidade do Cari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5157788"/>
            <a:ext cx="2087563" cy="148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/>
              <a:t>CARICOM</a:t>
            </a:r>
          </a:p>
        </p:txBody>
      </p:sp>
      <p:sp>
        <p:nvSpPr>
          <p:cNvPr id="108548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pt-BR" altLang="pt-BR"/>
          </a:p>
        </p:txBody>
      </p:sp>
      <p:pic>
        <p:nvPicPr>
          <p:cNvPr id="108550" name="Picture 6" descr="File:Map of CARICOM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268413"/>
            <a:ext cx="4325937" cy="532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altLang="pt-BR" sz="3800"/>
              <a:t>CEI (COMUNIDADE DOS ESTADOS INDEPENDENTES)</a:t>
            </a:r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042988" y="1412875"/>
            <a:ext cx="7772400" cy="4530725"/>
          </a:xfrm>
        </p:spPr>
        <p:txBody>
          <a:bodyPr/>
          <a:lstStyle/>
          <a:p>
            <a:endParaRPr lang="pt-BR" altLang="pt-BR"/>
          </a:p>
        </p:txBody>
      </p:sp>
      <p:pic>
        <p:nvPicPr>
          <p:cNvPr id="75782" name="Picture 6" descr="mapa48.jpg (15458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412875"/>
            <a:ext cx="6480175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altLang="pt-BR"/>
              <a:t>CEI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pt-BR" altLang="pt-BR" sz="2400"/>
              <a:t>Criada em 08/12/1991 no contexto do final da Guerra Fria e na desintegração da URSS</a:t>
            </a:r>
          </a:p>
          <a:p>
            <a:pPr>
              <a:buFontTx/>
              <a:buChar char="-"/>
            </a:pPr>
            <a:r>
              <a:rPr lang="pt-BR" altLang="pt-BR" sz="2400"/>
              <a:t>Possui 12 membros:  Azerbaijão, Rússia, Bielorússia, Geórgia, Casaquistão, Quirguistão, Moldávia, Tajiquistão, Ucrânia, Uzbequistão e Armênia</a:t>
            </a:r>
          </a:p>
          <a:p>
            <a:pPr>
              <a:buFontTx/>
              <a:buChar char="-"/>
            </a:pPr>
            <a:r>
              <a:rPr lang="pt-BR" altLang="pt-BR" sz="2400" b="1" u="sng"/>
              <a:t>Características</a:t>
            </a:r>
            <a:r>
              <a:rPr lang="pt-BR" altLang="pt-BR" sz="2400"/>
              <a:t>: cada estado mantém-se independente, trabalho em conjunto para o estabelecimento de economias de mercado</a:t>
            </a:r>
          </a:p>
          <a:p>
            <a:pPr>
              <a:buFontTx/>
              <a:buChar char="-"/>
            </a:pPr>
            <a:r>
              <a:rPr lang="pt-BR" altLang="pt-BR" sz="2400"/>
              <a:t>Não existe relações de comercialização, econômicas, união aduaneira e Assistência Mútua dos Soviéticos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altLang="pt-BR" sz="2800" b="1"/>
              <a:t>ALBA</a:t>
            </a:r>
            <a:r>
              <a:rPr lang="pt-BR" altLang="pt-BR" sz="2800"/>
              <a:t> (ALTERNATIVA BOLIVARIANA PARA AS AMÉRICAS)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1844675"/>
            <a:ext cx="7772400" cy="4530725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Tx/>
              <a:buChar char="-"/>
            </a:pPr>
            <a:r>
              <a:rPr lang="pt-BR" altLang="pt-BR"/>
              <a:t>Integração entre os povos da América Latina e Caribe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pt-BR" altLang="pt-BR"/>
              <a:t>- Bloco alternativo à ALCA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pt-BR" altLang="pt-BR"/>
              <a:t>Inspirado nos ensinamentos de Simón Bolívar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pt-BR" altLang="pt-BR"/>
              <a:t>Além da redução das taxas alfandegárias, reduzir o contraste social entre os países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pt-BR" altLang="pt-BR"/>
              <a:t>Propõe a estatização da economia e a criação da União das Repúblicas Socialistas da América Latina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altLang="pt-BR" sz="3800"/>
              <a:t>UNASUL (UNIÃO DAS NAÇÕES SUL AMERICANAS)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pt-BR" altLang="pt-BR"/>
              <a:t>Antiga Comunidade Sul-Americana</a:t>
            </a:r>
          </a:p>
          <a:p>
            <a:pPr>
              <a:lnSpc>
                <a:spcPct val="90000"/>
              </a:lnSpc>
            </a:pPr>
            <a:r>
              <a:rPr lang="pt-BR" altLang="pt-BR"/>
              <a:t>Constituirá uma área de livre comércio que unirá dois blocos: MERCOSUL e CAN, além de Chile, Guiana e Suriname</a:t>
            </a:r>
          </a:p>
          <a:p>
            <a:pPr>
              <a:lnSpc>
                <a:spcPct val="90000"/>
              </a:lnSpc>
            </a:pPr>
            <a:r>
              <a:rPr lang="pt-BR" altLang="pt-BR"/>
              <a:t>Pretende seguir os moldes da União Europeia</a:t>
            </a:r>
          </a:p>
          <a:p>
            <a:pPr>
              <a:lnSpc>
                <a:spcPct val="90000"/>
              </a:lnSpc>
            </a:pPr>
            <a:r>
              <a:rPr lang="pt-BR" altLang="pt-BR"/>
              <a:t>Visa criar um mercado comum até 2019</a:t>
            </a:r>
          </a:p>
          <a:p>
            <a:pPr>
              <a:lnSpc>
                <a:spcPct val="90000"/>
              </a:lnSpc>
            </a:pPr>
            <a:r>
              <a:rPr lang="pt-BR" altLang="pt-BR"/>
              <a:t>Guiana Francesa, Ilhas Malvinas, Ilhas Geórgia do Sul e Sandwich do Sul não participarão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pt-BR" altLang="pt-BR"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/>
              <a:t>UNASUL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pt-BR"/>
              <a:t>PROJETOS:</a:t>
            </a:r>
          </a:p>
          <a:p>
            <a:r>
              <a:rPr lang="pt-BR" altLang="pt-BR"/>
              <a:t>Construção do Corredor Bioceânico (estrada que ligará os países da costa do Pacífico – Chile e Peru, com Brasil e Argentina)</a:t>
            </a:r>
          </a:p>
          <a:p>
            <a:r>
              <a:rPr lang="pt-BR" altLang="pt-BR"/>
              <a:t>Construção do Anel Energético Sulamericano – circulação de gás natural</a:t>
            </a:r>
          </a:p>
          <a:p>
            <a:r>
              <a:rPr lang="pt-BR" altLang="pt-BR"/>
              <a:t>Criação do Banco do Sul – adoção de moeda sulamericana única (“pacha”)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/>
              <a:t>UNASUL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  <p:pic>
        <p:nvPicPr>
          <p:cNvPr id="118789" name="Picture 5" descr="mapaas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341438"/>
            <a:ext cx="3844925" cy="496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altLang="pt-BR" sz="3200" b="1"/>
              <a:t>CAFTA-DR</a:t>
            </a:r>
            <a:r>
              <a:rPr lang="pt-BR" altLang="pt-BR" sz="3200"/>
              <a:t> (ACORDO DE LIVRE COMÉRCIO DA AMÉRICA CENTRAL E REPÚBLICA DOMINICANA)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844675"/>
            <a:ext cx="7772400" cy="4286250"/>
          </a:xfrm>
        </p:spPr>
        <p:txBody>
          <a:bodyPr/>
          <a:lstStyle/>
          <a:p>
            <a:pPr>
              <a:buFontTx/>
              <a:buChar char="-"/>
            </a:pPr>
            <a:r>
              <a:rPr lang="pt-BR" altLang="pt-BR"/>
              <a:t>Pretende criar uma zona de livre comércio</a:t>
            </a:r>
          </a:p>
          <a:p>
            <a:pPr>
              <a:buFontTx/>
              <a:buChar char="-"/>
            </a:pPr>
            <a:r>
              <a:rPr lang="pt-BR" altLang="pt-BR"/>
              <a:t>Membros: Costa Rica, El Salvador, EUA, Honduras, Nicarágua, Guatemala e República Dominicana</a:t>
            </a:r>
          </a:p>
          <a:p>
            <a:pPr>
              <a:buFontTx/>
              <a:buChar char="-"/>
            </a:pPr>
            <a:r>
              <a:rPr lang="pt-BR" altLang="pt-BR"/>
              <a:t>Seria um embrião da ALCA</a:t>
            </a:r>
          </a:p>
          <a:p>
            <a:pPr>
              <a:buFontTx/>
              <a:buChar char="-"/>
            </a:pPr>
            <a:r>
              <a:rPr lang="pt-BR" altLang="pt-BR"/>
              <a:t>A população está preocupada com sua possível criação (regras parecidas com as do NAFTA)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/>
              <a:t>CAFTA-DR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  <p:pic>
        <p:nvPicPr>
          <p:cNvPr id="110597" name="Picture 5" descr="File:CAFTA members.sv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268413"/>
            <a:ext cx="4500562" cy="505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16"/>
          <p:cNvPicPr preferRelativeResize="0"/>
          <p:nvPr/>
        </p:nvPicPr>
        <p:blipFill rotWithShape="1">
          <a:blip r:embed="rId3">
            <a:alphaModFix/>
          </a:blip>
          <a:srcRect l="9903" t="10305" r="9314" b="15822"/>
          <a:stretch/>
        </p:blipFill>
        <p:spPr>
          <a:xfrm>
            <a:off x="4251960" y="2385604"/>
            <a:ext cx="4663996" cy="2938144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6"/>
          <p:cNvSpPr/>
          <p:nvPr/>
        </p:nvSpPr>
        <p:spPr>
          <a:xfrm>
            <a:off x="464031" y="1594691"/>
            <a:ext cx="3578924" cy="4001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 algn="just">
              <a:buClr>
                <a:schemeClr val="dk1"/>
              </a:buClr>
              <a:buSzPts val="2400"/>
              <a:buFont typeface="Arial"/>
              <a:buChar char="•"/>
            </a:pP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Países cercados de adversários enfrentam dificuldades adicionais; </a:t>
            </a:r>
            <a:endParaRPr/>
          </a:p>
          <a:p>
            <a:pPr marL="342900" indent="-342900" algn="just">
              <a:buClr>
                <a:schemeClr val="dk1"/>
              </a:buClr>
              <a:buSzPts val="2400"/>
              <a:buFont typeface="Arial"/>
              <a:buChar char="•"/>
            </a:pP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Exemplo: Iraque -  localizado no “encontro” das civilizações persa, turca e árabe;</a:t>
            </a:r>
            <a:endParaRPr/>
          </a:p>
          <a:p>
            <a:pPr marL="342900" indent="-342900" algn="just">
              <a:buClr>
                <a:schemeClr val="dk1"/>
              </a:buClr>
              <a:buSzPts val="2400"/>
              <a:buFont typeface="Arial"/>
              <a:buChar char="•"/>
            </a:pP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Sujeito a todo tipo de interferências destes povos.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buClr>
                <a:schemeClr val="dk1"/>
              </a:buClr>
              <a:buSzPts val="1400"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16"/>
          <p:cNvSpPr/>
          <p:nvPr/>
        </p:nvSpPr>
        <p:spPr>
          <a:xfrm>
            <a:off x="5604366" y="5411119"/>
            <a:ext cx="3315957" cy="184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600"/>
            </a:pPr>
            <a:r>
              <a:rPr lang="pt-BR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https://static.poder360.com.br/2019/09/mapa.oriente.medio_.jpg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16"/>
          <p:cNvSpPr/>
          <p:nvPr/>
        </p:nvSpPr>
        <p:spPr>
          <a:xfrm>
            <a:off x="5745755" y="2870506"/>
            <a:ext cx="582900" cy="431400"/>
          </a:xfrm>
          <a:prstGeom prst="ellipse">
            <a:avLst/>
          </a:prstGeom>
          <a:noFill/>
          <a:ln w="1905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dk1"/>
              </a:buClr>
              <a:buSzPts val="1400"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altLang="pt-BR" sz="3800"/>
              <a:t>EFTA (ASSOCIAÇÃO EUROPEIA DE LIVRE COMÉRCIO)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pt-BR" sz="2400"/>
              <a:t>Fundada em 1960, por Reino Unido, Portugal, Dinamarca, Áustria, Noruega, Suíça, Finlândia, Islândia e Liechtenstein (países que ainda não haviam aderido a CEE</a:t>
            </a:r>
          </a:p>
          <a:p>
            <a:r>
              <a:rPr lang="pt-BR" altLang="pt-BR" sz="2400"/>
              <a:t>Composta hoje por Suíça, Noruega, Liechtenstein e Finlândia </a:t>
            </a:r>
          </a:p>
          <a:p>
            <a:r>
              <a:rPr lang="pt-BR" altLang="pt-BR" sz="2400"/>
              <a:t>Constitui uma área de livre comércio</a:t>
            </a:r>
          </a:p>
          <a:p>
            <a:r>
              <a:rPr lang="pt-BR" altLang="pt-BR" sz="2400"/>
              <a:t>Em 1973 assinou acordos com a CEE</a:t>
            </a:r>
          </a:p>
          <a:p>
            <a:r>
              <a:rPr lang="pt-BR" altLang="pt-BR" sz="2400"/>
              <a:t>1992 – União Europeia-EFTA – criação de uma área no EEE (Espaço Econômico Europeu) – Suíça não participa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/>
              <a:t>UNIÃO EUROPEIA - EFTA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  <p:pic>
        <p:nvPicPr>
          <p:cNvPr id="125957" name="Picture 5" descr="img_map_eu_ef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412875"/>
            <a:ext cx="5688013" cy="51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altLang="pt-BR" sz="3800"/>
              <a:t>COMESA (MERCADO COMUM DA ÁFRICA ORIENTAL E AUSTRAL)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pt-BR" altLang="pt-BR"/>
              <a:t>Membros: países africanos (21 países)</a:t>
            </a:r>
          </a:p>
          <a:p>
            <a:pPr>
              <a:buFontTx/>
              <a:buChar char="-"/>
            </a:pPr>
            <a:r>
              <a:rPr lang="pt-BR" altLang="pt-BR"/>
              <a:t>Visa estabelecer uma área de livre comércio</a:t>
            </a:r>
          </a:p>
          <a:p>
            <a:pPr>
              <a:buFontTx/>
              <a:buChar char="-"/>
            </a:pPr>
            <a:r>
              <a:rPr lang="pt-BR" altLang="pt-BR"/>
              <a:t>Fundada em 1993</a:t>
            </a:r>
          </a:p>
          <a:p>
            <a:pPr>
              <a:buFontTx/>
              <a:buChar char="-"/>
            </a:pPr>
            <a:endParaRPr lang="pt-BR" altLang="pt-BR"/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/>
              <a:t>COMESA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  <p:pic>
        <p:nvPicPr>
          <p:cNvPr id="111621" name="Picture 5" descr="COME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268413"/>
            <a:ext cx="5391150" cy="512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2800" b="1" u="sng"/>
              <a:t>SADC (COMUNIDADE PARA O DESENVOLVIMENTO DA ÁFRICA AUSTRAL</a:t>
            </a:r>
            <a:r>
              <a:rPr lang="pt-BR" altLang="pt-BR" sz="3800" b="1" u="sng"/>
              <a:t>)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  <p:pic>
        <p:nvPicPr>
          <p:cNvPr id="115717" name="Picture 5" descr="SADC REEP - South African Development Community Countr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412875"/>
            <a:ext cx="4895850" cy="464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19" name="Picture 7" descr="Logomarca da S A D C - Comunidade para o Desenvolvimento da África Austr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0"/>
            <a:ext cx="2087562" cy="125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2800" b="1"/>
              <a:t>CEDEAO</a:t>
            </a:r>
            <a:r>
              <a:rPr lang="pt-BR" altLang="pt-BR" sz="2800"/>
              <a:t> (COMUNIDADE ECONÔMICA DOS ESTADOS DA ÁFRICA OCIDENTAL) OU ECOWAS</a:t>
            </a:r>
          </a:p>
        </p:txBody>
      </p:sp>
      <p:sp>
        <p:nvSpPr>
          <p:cNvPr id="119812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pt-BR" altLang="pt-BR"/>
          </a:p>
        </p:txBody>
      </p:sp>
      <p:pic>
        <p:nvPicPr>
          <p:cNvPr id="119814" name="Picture 6" descr="ECOW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484313"/>
            <a:ext cx="5410200" cy="512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/>
              <a:t>UNIÃO AFRICANA (UA)</a:t>
            </a:r>
          </a:p>
        </p:txBody>
      </p:sp>
      <p:sp>
        <p:nvSpPr>
          <p:cNvPr id="121860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pt-BR" altLang="pt-BR" sz="2400"/>
              <a:t>Criada em 2002</a:t>
            </a:r>
          </a:p>
          <a:p>
            <a:r>
              <a:rPr lang="pt-BR" altLang="pt-BR" sz="2400"/>
              <a:t>Possui 53 membros</a:t>
            </a:r>
          </a:p>
          <a:p>
            <a:r>
              <a:rPr lang="pt-BR" altLang="pt-BR" sz="2400"/>
              <a:t>Visa eliminar o colonialismo, defender a soberania dos estados africanos e promover a integração econômica</a:t>
            </a:r>
          </a:p>
        </p:txBody>
      </p:sp>
      <p:sp>
        <p:nvSpPr>
          <p:cNvPr id="121861" name="Rectangle 5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pt-BR" altLang="pt-BR" sz="2400"/>
          </a:p>
        </p:txBody>
      </p:sp>
      <p:pic>
        <p:nvPicPr>
          <p:cNvPr id="121863" name="Picture 7" descr="Logo_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557338"/>
            <a:ext cx="3924300" cy="362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edge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3800"/>
              <a:t>UMA (UNIÃO DO MAGREB ÁRABE)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  <p:pic>
        <p:nvPicPr>
          <p:cNvPr id="123909" name="Picture 5" descr="Logomarca da Uma - União do Magreb Ára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205038"/>
            <a:ext cx="2609850" cy="273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911" name="Picture 7" descr="algerie-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628775"/>
            <a:ext cx="4419600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/>
              <a:t>ANZCERTA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pt-BR"/>
              <a:t>Acordo Comercial sobre Relações Econômicas entre Austrália e Nova Zelândia</a:t>
            </a:r>
          </a:p>
          <a:p>
            <a:r>
              <a:rPr lang="pt-BR" altLang="pt-BR"/>
              <a:t>Criado em 1983</a:t>
            </a:r>
          </a:p>
          <a:p>
            <a:r>
              <a:rPr lang="pt-BR" altLang="pt-BR"/>
              <a:t>Visa criar uma área de livre comércio</a:t>
            </a:r>
          </a:p>
          <a:p>
            <a:r>
              <a:rPr lang="pt-BR" altLang="pt-BR"/>
              <a:t>1995 – assinou acordo com o ASEAN, para a criação de uma área de livre comércio entre os blocos até 2010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/>
              <a:t>ANZCERTA</a:t>
            </a:r>
          </a:p>
        </p:txBody>
      </p:sp>
      <p:sp>
        <p:nvSpPr>
          <p:cNvPr id="113668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pt-BR" altLang="pt-BR"/>
          </a:p>
        </p:txBody>
      </p:sp>
      <p:pic>
        <p:nvPicPr>
          <p:cNvPr id="113670" name="Picture 6" descr="cont-bl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341438"/>
            <a:ext cx="6553200" cy="509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7"/>
          <p:cNvSpPr/>
          <p:nvPr/>
        </p:nvSpPr>
        <p:spPr>
          <a:xfrm>
            <a:off x="999309" y="1101935"/>
            <a:ext cx="7060474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2400"/>
            </a:pPr>
            <a:r>
              <a:rPr lang="pt-B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 a geografia não é estanque, e às vezes mudanças climáticas ou novas rotas podem mudar o jogo estratégico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17"/>
          <p:cNvSpPr/>
          <p:nvPr/>
        </p:nvSpPr>
        <p:spPr>
          <a:xfrm>
            <a:off x="3577196" y="2654468"/>
            <a:ext cx="5024597" cy="23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buClr>
                <a:schemeClr val="dk1"/>
              </a:buClr>
              <a:buSzPts val="2400"/>
            </a:pP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Foi o caso da abertura do Canal de Suez, no século XIX, que aumentou muito a importância do Oriente Médio em detrimento da África, pois agora havia uma rota mais curta entre Europa e Ásia.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7" name="Google Shape;137;p17" descr="O canal de Suez, uma obra monumental feita em 10 anos - Mar Sem Fi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1758" y="2302236"/>
            <a:ext cx="2681522" cy="3061463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7"/>
          <p:cNvSpPr/>
          <p:nvPr/>
        </p:nvSpPr>
        <p:spPr>
          <a:xfrm>
            <a:off x="701758" y="5363698"/>
            <a:ext cx="29688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600"/>
            </a:pPr>
            <a:r>
              <a:rPr lang="pt-BR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https://marsemfim.com.br/wp-content/uploads/2017/04/mapa-2.jpg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altLang="pt-BR"/>
              <a:t>BLOCOS ECONÔMICOS</a:t>
            </a:r>
          </a:p>
        </p:txBody>
      </p:sp>
      <p:sp>
        <p:nvSpPr>
          <p:cNvPr id="8090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  <p:pic>
        <p:nvPicPr>
          <p:cNvPr id="80902" name="Picture 6" descr="mapa-globo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587500"/>
            <a:ext cx="7777163" cy="488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8"/>
          <p:cNvSpPr/>
          <p:nvPr/>
        </p:nvSpPr>
        <p:spPr>
          <a:xfrm>
            <a:off x="322375" y="1236700"/>
            <a:ext cx="41586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chemeClr val="dk1"/>
              </a:buClr>
              <a:buSzPts val="1400"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8"/>
          <p:cNvSpPr txBox="1"/>
          <p:nvPr/>
        </p:nvSpPr>
        <p:spPr>
          <a:xfrm>
            <a:off x="216962" y="2410309"/>
            <a:ext cx="4369427" cy="2733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indent="-342900" algn="just">
              <a:lnSpc>
                <a:spcPct val="115000"/>
              </a:lnSpc>
              <a:buClr>
                <a:schemeClr val="dk1"/>
              </a:buClr>
              <a:buSzPts val="2400"/>
              <a:buFont typeface="Arial"/>
              <a:buChar char="•"/>
            </a:pPr>
            <a:r>
              <a:rPr lang="pt-BR" sz="2400">
                <a:solidFill>
                  <a:schemeClr val="dk1"/>
                </a:solidFill>
                <a:highlight>
                  <a:srgbClr val="FDFDFD"/>
                </a:highlight>
                <a:latin typeface="Calibri"/>
                <a:ea typeface="Calibri"/>
                <a:cs typeface="Calibri"/>
                <a:sym typeface="Calibri"/>
              </a:rPr>
              <a:t>O Canal de Suez </a:t>
            </a: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é responsável por 14% do transporte mundial de mercadorias. Ao todo são aproximadamente 20 mil navios atravessando o canal anualmente.</a:t>
            </a:r>
            <a:endParaRPr sz="2400">
              <a:solidFill>
                <a:schemeClr val="dk1"/>
              </a:solidFill>
              <a:highlight>
                <a:srgbClr val="FDFDFD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6" name="Google Shape;146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72446" y="2437000"/>
            <a:ext cx="3932620" cy="2832868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8"/>
          <p:cNvSpPr txBox="1"/>
          <p:nvPr/>
        </p:nvSpPr>
        <p:spPr>
          <a:xfrm>
            <a:off x="5651616" y="5759444"/>
            <a:ext cx="3372925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https://quatrorodas.abril.com.br/wp-content/uploads/2021/03/Ever-Given-evergreen-suez-1.jpeg</a:t>
            </a:r>
            <a:endParaRPr/>
          </a:p>
        </p:txBody>
      </p:sp>
      <p:pic>
        <p:nvPicPr>
          <p:cNvPr id="148" name="Google Shape;148;p18"/>
          <p:cNvPicPr preferRelativeResize="0"/>
          <p:nvPr/>
        </p:nvPicPr>
        <p:blipFill rotWithShape="1">
          <a:blip r:embed="rId4">
            <a:alphaModFix/>
          </a:blip>
          <a:srcRect l="22214" t="29459" r="25143" b="55683"/>
          <a:stretch/>
        </p:blipFill>
        <p:spPr>
          <a:xfrm>
            <a:off x="1693749" y="1067280"/>
            <a:ext cx="5785279" cy="91842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49" name="Google Shape;149;p18"/>
          <p:cNvSpPr txBox="1"/>
          <p:nvPr/>
        </p:nvSpPr>
        <p:spPr>
          <a:xfrm>
            <a:off x="2286000" y="2093624"/>
            <a:ext cx="4572000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pt-BR" sz="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https://www.tecmundo.com.br/mercado/214622-6-dias-navio-encalhado-canal-suez-volta-navegar.htm</a:t>
            </a:r>
            <a:endParaRPr/>
          </a:p>
        </p:txBody>
      </p:sp>
      <p:sp>
        <p:nvSpPr>
          <p:cNvPr id="150" name="Google Shape;150;p18"/>
          <p:cNvSpPr txBox="1"/>
          <p:nvPr/>
        </p:nvSpPr>
        <p:spPr>
          <a:xfrm>
            <a:off x="4872446" y="4618239"/>
            <a:ext cx="3932620" cy="1015663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pt-B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navio EverGreen interrompeu a passagem entre a Ásia e a Europa em março de 2021.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9"/>
          <p:cNvSpPr/>
          <p:nvPr/>
        </p:nvSpPr>
        <p:spPr>
          <a:xfrm>
            <a:off x="4476380" y="1571308"/>
            <a:ext cx="402056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buClr>
                <a:schemeClr val="dk1"/>
              </a:buClr>
              <a:buSzPts val="2400"/>
            </a:pPr>
            <a:r>
              <a:rPr lang="pt-B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Novas rotas surgem de acordo com as estações do ano.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19"/>
          <p:cNvSpPr/>
          <p:nvPr/>
        </p:nvSpPr>
        <p:spPr>
          <a:xfrm>
            <a:off x="4173583" y="2974627"/>
            <a:ext cx="4626162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2400"/>
            </a:pP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É o caso do verão no Ártico, que aumenta o transporte entre os países que são banhados pelo Oceano Ártico.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7" name="Google Shape;157;p19"/>
          <p:cNvPicPr preferRelativeResize="0"/>
          <p:nvPr/>
        </p:nvPicPr>
        <p:blipFill rotWithShape="1">
          <a:blip r:embed="rId3">
            <a:alphaModFix/>
          </a:blip>
          <a:srcRect l="4455" t="2627" r="5215"/>
          <a:stretch/>
        </p:blipFill>
        <p:spPr>
          <a:xfrm>
            <a:off x="503853" y="1510394"/>
            <a:ext cx="3669731" cy="3919578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9"/>
          <p:cNvSpPr/>
          <p:nvPr/>
        </p:nvSpPr>
        <p:spPr>
          <a:xfrm rot="-5400000">
            <a:off x="-1228498" y="3534336"/>
            <a:ext cx="32799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600"/>
            </a:pPr>
            <a:r>
              <a:rPr lang="pt-BR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http://cienciaecultura.bvs.br/scielo.php?script=sci_arttext&amp;pid=S0009-67252013000200008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4000" y="4356100"/>
            <a:ext cx="3365500" cy="23876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66700" y="1752600"/>
            <a:ext cx="8242300" cy="889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/>
            </a:pPr>
            <a:r>
              <a:rPr lang="en-US" altLang="zh-CN" sz="3206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Comunidade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internacional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–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Coexistência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pacífica</a:t>
            </a:r>
          </a:p>
          <a:p>
            <a:pPr>
              <a:lnSpc>
                <a:spcPts val="3800"/>
              </a:lnSpc>
              <a:tabLst/>
            </a:pP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das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nações-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CONCEITO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266700" y="2832100"/>
            <a:ext cx="8128000" cy="1371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/>
            </a:pPr>
            <a:r>
              <a:rPr lang="en-US" altLang="zh-CN" sz="32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1648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–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Surgimento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da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noção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país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(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Tratado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</a:t>
            </a:r>
          </a:p>
          <a:p>
            <a:pPr>
              <a:lnSpc>
                <a:spcPts val="3800"/>
              </a:lnSpc>
              <a:tabLst/>
            </a:pP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Westphália)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com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delimitação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das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fronteiras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e</a:t>
            </a:r>
          </a:p>
          <a:p>
            <a:pPr>
              <a:lnSpc>
                <a:spcPts val="3800"/>
              </a:lnSpc>
              <a:tabLst/>
            </a:pP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menor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influência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da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igreja.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266700" y="4381500"/>
            <a:ext cx="8051800" cy="889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/>
            </a:pPr>
            <a:r>
              <a:rPr lang="en-US" altLang="zh-CN" sz="32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Presença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Organismos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–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Banco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Mundial,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ONU,</a:t>
            </a:r>
          </a:p>
          <a:p>
            <a:pPr>
              <a:lnSpc>
                <a:spcPts val="3800"/>
              </a:lnSpc>
              <a:tabLst/>
            </a:pP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FMI,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OMC,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OCDE.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266700" y="1003300"/>
            <a:ext cx="5016500" cy="558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400"/>
              </a:lnSpc>
              <a:tabLst/>
            </a:pPr>
            <a:r>
              <a:rPr lang="en-US" altLang="zh-CN" sz="4406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Sistema</a:t>
            </a:r>
            <a:r>
              <a:rPr lang="en-US" altLang="zh-CN" sz="44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6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Internacional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85F1EC-7C22-4FA2-82E9-CDCAD477E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Origem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93340D2-4D60-47FF-A266-B9215D73E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Surge na transição do feudalismo para o capitalismo durante o século XII e XIV. A passagem de um sistema feudal para o absolutismo mercantil rompeu com a fragmentação territorial; </a:t>
            </a:r>
          </a:p>
          <a:p>
            <a:r>
              <a:rPr lang="pt-BR" dirty="0"/>
              <a:t>As revoluções burguesas, particularmente a revolução francesa, é que nasce o Estado burguês. </a:t>
            </a:r>
          </a:p>
        </p:txBody>
      </p:sp>
    </p:spTree>
    <p:extLst>
      <p:ext uri="{BB962C8B-B14F-4D97-AF65-F5344CB8AC3E}">
        <p14:creationId xmlns:p14="http://schemas.microsoft.com/office/powerpoint/2010/main" val="23741155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4694F4-BF81-2C14-ACE7-D672232E4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Atividades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A6DAF9A-49CF-0FE4-AA35-76AFC6C8E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/>
              <a:t>1) O que é Geopolítica?</a:t>
            </a:r>
          </a:p>
          <a:p>
            <a:r>
              <a:rPr lang="pt-BR" dirty="0"/>
              <a:t>2) O que é Geografia Política?</a:t>
            </a:r>
          </a:p>
          <a:p>
            <a:r>
              <a:rPr lang="pt-BR" dirty="0"/>
              <a:t>3) O que é espaço vital para Friederich </a:t>
            </a:r>
            <a:r>
              <a:rPr lang="pt-BR" dirty="0" err="1"/>
              <a:t>Ratzel</a:t>
            </a:r>
            <a:r>
              <a:rPr lang="pt-BR" dirty="0"/>
              <a:t>?</a:t>
            </a:r>
          </a:p>
          <a:p>
            <a:r>
              <a:rPr lang="pt-BR" dirty="0"/>
              <a:t>4) Qual a importância do acesso aos oceanos ou mares para um país?</a:t>
            </a:r>
          </a:p>
          <a:p>
            <a:r>
              <a:rPr lang="pt-BR" dirty="0"/>
              <a:t>5) o que seriam os países chamados de “</a:t>
            </a:r>
            <a:r>
              <a:rPr lang="pt-BR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landlocked</a:t>
            </a:r>
            <a:r>
              <a:rPr lang="pt-BR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 e por que eles são, geralmente, pobres?</a:t>
            </a:r>
          </a:p>
          <a:p>
            <a:r>
              <a:rPr lang="pt-B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6) Quando surgiu o Estado-Nação?</a:t>
            </a:r>
          </a:p>
          <a:p>
            <a:r>
              <a:rPr lang="pt-B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7) Quais as características que definem um Estado-Nação?</a:t>
            </a:r>
          </a:p>
          <a:p>
            <a:r>
              <a:rPr lang="pt-B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8) O que é o sistema internacional de países?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91984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2CBD9D-6A4D-4DDB-BF79-48D713D40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Geopolítica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2A4CE04-21EA-43D8-98EA-6DF510844D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Geopolítica</a:t>
            </a:r>
            <a:r>
              <a:rPr lang="pt-BR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é uma categoria da geografia que abrange os fenômenos históricos e políticos da atualidade. Ela tem o objetivo de interpretar a realidade global e envolve o estudo de guerras, conflitos, disputas ideológicas e territoriais e acordos internacionais.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697807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100" y="2336800"/>
            <a:ext cx="8851900" cy="35814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3400" y="977900"/>
            <a:ext cx="5016500" cy="558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400"/>
              </a:lnSpc>
              <a:tabLst/>
            </a:pPr>
            <a:r>
              <a:rPr lang="en-US" altLang="zh-CN" sz="4406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Sistema</a:t>
            </a:r>
            <a:r>
              <a:rPr lang="en-US" altLang="zh-CN" sz="44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6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Internacional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546100" y="1727200"/>
            <a:ext cx="2652777" cy="459869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/>
            </a:pP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Estado-nação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–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zh-CN" sz="3206" dirty="0">
              <a:solidFill>
                <a:srgbClr val="000000"/>
              </a:solidFill>
              <a:latin typeface="Calibri" pitchFamily="18" charset="0"/>
              <a:cs typeface="Calibri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1666494" y="1602486"/>
            <a:ext cx="2583179" cy="1292352"/>
          </a:xfrm>
          <a:custGeom>
            <a:avLst/>
            <a:gdLst>
              <a:gd name="connsiteX0" fmla="*/ 0 w 2583179"/>
              <a:gd name="connsiteY0" fmla="*/ 129286 h 1292352"/>
              <a:gd name="connsiteX1" fmla="*/ 129285 w 2583179"/>
              <a:gd name="connsiteY1" fmla="*/ 0 h 1292352"/>
              <a:gd name="connsiteX2" fmla="*/ 2453894 w 2583179"/>
              <a:gd name="connsiteY2" fmla="*/ 0 h 1292352"/>
              <a:gd name="connsiteX3" fmla="*/ 2583179 w 2583179"/>
              <a:gd name="connsiteY3" fmla="*/ 129286 h 1292352"/>
              <a:gd name="connsiteX4" fmla="*/ 2583179 w 2583179"/>
              <a:gd name="connsiteY4" fmla="*/ 1163065 h 1292352"/>
              <a:gd name="connsiteX5" fmla="*/ 2453894 w 2583179"/>
              <a:gd name="connsiteY5" fmla="*/ 1292352 h 1292352"/>
              <a:gd name="connsiteX6" fmla="*/ 129285 w 2583179"/>
              <a:gd name="connsiteY6" fmla="*/ 1292352 h 1292352"/>
              <a:gd name="connsiteX7" fmla="*/ 0 w 2583179"/>
              <a:gd name="connsiteY7" fmla="*/ 1163065 h 1292352"/>
              <a:gd name="connsiteX8" fmla="*/ 0 w 2583179"/>
              <a:gd name="connsiteY8" fmla="*/ 129286 h 129235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2583179" h="1292352">
                <a:moveTo>
                  <a:pt x="0" y="129286"/>
                </a:moveTo>
                <a:cubicBezTo>
                  <a:pt x="0" y="57912"/>
                  <a:pt x="57911" y="0"/>
                  <a:pt x="129285" y="0"/>
                </a:cubicBezTo>
                <a:lnTo>
                  <a:pt x="2453894" y="0"/>
                </a:lnTo>
                <a:cubicBezTo>
                  <a:pt x="2525267" y="0"/>
                  <a:pt x="2583179" y="57912"/>
                  <a:pt x="2583179" y="129286"/>
                </a:cubicBezTo>
                <a:lnTo>
                  <a:pt x="2583179" y="1163065"/>
                </a:lnTo>
                <a:cubicBezTo>
                  <a:pt x="2583179" y="1234440"/>
                  <a:pt x="2525267" y="1292352"/>
                  <a:pt x="2453894" y="1292352"/>
                </a:cubicBezTo>
                <a:lnTo>
                  <a:pt x="129285" y="1292352"/>
                </a:lnTo>
                <a:cubicBezTo>
                  <a:pt x="57911" y="1292352"/>
                  <a:pt x="0" y="1234440"/>
                  <a:pt x="0" y="1163065"/>
                </a:cubicBezTo>
                <a:lnTo>
                  <a:pt x="0" y="129286"/>
                </a:lnTo>
              </a:path>
            </a:pathLst>
          </a:custGeom>
          <a:solidFill>
            <a:srgbClr val="4F81B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1653539" y="1589532"/>
            <a:ext cx="2609087" cy="1318260"/>
          </a:xfrm>
          <a:custGeom>
            <a:avLst/>
            <a:gdLst>
              <a:gd name="connsiteX0" fmla="*/ 12954 w 2609087"/>
              <a:gd name="connsiteY0" fmla="*/ 142239 h 1318260"/>
              <a:gd name="connsiteX1" fmla="*/ 142239 w 2609087"/>
              <a:gd name="connsiteY1" fmla="*/ 12953 h 1318260"/>
              <a:gd name="connsiteX2" fmla="*/ 2466848 w 2609087"/>
              <a:gd name="connsiteY2" fmla="*/ 12953 h 1318260"/>
              <a:gd name="connsiteX3" fmla="*/ 2596133 w 2609087"/>
              <a:gd name="connsiteY3" fmla="*/ 142239 h 1318260"/>
              <a:gd name="connsiteX4" fmla="*/ 2596133 w 2609087"/>
              <a:gd name="connsiteY4" fmla="*/ 1176019 h 1318260"/>
              <a:gd name="connsiteX5" fmla="*/ 2466848 w 2609087"/>
              <a:gd name="connsiteY5" fmla="*/ 1305305 h 1318260"/>
              <a:gd name="connsiteX6" fmla="*/ 142239 w 2609087"/>
              <a:gd name="connsiteY6" fmla="*/ 1305305 h 1318260"/>
              <a:gd name="connsiteX7" fmla="*/ 12954 w 2609087"/>
              <a:gd name="connsiteY7" fmla="*/ 1176019 h 1318260"/>
              <a:gd name="connsiteX8" fmla="*/ 12954 w 2609087"/>
              <a:gd name="connsiteY8" fmla="*/ 142239 h 131826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2609087" h="1318260">
                <a:moveTo>
                  <a:pt x="12954" y="142239"/>
                </a:moveTo>
                <a:cubicBezTo>
                  <a:pt x="12954" y="70866"/>
                  <a:pt x="70866" y="12953"/>
                  <a:pt x="142239" y="12953"/>
                </a:cubicBezTo>
                <a:lnTo>
                  <a:pt x="2466848" y="12953"/>
                </a:lnTo>
                <a:cubicBezTo>
                  <a:pt x="2538222" y="12953"/>
                  <a:pt x="2596133" y="70866"/>
                  <a:pt x="2596133" y="142239"/>
                </a:cubicBezTo>
                <a:lnTo>
                  <a:pt x="2596133" y="1176019"/>
                </a:lnTo>
                <a:cubicBezTo>
                  <a:pt x="2596133" y="1247394"/>
                  <a:pt x="2538222" y="1305305"/>
                  <a:pt x="2466848" y="1305305"/>
                </a:cubicBezTo>
                <a:lnTo>
                  <a:pt x="142239" y="1305305"/>
                </a:lnTo>
                <a:cubicBezTo>
                  <a:pt x="70866" y="1305305"/>
                  <a:pt x="12954" y="1247394"/>
                  <a:pt x="12954" y="1176019"/>
                </a:cubicBezTo>
                <a:lnTo>
                  <a:pt x="12954" y="142239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1911095" y="2881883"/>
            <a:ext cx="284225" cy="994791"/>
          </a:xfrm>
          <a:custGeom>
            <a:avLst/>
            <a:gdLst>
              <a:gd name="connsiteX0" fmla="*/ 12954 w 284225"/>
              <a:gd name="connsiteY0" fmla="*/ 12954 h 994791"/>
              <a:gd name="connsiteX1" fmla="*/ 12954 w 284225"/>
              <a:gd name="connsiteY1" fmla="*/ 981837 h 994791"/>
              <a:gd name="connsiteX2" fmla="*/ 271272 w 284225"/>
              <a:gd name="connsiteY2" fmla="*/ 981837 h 99479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284225" h="994791">
                <a:moveTo>
                  <a:pt x="12954" y="12954"/>
                </a:moveTo>
                <a:lnTo>
                  <a:pt x="12954" y="981837"/>
                </a:lnTo>
                <a:lnTo>
                  <a:pt x="271272" y="981837"/>
                </a:lnTo>
              </a:path>
            </a:pathLst>
          </a:custGeom>
          <a:ln w="25400">
            <a:solidFill>
              <a:srgbClr val="3D6696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2183129" y="3217926"/>
            <a:ext cx="2066544" cy="1292352"/>
          </a:xfrm>
          <a:custGeom>
            <a:avLst/>
            <a:gdLst>
              <a:gd name="connsiteX0" fmla="*/ 0 w 2066544"/>
              <a:gd name="connsiteY0" fmla="*/ 129285 h 1292352"/>
              <a:gd name="connsiteX1" fmla="*/ 129286 w 2066544"/>
              <a:gd name="connsiteY1" fmla="*/ 0 h 1292352"/>
              <a:gd name="connsiteX2" fmla="*/ 1937258 w 2066544"/>
              <a:gd name="connsiteY2" fmla="*/ 0 h 1292352"/>
              <a:gd name="connsiteX3" fmla="*/ 2066544 w 2066544"/>
              <a:gd name="connsiteY3" fmla="*/ 129285 h 1292352"/>
              <a:gd name="connsiteX4" fmla="*/ 2066544 w 2066544"/>
              <a:gd name="connsiteY4" fmla="*/ 1163065 h 1292352"/>
              <a:gd name="connsiteX5" fmla="*/ 1937258 w 2066544"/>
              <a:gd name="connsiteY5" fmla="*/ 1292352 h 1292352"/>
              <a:gd name="connsiteX6" fmla="*/ 129286 w 2066544"/>
              <a:gd name="connsiteY6" fmla="*/ 1292352 h 1292352"/>
              <a:gd name="connsiteX7" fmla="*/ 0 w 2066544"/>
              <a:gd name="connsiteY7" fmla="*/ 1163065 h 1292352"/>
              <a:gd name="connsiteX8" fmla="*/ 0 w 2066544"/>
              <a:gd name="connsiteY8" fmla="*/ 129285 h 129235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2066544" h="1292352">
                <a:moveTo>
                  <a:pt x="0" y="129285"/>
                </a:moveTo>
                <a:cubicBezTo>
                  <a:pt x="0" y="57911"/>
                  <a:pt x="57912" y="0"/>
                  <a:pt x="129286" y="0"/>
                </a:cubicBezTo>
                <a:lnTo>
                  <a:pt x="1937258" y="0"/>
                </a:lnTo>
                <a:cubicBezTo>
                  <a:pt x="2008632" y="0"/>
                  <a:pt x="2066544" y="57911"/>
                  <a:pt x="2066544" y="129285"/>
                </a:cubicBezTo>
                <a:lnTo>
                  <a:pt x="2066544" y="1163065"/>
                </a:lnTo>
                <a:cubicBezTo>
                  <a:pt x="2066544" y="1234439"/>
                  <a:pt x="2008632" y="1292352"/>
                  <a:pt x="1937258" y="1292352"/>
                </a:cubicBezTo>
                <a:lnTo>
                  <a:pt x="129286" y="1292352"/>
                </a:lnTo>
                <a:cubicBezTo>
                  <a:pt x="57912" y="1292352"/>
                  <a:pt x="0" y="1234439"/>
                  <a:pt x="0" y="1163065"/>
                </a:cubicBezTo>
                <a:lnTo>
                  <a:pt x="0" y="129285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2170175" y="3204972"/>
            <a:ext cx="2092451" cy="1318260"/>
          </a:xfrm>
          <a:custGeom>
            <a:avLst/>
            <a:gdLst>
              <a:gd name="connsiteX0" fmla="*/ 12954 w 2092451"/>
              <a:gd name="connsiteY0" fmla="*/ 142239 h 1318260"/>
              <a:gd name="connsiteX1" fmla="*/ 142240 w 2092451"/>
              <a:gd name="connsiteY1" fmla="*/ 12954 h 1318260"/>
              <a:gd name="connsiteX2" fmla="*/ 1950212 w 2092451"/>
              <a:gd name="connsiteY2" fmla="*/ 12954 h 1318260"/>
              <a:gd name="connsiteX3" fmla="*/ 2079498 w 2092451"/>
              <a:gd name="connsiteY3" fmla="*/ 142239 h 1318260"/>
              <a:gd name="connsiteX4" fmla="*/ 2079498 w 2092451"/>
              <a:gd name="connsiteY4" fmla="*/ 1176019 h 1318260"/>
              <a:gd name="connsiteX5" fmla="*/ 1950212 w 2092451"/>
              <a:gd name="connsiteY5" fmla="*/ 1305306 h 1318260"/>
              <a:gd name="connsiteX6" fmla="*/ 142240 w 2092451"/>
              <a:gd name="connsiteY6" fmla="*/ 1305306 h 1318260"/>
              <a:gd name="connsiteX7" fmla="*/ 12954 w 2092451"/>
              <a:gd name="connsiteY7" fmla="*/ 1176019 h 1318260"/>
              <a:gd name="connsiteX8" fmla="*/ 12954 w 2092451"/>
              <a:gd name="connsiteY8" fmla="*/ 142239 h 131826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2092451" h="1318260">
                <a:moveTo>
                  <a:pt x="12954" y="142239"/>
                </a:moveTo>
                <a:cubicBezTo>
                  <a:pt x="12954" y="70866"/>
                  <a:pt x="70866" y="12954"/>
                  <a:pt x="142240" y="12954"/>
                </a:cubicBezTo>
                <a:lnTo>
                  <a:pt x="1950212" y="12954"/>
                </a:lnTo>
                <a:cubicBezTo>
                  <a:pt x="2021586" y="12954"/>
                  <a:pt x="2079498" y="70866"/>
                  <a:pt x="2079498" y="142239"/>
                </a:cubicBezTo>
                <a:lnTo>
                  <a:pt x="2079498" y="1176019"/>
                </a:lnTo>
                <a:cubicBezTo>
                  <a:pt x="2079498" y="1247393"/>
                  <a:pt x="2021586" y="1305306"/>
                  <a:pt x="1950212" y="1305306"/>
                </a:cubicBezTo>
                <a:lnTo>
                  <a:pt x="142240" y="1305306"/>
                </a:lnTo>
                <a:cubicBezTo>
                  <a:pt x="70866" y="1305306"/>
                  <a:pt x="12954" y="1247393"/>
                  <a:pt x="12954" y="1176019"/>
                </a:cubicBezTo>
                <a:lnTo>
                  <a:pt x="12954" y="142239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1911095" y="2881883"/>
            <a:ext cx="284225" cy="2609723"/>
          </a:xfrm>
          <a:custGeom>
            <a:avLst/>
            <a:gdLst>
              <a:gd name="connsiteX0" fmla="*/ 12954 w 284225"/>
              <a:gd name="connsiteY0" fmla="*/ 12954 h 2609723"/>
              <a:gd name="connsiteX1" fmla="*/ 12954 w 284225"/>
              <a:gd name="connsiteY1" fmla="*/ 2596769 h 2609723"/>
              <a:gd name="connsiteX2" fmla="*/ 271272 w 284225"/>
              <a:gd name="connsiteY2" fmla="*/ 2596769 h 260972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284225" h="2609723">
                <a:moveTo>
                  <a:pt x="12954" y="12954"/>
                </a:moveTo>
                <a:lnTo>
                  <a:pt x="12954" y="2596769"/>
                </a:lnTo>
                <a:lnTo>
                  <a:pt x="271272" y="2596769"/>
                </a:lnTo>
              </a:path>
            </a:pathLst>
          </a:custGeom>
          <a:ln w="25400">
            <a:solidFill>
              <a:srgbClr val="3D6696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/>
        </p:nvSpPr>
        <p:spPr>
          <a:xfrm>
            <a:off x="2183129" y="4833365"/>
            <a:ext cx="2066544" cy="1290828"/>
          </a:xfrm>
          <a:custGeom>
            <a:avLst/>
            <a:gdLst>
              <a:gd name="connsiteX0" fmla="*/ 0 w 2066544"/>
              <a:gd name="connsiteY0" fmla="*/ 129032 h 1290828"/>
              <a:gd name="connsiteX1" fmla="*/ 129032 w 2066544"/>
              <a:gd name="connsiteY1" fmla="*/ 0 h 1290828"/>
              <a:gd name="connsiteX2" fmla="*/ 1937511 w 2066544"/>
              <a:gd name="connsiteY2" fmla="*/ 0 h 1290828"/>
              <a:gd name="connsiteX3" fmla="*/ 2066544 w 2066544"/>
              <a:gd name="connsiteY3" fmla="*/ 129032 h 1290828"/>
              <a:gd name="connsiteX4" fmla="*/ 2066544 w 2066544"/>
              <a:gd name="connsiteY4" fmla="*/ 1161745 h 1290828"/>
              <a:gd name="connsiteX5" fmla="*/ 1937511 w 2066544"/>
              <a:gd name="connsiteY5" fmla="*/ 1290828 h 1290828"/>
              <a:gd name="connsiteX6" fmla="*/ 129032 w 2066544"/>
              <a:gd name="connsiteY6" fmla="*/ 1290828 h 1290828"/>
              <a:gd name="connsiteX7" fmla="*/ 0 w 2066544"/>
              <a:gd name="connsiteY7" fmla="*/ 1161745 h 1290828"/>
              <a:gd name="connsiteX8" fmla="*/ 0 w 2066544"/>
              <a:gd name="connsiteY8" fmla="*/ 129032 h 12908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2066544" h="1290828">
                <a:moveTo>
                  <a:pt x="0" y="129032"/>
                </a:moveTo>
                <a:cubicBezTo>
                  <a:pt x="0" y="57785"/>
                  <a:pt x="57785" y="0"/>
                  <a:pt x="129032" y="0"/>
                </a:cubicBezTo>
                <a:lnTo>
                  <a:pt x="1937511" y="0"/>
                </a:lnTo>
                <a:cubicBezTo>
                  <a:pt x="2008759" y="0"/>
                  <a:pt x="2066544" y="57785"/>
                  <a:pt x="2066544" y="129032"/>
                </a:cubicBezTo>
                <a:lnTo>
                  <a:pt x="2066544" y="1161745"/>
                </a:lnTo>
                <a:cubicBezTo>
                  <a:pt x="2066544" y="1233030"/>
                  <a:pt x="2008759" y="1290828"/>
                  <a:pt x="1937511" y="1290828"/>
                </a:cubicBezTo>
                <a:lnTo>
                  <a:pt x="129032" y="1290828"/>
                </a:lnTo>
                <a:cubicBezTo>
                  <a:pt x="57785" y="1290828"/>
                  <a:pt x="0" y="1233030"/>
                  <a:pt x="0" y="1161745"/>
                </a:cubicBezTo>
                <a:lnTo>
                  <a:pt x="0" y="129032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Freeform 3"/>
          <p:cNvSpPr/>
          <p:nvPr/>
        </p:nvSpPr>
        <p:spPr>
          <a:xfrm>
            <a:off x="2170175" y="4820411"/>
            <a:ext cx="2092451" cy="1316736"/>
          </a:xfrm>
          <a:custGeom>
            <a:avLst/>
            <a:gdLst>
              <a:gd name="connsiteX0" fmla="*/ 12954 w 2092451"/>
              <a:gd name="connsiteY0" fmla="*/ 141985 h 1316736"/>
              <a:gd name="connsiteX1" fmla="*/ 141986 w 2092451"/>
              <a:gd name="connsiteY1" fmla="*/ 12953 h 1316736"/>
              <a:gd name="connsiteX2" fmla="*/ 1950466 w 2092451"/>
              <a:gd name="connsiteY2" fmla="*/ 12953 h 1316736"/>
              <a:gd name="connsiteX3" fmla="*/ 2079498 w 2092451"/>
              <a:gd name="connsiteY3" fmla="*/ 141985 h 1316736"/>
              <a:gd name="connsiteX4" fmla="*/ 2079498 w 2092451"/>
              <a:gd name="connsiteY4" fmla="*/ 1174699 h 1316736"/>
              <a:gd name="connsiteX5" fmla="*/ 1950466 w 2092451"/>
              <a:gd name="connsiteY5" fmla="*/ 1303782 h 1316736"/>
              <a:gd name="connsiteX6" fmla="*/ 141986 w 2092451"/>
              <a:gd name="connsiteY6" fmla="*/ 1303782 h 1316736"/>
              <a:gd name="connsiteX7" fmla="*/ 12954 w 2092451"/>
              <a:gd name="connsiteY7" fmla="*/ 1174699 h 1316736"/>
              <a:gd name="connsiteX8" fmla="*/ 12954 w 2092451"/>
              <a:gd name="connsiteY8" fmla="*/ 141985 h 131673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2092451" h="1316736">
                <a:moveTo>
                  <a:pt x="12954" y="141985"/>
                </a:moveTo>
                <a:cubicBezTo>
                  <a:pt x="12954" y="70739"/>
                  <a:pt x="70739" y="12953"/>
                  <a:pt x="141986" y="12953"/>
                </a:cubicBezTo>
                <a:lnTo>
                  <a:pt x="1950466" y="12953"/>
                </a:lnTo>
                <a:cubicBezTo>
                  <a:pt x="2021713" y="12953"/>
                  <a:pt x="2079498" y="70739"/>
                  <a:pt x="2079498" y="141985"/>
                </a:cubicBezTo>
                <a:lnTo>
                  <a:pt x="2079498" y="1174699"/>
                </a:lnTo>
                <a:cubicBezTo>
                  <a:pt x="2079498" y="1245984"/>
                  <a:pt x="2021713" y="1303782"/>
                  <a:pt x="1950466" y="1303782"/>
                </a:cubicBezTo>
                <a:lnTo>
                  <a:pt x="141986" y="1303782"/>
                </a:lnTo>
                <a:cubicBezTo>
                  <a:pt x="70739" y="1303782"/>
                  <a:pt x="12954" y="1245984"/>
                  <a:pt x="12954" y="1174699"/>
                </a:cubicBezTo>
                <a:lnTo>
                  <a:pt x="12954" y="141985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Freeform 3"/>
          <p:cNvSpPr/>
          <p:nvPr/>
        </p:nvSpPr>
        <p:spPr>
          <a:xfrm>
            <a:off x="4895850" y="1602486"/>
            <a:ext cx="2583180" cy="1292352"/>
          </a:xfrm>
          <a:custGeom>
            <a:avLst/>
            <a:gdLst>
              <a:gd name="connsiteX0" fmla="*/ 0 w 2583180"/>
              <a:gd name="connsiteY0" fmla="*/ 129286 h 1292352"/>
              <a:gd name="connsiteX1" fmla="*/ 129285 w 2583180"/>
              <a:gd name="connsiteY1" fmla="*/ 0 h 1292352"/>
              <a:gd name="connsiteX2" fmla="*/ 2453893 w 2583180"/>
              <a:gd name="connsiteY2" fmla="*/ 0 h 1292352"/>
              <a:gd name="connsiteX3" fmla="*/ 2583180 w 2583180"/>
              <a:gd name="connsiteY3" fmla="*/ 129286 h 1292352"/>
              <a:gd name="connsiteX4" fmla="*/ 2583180 w 2583180"/>
              <a:gd name="connsiteY4" fmla="*/ 1163065 h 1292352"/>
              <a:gd name="connsiteX5" fmla="*/ 2453893 w 2583180"/>
              <a:gd name="connsiteY5" fmla="*/ 1292352 h 1292352"/>
              <a:gd name="connsiteX6" fmla="*/ 129285 w 2583180"/>
              <a:gd name="connsiteY6" fmla="*/ 1292352 h 1292352"/>
              <a:gd name="connsiteX7" fmla="*/ 0 w 2583180"/>
              <a:gd name="connsiteY7" fmla="*/ 1163065 h 1292352"/>
              <a:gd name="connsiteX8" fmla="*/ 0 w 2583180"/>
              <a:gd name="connsiteY8" fmla="*/ 129286 h 129235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2583180" h="1292352">
                <a:moveTo>
                  <a:pt x="0" y="129286"/>
                </a:moveTo>
                <a:cubicBezTo>
                  <a:pt x="0" y="57912"/>
                  <a:pt x="57911" y="0"/>
                  <a:pt x="129285" y="0"/>
                </a:cubicBezTo>
                <a:lnTo>
                  <a:pt x="2453893" y="0"/>
                </a:lnTo>
                <a:cubicBezTo>
                  <a:pt x="2525268" y="0"/>
                  <a:pt x="2583180" y="57912"/>
                  <a:pt x="2583180" y="129286"/>
                </a:cubicBezTo>
                <a:lnTo>
                  <a:pt x="2583180" y="1163065"/>
                </a:lnTo>
                <a:cubicBezTo>
                  <a:pt x="2583180" y="1234440"/>
                  <a:pt x="2525268" y="1292352"/>
                  <a:pt x="2453893" y="1292352"/>
                </a:cubicBezTo>
                <a:lnTo>
                  <a:pt x="129285" y="1292352"/>
                </a:lnTo>
                <a:cubicBezTo>
                  <a:pt x="57911" y="1292352"/>
                  <a:pt x="0" y="1234440"/>
                  <a:pt x="0" y="1163065"/>
                </a:cubicBezTo>
                <a:lnTo>
                  <a:pt x="0" y="129286"/>
                </a:lnTo>
              </a:path>
            </a:pathLst>
          </a:custGeom>
          <a:solidFill>
            <a:srgbClr val="4F81B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Freeform 3"/>
          <p:cNvSpPr/>
          <p:nvPr/>
        </p:nvSpPr>
        <p:spPr>
          <a:xfrm>
            <a:off x="4882896" y="1589532"/>
            <a:ext cx="2609088" cy="1318260"/>
          </a:xfrm>
          <a:custGeom>
            <a:avLst/>
            <a:gdLst>
              <a:gd name="connsiteX0" fmla="*/ 12953 w 2609088"/>
              <a:gd name="connsiteY0" fmla="*/ 142239 h 1318260"/>
              <a:gd name="connsiteX1" fmla="*/ 142239 w 2609088"/>
              <a:gd name="connsiteY1" fmla="*/ 12953 h 1318260"/>
              <a:gd name="connsiteX2" fmla="*/ 2466847 w 2609088"/>
              <a:gd name="connsiteY2" fmla="*/ 12953 h 1318260"/>
              <a:gd name="connsiteX3" fmla="*/ 2596134 w 2609088"/>
              <a:gd name="connsiteY3" fmla="*/ 142239 h 1318260"/>
              <a:gd name="connsiteX4" fmla="*/ 2596134 w 2609088"/>
              <a:gd name="connsiteY4" fmla="*/ 1176019 h 1318260"/>
              <a:gd name="connsiteX5" fmla="*/ 2466847 w 2609088"/>
              <a:gd name="connsiteY5" fmla="*/ 1305305 h 1318260"/>
              <a:gd name="connsiteX6" fmla="*/ 142239 w 2609088"/>
              <a:gd name="connsiteY6" fmla="*/ 1305305 h 1318260"/>
              <a:gd name="connsiteX7" fmla="*/ 12953 w 2609088"/>
              <a:gd name="connsiteY7" fmla="*/ 1176019 h 1318260"/>
              <a:gd name="connsiteX8" fmla="*/ 12953 w 2609088"/>
              <a:gd name="connsiteY8" fmla="*/ 142239 h 131826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2609088" h="1318260">
                <a:moveTo>
                  <a:pt x="12953" y="142239"/>
                </a:moveTo>
                <a:cubicBezTo>
                  <a:pt x="12953" y="70866"/>
                  <a:pt x="70865" y="12953"/>
                  <a:pt x="142239" y="12953"/>
                </a:cubicBezTo>
                <a:lnTo>
                  <a:pt x="2466847" y="12953"/>
                </a:lnTo>
                <a:cubicBezTo>
                  <a:pt x="2538222" y="12953"/>
                  <a:pt x="2596134" y="70866"/>
                  <a:pt x="2596134" y="142239"/>
                </a:cubicBezTo>
                <a:lnTo>
                  <a:pt x="2596134" y="1176019"/>
                </a:lnTo>
                <a:cubicBezTo>
                  <a:pt x="2596134" y="1247394"/>
                  <a:pt x="2538222" y="1305305"/>
                  <a:pt x="2466847" y="1305305"/>
                </a:cubicBezTo>
                <a:lnTo>
                  <a:pt x="142239" y="1305305"/>
                </a:lnTo>
                <a:cubicBezTo>
                  <a:pt x="70865" y="1305305"/>
                  <a:pt x="12953" y="1247394"/>
                  <a:pt x="12953" y="1176019"/>
                </a:cubicBezTo>
                <a:lnTo>
                  <a:pt x="12953" y="142239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Freeform 3"/>
          <p:cNvSpPr/>
          <p:nvPr/>
        </p:nvSpPr>
        <p:spPr>
          <a:xfrm>
            <a:off x="5140452" y="2881883"/>
            <a:ext cx="284225" cy="994791"/>
          </a:xfrm>
          <a:custGeom>
            <a:avLst/>
            <a:gdLst>
              <a:gd name="connsiteX0" fmla="*/ 12953 w 284225"/>
              <a:gd name="connsiteY0" fmla="*/ 12954 h 994791"/>
              <a:gd name="connsiteX1" fmla="*/ 12953 w 284225"/>
              <a:gd name="connsiteY1" fmla="*/ 981837 h 994791"/>
              <a:gd name="connsiteX2" fmla="*/ 271271 w 284225"/>
              <a:gd name="connsiteY2" fmla="*/ 981837 h 99479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284225" h="994791">
                <a:moveTo>
                  <a:pt x="12953" y="12954"/>
                </a:moveTo>
                <a:lnTo>
                  <a:pt x="12953" y="981837"/>
                </a:lnTo>
                <a:lnTo>
                  <a:pt x="271271" y="981837"/>
                </a:lnTo>
              </a:path>
            </a:pathLst>
          </a:custGeom>
          <a:ln w="25400">
            <a:solidFill>
              <a:srgbClr val="3D6696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Freeform 3"/>
          <p:cNvSpPr/>
          <p:nvPr/>
        </p:nvSpPr>
        <p:spPr>
          <a:xfrm>
            <a:off x="5412485" y="3217926"/>
            <a:ext cx="2066544" cy="1292352"/>
          </a:xfrm>
          <a:custGeom>
            <a:avLst/>
            <a:gdLst>
              <a:gd name="connsiteX0" fmla="*/ 0 w 2066544"/>
              <a:gd name="connsiteY0" fmla="*/ 129285 h 1292352"/>
              <a:gd name="connsiteX1" fmla="*/ 129285 w 2066544"/>
              <a:gd name="connsiteY1" fmla="*/ 0 h 1292352"/>
              <a:gd name="connsiteX2" fmla="*/ 1937257 w 2066544"/>
              <a:gd name="connsiteY2" fmla="*/ 0 h 1292352"/>
              <a:gd name="connsiteX3" fmla="*/ 2066544 w 2066544"/>
              <a:gd name="connsiteY3" fmla="*/ 129285 h 1292352"/>
              <a:gd name="connsiteX4" fmla="*/ 2066544 w 2066544"/>
              <a:gd name="connsiteY4" fmla="*/ 1163065 h 1292352"/>
              <a:gd name="connsiteX5" fmla="*/ 1937257 w 2066544"/>
              <a:gd name="connsiteY5" fmla="*/ 1292352 h 1292352"/>
              <a:gd name="connsiteX6" fmla="*/ 129285 w 2066544"/>
              <a:gd name="connsiteY6" fmla="*/ 1292352 h 1292352"/>
              <a:gd name="connsiteX7" fmla="*/ 0 w 2066544"/>
              <a:gd name="connsiteY7" fmla="*/ 1163065 h 1292352"/>
              <a:gd name="connsiteX8" fmla="*/ 0 w 2066544"/>
              <a:gd name="connsiteY8" fmla="*/ 129285 h 129235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2066544" h="1292352">
                <a:moveTo>
                  <a:pt x="0" y="129285"/>
                </a:moveTo>
                <a:cubicBezTo>
                  <a:pt x="0" y="57911"/>
                  <a:pt x="57911" y="0"/>
                  <a:pt x="129285" y="0"/>
                </a:cubicBezTo>
                <a:lnTo>
                  <a:pt x="1937257" y="0"/>
                </a:lnTo>
                <a:cubicBezTo>
                  <a:pt x="2008632" y="0"/>
                  <a:pt x="2066544" y="57911"/>
                  <a:pt x="2066544" y="129285"/>
                </a:cubicBezTo>
                <a:lnTo>
                  <a:pt x="2066544" y="1163065"/>
                </a:lnTo>
                <a:cubicBezTo>
                  <a:pt x="2066544" y="1234439"/>
                  <a:pt x="2008632" y="1292352"/>
                  <a:pt x="1937257" y="1292352"/>
                </a:cubicBezTo>
                <a:lnTo>
                  <a:pt x="129285" y="1292352"/>
                </a:lnTo>
                <a:cubicBezTo>
                  <a:pt x="57911" y="1292352"/>
                  <a:pt x="0" y="1234439"/>
                  <a:pt x="0" y="1163065"/>
                </a:cubicBezTo>
                <a:lnTo>
                  <a:pt x="0" y="129285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Freeform 3"/>
          <p:cNvSpPr/>
          <p:nvPr/>
        </p:nvSpPr>
        <p:spPr>
          <a:xfrm>
            <a:off x="5399532" y="3204972"/>
            <a:ext cx="2092452" cy="1318260"/>
          </a:xfrm>
          <a:custGeom>
            <a:avLst/>
            <a:gdLst>
              <a:gd name="connsiteX0" fmla="*/ 12953 w 2092452"/>
              <a:gd name="connsiteY0" fmla="*/ 142239 h 1318260"/>
              <a:gd name="connsiteX1" fmla="*/ 142239 w 2092452"/>
              <a:gd name="connsiteY1" fmla="*/ 12954 h 1318260"/>
              <a:gd name="connsiteX2" fmla="*/ 1950211 w 2092452"/>
              <a:gd name="connsiteY2" fmla="*/ 12954 h 1318260"/>
              <a:gd name="connsiteX3" fmla="*/ 2079498 w 2092452"/>
              <a:gd name="connsiteY3" fmla="*/ 142239 h 1318260"/>
              <a:gd name="connsiteX4" fmla="*/ 2079498 w 2092452"/>
              <a:gd name="connsiteY4" fmla="*/ 1176019 h 1318260"/>
              <a:gd name="connsiteX5" fmla="*/ 1950211 w 2092452"/>
              <a:gd name="connsiteY5" fmla="*/ 1305306 h 1318260"/>
              <a:gd name="connsiteX6" fmla="*/ 142239 w 2092452"/>
              <a:gd name="connsiteY6" fmla="*/ 1305306 h 1318260"/>
              <a:gd name="connsiteX7" fmla="*/ 12953 w 2092452"/>
              <a:gd name="connsiteY7" fmla="*/ 1176019 h 1318260"/>
              <a:gd name="connsiteX8" fmla="*/ 12953 w 2092452"/>
              <a:gd name="connsiteY8" fmla="*/ 142239 h 131826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2092452" h="1318260">
                <a:moveTo>
                  <a:pt x="12953" y="142239"/>
                </a:moveTo>
                <a:cubicBezTo>
                  <a:pt x="12953" y="70866"/>
                  <a:pt x="70865" y="12954"/>
                  <a:pt x="142239" y="12954"/>
                </a:cubicBezTo>
                <a:lnTo>
                  <a:pt x="1950211" y="12954"/>
                </a:lnTo>
                <a:cubicBezTo>
                  <a:pt x="2021586" y="12954"/>
                  <a:pt x="2079498" y="70866"/>
                  <a:pt x="2079498" y="142239"/>
                </a:cubicBezTo>
                <a:lnTo>
                  <a:pt x="2079498" y="1176019"/>
                </a:lnTo>
                <a:cubicBezTo>
                  <a:pt x="2079498" y="1247393"/>
                  <a:pt x="2021586" y="1305306"/>
                  <a:pt x="1950211" y="1305306"/>
                </a:cubicBezTo>
                <a:lnTo>
                  <a:pt x="142239" y="1305306"/>
                </a:lnTo>
                <a:cubicBezTo>
                  <a:pt x="70865" y="1305306"/>
                  <a:pt x="12953" y="1247393"/>
                  <a:pt x="12953" y="1176019"/>
                </a:cubicBezTo>
                <a:lnTo>
                  <a:pt x="12953" y="142239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Freeform 3"/>
          <p:cNvSpPr/>
          <p:nvPr/>
        </p:nvSpPr>
        <p:spPr>
          <a:xfrm>
            <a:off x="5140452" y="2881883"/>
            <a:ext cx="284225" cy="2609723"/>
          </a:xfrm>
          <a:custGeom>
            <a:avLst/>
            <a:gdLst>
              <a:gd name="connsiteX0" fmla="*/ 12953 w 284225"/>
              <a:gd name="connsiteY0" fmla="*/ 12954 h 2609723"/>
              <a:gd name="connsiteX1" fmla="*/ 12953 w 284225"/>
              <a:gd name="connsiteY1" fmla="*/ 2596769 h 2609723"/>
              <a:gd name="connsiteX2" fmla="*/ 271271 w 284225"/>
              <a:gd name="connsiteY2" fmla="*/ 2596769 h 260972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284225" h="2609723">
                <a:moveTo>
                  <a:pt x="12953" y="12954"/>
                </a:moveTo>
                <a:lnTo>
                  <a:pt x="12953" y="2596769"/>
                </a:lnTo>
                <a:lnTo>
                  <a:pt x="271271" y="2596769"/>
                </a:lnTo>
              </a:path>
            </a:pathLst>
          </a:custGeom>
          <a:ln w="25400">
            <a:solidFill>
              <a:srgbClr val="3D6696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Freeform 3"/>
          <p:cNvSpPr/>
          <p:nvPr/>
        </p:nvSpPr>
        <p:spPr>
          <a:xfrm>
            <a:off x="5412485" y="4833365"/>
            <a:ext cx="2066544" cy="1290828"/>
          </a:xfrm>
          <a:custGeom>
            <a:avLst/>
            <a:gdLst>
              <a:gd name="connsiteX0" fmla="*/ 0 w 2066544"/>
              <a:gd name="connsiteY0" fmla="*/ 129032 h 1290828"/>
              <a:gd name="connsiteX1" fmla="*/ 129032 w 2066544"/>
              <a:gd name="connsiteY1" fmla="*/ 0 h 1290828"/>
              <a:gd name="connsiteX2" fmla="*/ 1937511 w 2066544"/>
              <a:gd name="connsiteY2" fmla="*/ 0 h 1290828"/>
              <a:gd name="connsiteX3" fmla="*/ 2066544 w 2066544"/>
              <a:gd name="connsiteY3" fmla="*/ 129032 h 1290828"/>
              <a:gd name="connsiteX4" fmla="*/ 2066544 w 2066544"/>
              <a:gd name="connsiteY4" fmla="*/ 1161745 h 1290828"/>
              <a:gd name="connsiteX5" fmla="*/ 1937511 w 2066544"/>
              <a:gd name="connsiteY5" fmla="*/ 1290828 h 1290828"/>
              <a:gd name="connsiteX6" fmla="*/ 129032 w 2066544"/>
              <a:gd name="connsiteY6" fmla="*/ 1290828 h 1290828"/>
              <a:gd name="connsiteX7" fmla="*/ 0 w 2066544"/>
              <a:gd name="connsiteY7" fmla="*/ 1161745 h 1290828"/>
              <a:gd name="connsiteX8" fmla="*/ 0 w 2066544"/>
              <a:gd name="connsiteY8" fmla="*/ 129032 h 12908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2066544" h="1290828">
                <a:moveTo>
                  <a:pt x="0" y="129032"/>
                </a:moveTo>
                <a:cubicBezTo>
                  <a:pt x="0" y="57785"/>
                  <a:pt x="57785" y="0"/>
                  <a:pt x="129032" y="0"/>
                </a:cubicBezTo>
                <a:lnTo>
                  <a:pt x="1937511" y="0"/>
                </a:lnTo>
                <a:cubicBezTo>
                  <a:pt x="2008758" y="0"/>
                  <a:pt x="2066544" y="57785"/>
                  <a:pt x="2066544" y="129032"/>
                </a:cubicBezTo>
                <a:lnTo>
                  <a:pt x="2066544" y="1161745"/>
                </a:lnTo>
                <a:cubicBezTo>
                  <a:pt x="2066544" y="1233030"/>
                  <a:pt x="2008758" y="1290828"/>
                  <a:pt x="1937511" y="1290828"/>
                </a:cubicBezTo>
                <a:lnTo>
                  <a:pt x="129032" y="1290828"/>
                </a:lnTo>
                <a:cubicBezTo>
                  <a:pt x="57785" y="1290828"/>
                  <a:pt x="0" y="1233030"/>
                  <a:pt x="0" y="1161745"/>
                </a:cubicBezTo>
                <a:lnTo>
                  <a:pt x="0" y="129032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Freeform 3"/>
          <p:cNvSpPr/>
          <p:nvPr/>
        </p:nvSpPr>
        <p:spPr>
          <a:xfrm>
            <a:off x="5399532" y="4820411"/>
            <a:ext cx="2092452" cy="1316736"/>
          </a:xfrm>
          <a:custGeom>
            <a:avLst/>
            <a:gdLst>
              <a:gd name="connsiteX0" fmla="*/ 12953 w 2092452"/>
              <a:gd name="connsiteY0" fmla="*/ 141985 h 1316736"/>
              <a:gd name="connsiteX1" fmla="*/ 141985 w 2092452"/>
              <a:gd name="connsiteY1" fmla="*/ 12953 h 1316736"/>
              <a:gd name="connsiteX2" fmla="*/ 1950465 w 2092452"/>
              <a:gd name="connsiteY2" fmla="*/ 12953 h 1316736"/>
              <a:gd name="connsiteX3" fmla="*/ 2079498 w 2092452"/>
              <a:gd name="connsiteY3" fmla="*/ 141985 h 1316736"/>
              <a:gd name="connsiteX4" fmla="*/ 2079498 w 2092452"/>
              <a:gd name="connsiteY4" fmla="*/ 1174699 h 1316736"/>
              <a:gd name="connsiteX5" fmla="*/ 1950465 w 2092452"/>
              <a:gd name="connsiteY5" fmla="*/ 1303782 h 1316736"/>
              <a:gd name="connsiteX6" fmla="*/ 141985 w 2092452"/>
              <a:gd name="connsiteY6" fmla="*/ 1303782 h 1316736"/>
              <a:gd name="connsiteX7" fmla="*/ 12953 w 2092452"/>
              <a:gd name="connsiteY7" fmla="*/ 1174699 h 1316736"/>
              <a:gd name="connsiteX8" fmla="*/ 12953 w 2092452"/>
              <a:gd name="connsiteY8" fmla="*/ 141985 h 131673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2092452" h="1316736">
                <a:moveTo>
                  <a:pt x="12953" y="141985"/>
                </a:moveTo>
                <a:cubicBezTo>
                  <a:pt x="12953" y="70739"/>
                  <a:pt x="70739" y="12953"/>
                  <a:pt x="141985" y="12953"/>
                </a:cubicBezTo>
                <a:lnTo>
                  <a:pt x="1950465" y="12953"/>
                </a:lnTo>
                <a:cubicBezTo>
                  <a:pt x="2021712" y="12953"/>
                  <a:pt x="2079498" y="70739"/>
                  <a:pt x="2079498" y="141985"/>
                </a:cubicBezTo>
                <a:lnTo>
                  <a:pt x="2079498" y="1174699"/>
                </a:lnTo>
                <a:cubicBezTo>
                  <a:pt x="2079498" y="1245984"/>
                  <a:pt x="2021712" y="1303782"/>
                  <a:pt x="1950465" y="1303782"/>
                </a:cubicBezTo>
                <a:lnTo>
                  <a:pt x="141985" y="1303782"/>
                </a:lnTo>
                <a:cubicBezTo>
                  <a:pt x="70739" y="1303782"/>
                  <a:pt x="12953" y="1245984"/>
                  <a:pt x="12953" y="1174699"/>
                </a:cubicBezTo>
                <a:lnTo>
                  <a:pt x="12953" y="141985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3060700" y="825500"/>
            <a:ext cx="3035300" cy="558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400"/>
              </a:lnSpc>
              <a:tabLst/>
            </a:pPr>
            <a:r>
              <a:rPr lang="en-US" altLang="zh-CN" sz="44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DIFERENÇAS:</a:t>
            </a:r>
          </a:p>
        </p:txBody>
      </p:sp>
      <p:sp>
        <p:nvSpPr>
          <p:cNvPr id="19" name="TextBox 1"/>
          <p:cNvSpPr txBox="1"/>
          <p:nvPr/>
        </p:nvSpPr>
        <p:spPr>
          <a:xfrm>
            <a:off x="2057400" y="2006600"/>
            <a:ext cx="2095500" cy="2222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100"/>
              </a:lnSpc>
              <a:tabLst>
                <a:tab pos="203200" algn="l"/>
                <a:tab pos="254000" algn="l"/>
                <a:tab pos="622300" algn="l"/>
              </a:tabLst>
            </a:pPr>
            <a:r>
              <a:rPr lang="en-US" altLang="zh-CN" sz="5195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Estado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2100"/>
              </a:lnSpc>
              <a:tabLst>
                <a:tab pos="203200" algn="l"/>
                <a:tab pos="254000" algn="l"/>
                <a:tab pos="622300" algn="l"/>
              </a:tabLst>
            </a:pPr>
            <a:r>
              <a:rPr lang="en-US" altLang="zh-CN" dirty="0"/>
              <a:t>		</a:t>
            </a:r>
            <a:r>
              <a:rPr lang="en-US" altLang="zh-CN" sz="15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Estrutura</a:t>
            </a:r>
            <a:r>
              <a:rPr lang="en-US" altLang="zh-CN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</a:t>
            </a:r>
            <a:r>
              <a:rPr lang="en-US" altLang="zh-CN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poder</a:t>
            </a:r>
            <a:r>
              <a:rPr lang="en-US" altLang="zh-CN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que</a:t>
            </a:r>
          </a:p>
          <a:p>
            <a:pPr>
              <a:lnSpc>
                <a:spcPts val="1600"/>
              </a:lnSpc>
              <a:tabLst>
                <a:tab pos="203200" algn="l"/>
                <a:tab pos="254000" algn="l"/>
                <a:tab pos="622300" algn="l"/>
              </a:tabLst>
            </a:pPr>
            <a:r>
              <a:rPr lang="en-US" altLang="zh-CN" dirty="0"/>
              <a:t>	</a:t>
            </a:r>
            <a:r>
              <a:rPr lang="en-US" altLang="zh-CN" sz="15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representa</a:t>
            </a:r>
            <a:r>
              <a:rPr lang="en-US" altLang="zh-CN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um</a:t>
            </a:r>
            <a:r>
              <a:rPr lang="en-US" altLang="zh-CN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povo,</a:t>
            </a:r>
            <a:r>
              <a:rPr lang="en-US" altLang="zh-CN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em</a:t>
            </a:r>
          </a:p>
          <a:p>
            <a:pPr>
              <a:lnSpc>
                <a:spcPts val="1600"/>
              </a:lnSpc>
              <a:tabLst>
                <a:tab pos="203200" algn="l"/>
                <a:tab pos="254000" algn="l"/>
                <a:tab pos="622300" algn="l"/>
              </a:tabLst>
            </a:pPr>
            <a:r>
              <a:rPr lang="en-US" altLang="zh-CN" dirty="0"/>
              <a:t>			</a:t>
            </a:r>
            <a:r>
              <a:rPr lang="en-US" altLang="zh-CN" sz="15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um</a:t>
            </a:r>
            <a:r>
              <a:rPr lang="en-US" altLang="zh-CN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território.</a:t>
            </a:r>
          </a:p>
        </p:txBody>
      </p:sp>
      <p:sp>
        <p:nvSpPr>
          <p:cNvPr id="20" name="TextBox 1"/>
          <p:cNvSpPr txBox="1"/>
          <p:nvPr/>
        </p:nvSpPr>
        <p:spPr>
          <a:xfrm>
            <a:off x="2286000" y="5054600"/>
            <a:ext cx="1828800" cy="889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>
                <a:tab pos="76200" algn="l"/>
                <a:tab pos="152400" algn="l"/>
                <a:tab pos="647700" algn="l"/>
              </a:tabLst>
            </a:pPr>
            <a:r>
              <a:rPr lang="en-US" altLang="zh-CN" dirty="0"/>
              <a:t>		</a:t>
            </a:r>
            <a:r>
              <a:rPr lang="en-US" altLang="zh-CN" sz="15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Organizam-se</a:t>
            </a:r>
            <a:r>
              <a:rPr lang="en-US" altLang="zh-CN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como</a:t>
            </a:r>
          </a:p>
          <a:p>
            <a:pPr>
              <a:lnSpc>
                <a:spcPts val="1600"/>
              </a:lnSpc>
              <a:tabLst>
                <a:tab pos="76200" algn="l"/>
                <a:tab pos="152400" algn="l"/>
                <a:tab pos="647700" algn="l"/>
              </a:tabLst>
            </a:pPr>
            <a:r>
              <a:rPr lang="en-US" altLang="zh-CN" sz="15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Monarquia</a:t>
            </a:r>
            <a:r>
              <a:rPr lang="en-US" altLang="zh-CN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e</a:t>
            </a:r>
            <a:r>
              <a:rPr lang="en-US" altLang="zh-CN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República.</a:t>
            </a:r>
          </a:p>
          <a:p>
            <a:pPr>
              <a:lnSpc>
                <a:spcPts val="2200"/>
              </a:lnSpc>
              <a:tabLst>
                <a:tab pos="76200" algn="l"/>
                <a:tab pos="152400" algn="l"/>
                <a:tab pos="647700" algn="l"/>
              </a:tabLst>
            </a:pPr>
            <a:r>
              <a:rPr lang="en-US" altLang="zh-CN" dirty="0"/>
              <a:t>	</a:t>
            </a:r>
            <a:r>
              <a:rPr lang="en-US" altLang="zh-CN" sz="15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Reis</a:t>
            </a:r>
            <a:r>
              <a:rPr lang="en-US" altLang="zh-CN" sz="15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e</a:t>
            </a:r>
            <a:r>
              <a:rPr lang="en-US" altLang="zh-CN" sz="15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Presidentes</a:t>
            </a:r>
            <a:r>
              <a:rPr lang="en-US" altLang="zh-CN" sz="15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são</a:t>
            </a:r>
          </a:p>
          <a:p>
            <a:pPr>
              <a:lnSpc>
                <a:spcPts val="1600"/>
              </a:lnSpc>
              <a:tabLst>
                <a:tab pos="76200" algn="l"/>
                <a:tab pos="152400" algn="l"/>
                <a:tab pos="647700" algn="l"/>
              </a:tabLst>
            </a:pPr>
            <a:r>
              <a:rPr lang="en-US" altLang="zh-CN" dirty="0"/>
              <a:t>			</a:t>
            </a:r>
            <a:r>
              <a:rPr lang="en-US" altLang="zh-CN" sz="15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chefes.</a:t>
            </a:r>
          </a:p>
        </p:txBody>
      </p:sp>
      <p:sp>
        <p:nvSpPr>
          <p:cNvPr id="21" name="TextBox 1"/>
          <p:cNvSpPr txBox="1"/>
          <p:nvPr/>
        </p:nvSpPr>
        <p:spPr>
          <a:xfrm>
            <a:off x="5029200" y="2006600"/>
            <a:ext cx="2298700" cy="2222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100"/>
              </a:lnSpc>
              <a:tabLst>
                <a:tab pos="558800" algn="l"/>
                <a:tab pos="596900" algn="l"/>
                <a:tab pos="647700" algn="l"/>
              </a:tabLst>
            </a:pPr>
            <a:r>
              <a:rPr lang="en-US" altLang="zh-CN" sz="5195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Governo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2100"/>
              </a:lnSpc>
              <a:tabLst>
                <a:tab pos="558800" algn="l"/>
                <a:tab pos="596900" algn="l"/>
                <a:tab pos="647700" algn="l"/>
              </a:tabLst>
            </a:pPr>
            <a:r>
              <a:rPr lang="en-US" altLang="zh-CN" dirty="0"/>
              <a:t>		</a:t>
            </a:r>
            <a:r>
              <a:rPr lang="en-US" altLang="zh-CN" sz="15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É</a:t>
            </a:r>
            <a:r>
              <a:rPr lang="en-US" altLang="zh-CN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o</a:t>
            </a:r>
            <a:r>
              <a:rPr lang="en-US" altLang="zh-CN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grupo</a:t>
            </a:r>
            <a:r>
              <a:rPr lang="en-US" altLang="zh-CN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</a:t>
            </a:r>
            <a:r>
              <a:rPr lang="en-US" altLang="zh-CN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pessoas</a:t>
            </a:r>
          </a:p>
          <a:p>
            <a:pPr>
              <a:lnSpc>
                <a:spcPts val="1600"/>
              </a:lnSpc>
              <a:tabLst>
                <a:tab pos="558800" algn="l"/>
                <a:tab pos="596900" algn="l"/>
                <a:tab pos="647700" algn="l"/>
              </a:tabLst>
            </a:pPr>
            <a:r>
              <a:rPr lang="en-US" altLang="zh-CN" dirty="0"/>
              <a:t>	</a:t>
            </a:r>
            <a:r>
              <a:rPr lang="en-US" altLang="zh-CN" sz="15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que</a:t>
            </a:r>
            <a:r>
              <a:rPr lang="en-US" altLang="zh-CN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temporariamente</a:t>
            </a:r>
          </a:p>
          <a:p>
            <a:pPr>
              <a:lnSpc>
                <a:spcPts val="1600"/>
              </a:lnSpc>
              <a:tabLst>
                <a:tab pos="558800" algn="l"/>
                <a:tab pos="596900" algn="l"/>
                <a:tab pos="647700" algn="l"/>
              </a:tabLst>
            </a:pPr>
            <a:r>
              <a:rPr lang="en-US" altLang="zh-CN" dirty="0"/>
              <a:t>			</a:t>
            </a:r>
            <a:r>
              <a:rPr lang="en-US" altLang="zh-CN" sz="15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administra</a:t>
            </a:r>
            <a:r>
              <a:rPr lang="en-US" altLang="zh-CN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o</a:t>
            </a:r>
            <a:r>
              <a:rPr lang="en-US" altLang="zh-CN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estado</a:t>
            </a:r>
          </a:p>
        </p:txBody>
      </p:sp>
      <p:sp>
        <p:nvSpPr>
          <p:cNvPr id="22" name="TextBox 1"/>
          <p:cNvSpPr txBox="1"/>
          <p:nvPr/>
        </p:nvSpPr>
        <p:spPr>
          <a:xfrm>
            <a:off x="5537200" y="5295900"/>
            <a:ext cx="1803400" cy="39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>
                <a:tab pos="177800" algn="l"/>
              </a:tabLst>
            </a:pPr>
            <a:r>
              <a:rPr lang="en-US" altLang="zh-CN" sz="15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Primeiros</a:t>
            </a:r>
            <a:r>
              <a:rPr lang="en-US" altLang="zh-CN" sz="15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ministros</a:t>
            </a:r>
            <a:r>
              <a:rPr lang="en-US" altLang="zh-CN" sz="15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são</a:t>
            </a:r>
          </a:p>
          <a:p>
            <a:pPr>
              <a:lnSpc>
                <a:spcPts val="1600"/>
              </a:lnSpc>
              <a:tabLst>
                <a:tab pos="177800" algn="l"/>
              </a:tabLst>
            </a:pPr>
            <a:r>
              <a:rPr lang="en-US" altLang="zh-CN" dirty="0"/>
              <a:t>	</a:t>
            </a:r>
            <a:r>
              <a:rPr lang="en-US" altLang="zh-CN" sz="15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chefes</a:t>
            </a:r>
            <a:r>
              <a:rPr lang="en-US" altLang="zh-CN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</a:t>
            </a:r>
            <a:r>
              <a:rPr lang="en-US" altLang="zh-CN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governo.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2679191" y="5260848"/>
            <a:ext cx="377190" cy="360616"/>
          </a:xfrm>
          <a:custGeom>
            <a:avLst/>
            <a:gdLst>
              <a:gd name="connsiteX0" fmla="*/ 12954 w 377190"/>
              <a:gd name="connsiteY0" fmla="*/ 12953 h 360616"/>
              <a:gd name="connsiteX1" fmla="*/ 188595 w 377190"/>
              <a:gd name="connsiteY1" fmla="*/ 12953 h 360616"/>
              <a:gd name="connsiteX2" fmla="*/ 188595 w 377190"/>
              <a:gd name="connsiteY2" fmla="*/ 347662 h 360616"/>
              <a:gd name="connsiteX3" fmla="*/ 364236 w 377190"/>
              <a:gd name="connsiteY3" fmla="*/ 347662 h 36061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377190" h="360616">
                <a:moveTo>
                  <a:pt x="12954" y="12953"/>
                </a:moveTo>
                <a:lnTo>
                  <a:pt x="188595" y="12953"/>
                </a:lnTo>
                <a:lnTo>
                  <a:pt x="188595" y="347662"/>
                </a:lnTo>
                <a:lnTo>
                  <a:pt x="364236" y="347662"/>
                </a:lnTo>
              </a:path>
            </a:pathLst>
          </a:custGeom>
          <a:ln w="25400">
            <a:solidFill>
              <a:srgbClr val="C87372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2679191" y="4925567"/>
            <a:ext cx="377190" cy="360553"/>
          </a:xfrm>
          <a:custGeom>
            <a:avLst/>
            <a:gdLst>
              <a:gd name="connsiteX0" fmla="*/ 12954 w 377190"/>
              <a:gd name="connsiteY0" fmla="*/ 347598 h 360553"/>
              <a:gd name="connsiteX1" fmla="*/ 188595 w 377190"/>
              <a:gd name="connsiteY1" fmla="*/ 347598 h 360553"/>
              <a:gd name="connsiteX2" fmla="*/ 188595 w 377190"/>
              <a:gd name="connsiteY2" fmla="*/ 12953 h 360553"/>
              <a:gd name="connsiteX3" fmla="*/ 364236 w 377190"/>
              <a:gd name="connsiteY3" fmla="*/ 12953 h 36055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377190" h="360553">
                <a:moveTo>
                  <a:pt x="12954" y="347598"/>
                </a:moveTo>
                <a:lnTo>
                  <a:pt x="188595" y="347598"/>
                </a:lnTo>
                <a:lnTo>
                  <a:pt x="188595" y="12953"/>
                </a:lnTo>
                <a:lnTo>
                  <a:pt x="364236" y="12953"/>
                </a:lnTo>
              </a:path>
            </a:pathLst>
          </a:custGeom>
          <a:ln w="25400">
            <a:solidFill>
              <a:srgbClr val="C87372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2155698" y="3864102"/>
            <a:ext cx="536448" cy="2819400"/>
          </a:xfrm>
          <a:custGeom>
            <a:avLst/>
            <a:gdLst>
              <a:gd name="connsiteX0" fmla="*/ 0 w 536448"/>
              <a:gd name="connsiteY0" fmla="*/ 2819400 h 2819400"/>
              <a:gd name="connsiteX1" fmla="*/ 536447 w 536448"/>
              <a:gd name="connsiteY1" fmla="*/ 2819400 h 2819400"/>
              <a:gd name="connsiteX2" fmla="*/ 536447 w 536448"/>
              <a:gd name="connsiteY2" fmla="*/ 0 h 2819400"/>
              <a:gd name="connsiteX3" fmla="*/ 0 w 536448"/>
              <a:gd name="connsiteY3" fmla="*/ 0 h 2819400"/>
              <a:gd name="connsiteX4" fmla="*/ 0 w 536448"/>
              <a:gd name="connsiteY4" fmla="*/ 2819400 h 2819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536448" h="2819400">
                <a:moveTo>
                  <a:pt x="0" y="2819400"/>
                </a:moveTo>
                <a:lnTo>
                  <a:pt x="536447" y="2819400"/>
                </a:lnTo>
                <a:lnTo>
                  <a:pt x="536447" y="0"/>
                </a:lnTo>
                <a:lnTo>
                  <a:pt x="0" y="0"/>
                </a:lnTo>
                <a:lnTo>
                  <a:pt x="0" y="2819400"/>
                </a:lnTo>
              </a:path>
            </a:pathLst>
          </a:custGeom>
          <a:solidFill>
            <a:srgbClr val="993E3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2142744" y="3851148"/>
            <a:ext cx="562356" cy="2845307"/>
          </a:xfrm>
          <a:custGeom>
            <a:avLst/>
            <a:gdLst>
              <a:gd name="connsiteX0" fmla="*/ 12954 w 562356"/>
              <a:gd name="connsiteY0" fmla="*/ 2832353 h 2845307"/>
              <a:gd name="connsiteX1" fmla="*/ 549401 w 562356"/>
              <a:gd name="connsiteY1" fmla="*/ 2832353 h 2845307"/>
              <a:gd name="connsiteX2" fmla="*/ 549401 w 562356"/>
              <a:gd name="connsiteY2" fmla="*/ 12953 h 2845307"/>
              <a:gd name="connsiteX3" fmla="*/ 12954 w 562356"/>
              <a:gd name="connsiteY3" fmla="*/ 12953 h 2845307"/>
              <a:gd name="connsiteX4" fmla="*/ 12954 w 562356"/>
              <a:gd name="connsiteY4" fmla="*/ 2832353 h 28453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562356" h="2845307">
                <a:moveTo>
                  <a:pt x="12954" y="2832353"/>
                </a:moveTo>
                <a:lnTo>
                  <a:pt x="549401" y="2832353"/>
                </a:lnTo>
                <a:lnTo>
                  <a:pt x="549401" y="12953"/>
                </a:lnTo>
                <a:lnTo>
                  <a:pt x="12954" y="12953"/>
                </a:lnTo>
                <a:lnTo>
                  <a:pt x="12954" y="2832353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3042666" y="4671821"/>
            <a:ext cx="4433315" cy="534924"/>
          </a:xfrm>
          <a:custGeom>
            <a:avLst/>
            <a:gdLst>
              <a:gd name="connsiteX0" fmla="*/ 0 w 4433315"/>
              <a:gd name="connsiteY0" fmla="*/ 534924 h 534924"/>
              <a:gd name="connsiteX1" fmla="*/ 4433315 w 4433315"/>
              <a:gd name="connsiteY1" fmla="*/ 534924 h 534924"/>
              <a:gd name="connsiteX2" fmla="*/ 4433315 w 4433315"/>
              <a:gd name="connsiteY2" fmla="*/ 0 h 534924"/>
              <a:gd name="connsiteX3" fmla="*/ 0 w 4433315"/>
              <a:gd name="connsiteY3" fmla="*/ 0 h 534924"/>
              <a:gd name="connsiteX4" fmla="*/ 0 w 4433315"/>
              <a:gd name="connsiteY4" fmla="*/ 534924 h 53492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433315" h="534924">
                <a:moveTo>
                  <a:pt x="0" y="534924"/>
                </a:moveTo>
                <a:lnTo>
                  <a:pt x="4433315" y="534924"/>
                </a:lnTo>
                <a:lnTo>
                  <a:pt x="4433315" y="0"/>
                </a:lnTo>
                <a:lnTo>
                  <a:pt x="0" y="0"/>
                </a:lnTo>
                <a:lnTo>
                  <a:pt x="0" y="534924"/>
                </a:lnTo>
              </a:path>
            </a:pathLst>
          </a:custGeom>
          <a:solidFill>
            <a:srgbClr val="AE484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3029711" y="4658867"/>
            <a:ext cx="4459223" cy="560832"/>
          </a:xfrm>
          <a:custGeom>
            <a:avLst/>
            <a:gdLst>
              <a:gd name="connsiteX0" fmla="*/ 12954 w 4459223"/>
              <a:gd name="connsiteY0" fmla="*/ 547878 h 560832"/>
              <a:gd name="connsiteX1" fmla="*/ 4446269 w 4459223"/>
              <a:gd name="connsiteY1" fmla="*/ 547878 h 560832"/>
              <a:gd name="connsiteX2" fmla="*/ 4446269 w 4459223"/>
              <a:gd name="connsiteY2" fmla="*/ 12953 h 560832"/>
              <a:gd name="connsiteX3" fmla="*/ 12954 w 4459223"/>
              <a:gd name="connsiteY3" fmla="*/ 12953 h 560832"/>
              <a:gd name="connsiteX4" fmla="*/ 12954 w 4459223"/>
              <a:gd name="connsiteY4" fmla="*/ 547878 h 56083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459223" h="560832">
                <a:moveTo>
                  <a:pt x="12954" y="547878"/>
                </a:moveTo>
                <a:lnTo>
                  <a:pt x="4446269" y="547878"/>
                </a:lnTo>
                <a:lnTo>
                  <a:pt x="4446269" y="12953"/>
                </a:lnTo>
                <a:lnTo>
                  <a:pt x="12954" y="12953"/>
                </a:lnTo>
                <a:lnTo>
                  <a:pt x="12954" y="547878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/>
        </p:nvSpPr>
        <p:spPr>
          <a:xfrm>
            <a:off x="3042666" y="5340858"/>
            <a:ext cx="4451603" cy="534923"/>
          </a:xfrm>
          <a:custGeom>
            <a:avLst/>
            <a:gdLst>
              <a:gd name="connsiteX0" fmla="*/ 0 w 4451603"/>
              <a:gd name="connsiteY0" fmla="*/ 534923 h 534923"/>
              <a:gd name="connsiteX1" fmla="*/ 4451603 w 4451603"/>
              <a:gd name="connsiteY1" fmla="*/ 534923 h 534923"/>
              <a:gd name="connsiteX2" fmla="*/ 4451603 w 4451603"/>
              <a:gd name="connsiteY2" fmla="*/ 0 h 534923"/>
              <a:gd name="connsiteX3" fmla="*/ 0 w 4451603"/>
              <a:gd name="connsiteY3" fmla="*/ 0 h 534923"/>
              <a:gd name="connsiteX4" fmla="*/ 0 w 4451603"/>
              <a:gd name="connsiteY4" fmla="*/ 534923 h 53492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451603" h="534923">
                <a:moveTo>
                  <a:pt x="0" y="534923"/>
                </a:moveTo>
                <a:lnTo>
                  <a:pt x="4451603" y="534923"/>
                </a:lnTo>
                <a:lnTo>
                  <a:pt x="4451603" y="0"/>
                </a:lnTo>
                <a:lnTo>
                  <a:pt x="0" y="0"/>
                </a:lnTo>
                <a:lnTo>
                  <a:pt x="0" y="534923"/>
                </a:lnTo>
              </a:path>
            </a:pathLst>
          </a:custGeom>
          <a:solidFill>
            <a:srgbClr val="AE484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Freeform 3"/>
          <p:cNvSpPr/>
          <p:nvPr/>
        </p:nvSpPr>
        <p:spPr>
          <a:xfrm>
            <a:off x="3029711" y="5327904"/>
            <a:ext cx="4477511" cy="560831"/>
          </a:xfrm>
          <a:custGeom>
            <a:avLst/>
            <a:gdLst>
              <a:gd name="connsiteX0" fmla="*/ 12954 w 4477511"/>
              <a:gd name="connsiteY0" fmla="*/ 547877 h 560831"/>
              <a:gd name="connsiteX1" fmla="*/ 4464557 w 4477511"/>
              <a:gd name="connsiteY1" fmla="*/ 547877 h 560831"/>
              <a:gd name="connsiteX2" fmla="*/ 4464557 w 4477511"/>
              <a:gd name="connsiteY2" fmla="*/ 12953 h 560831"/>
              <a:gd name="connsiteX3" fmla="*/ 12954 w 4477511"/>
              <a:gd name="connsiteY3" fmla="*/ 12953 h 560831"/>
              <a:gd name="connsiteX4" fmla="*/ 12954 w 4477511"/>
              <a:gd name="connsiteY4" fmla="*/ 547877 h 56083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477511" h="560831">
                <a:moveTo>
                  <a:pt x="12954" y="547877"/>
                </a:moveTo>
                <a:lnTo>
                  <a:pt x="4464557" y="547877"/>
                </a:lnTo>
                <a:lnTo>
                  <a:pt x="4464557" y="12953"/>
                </a:lnTo>
                <a:lnTo>
                  <a:pt x="12954" y="12953"/>
                </a:lnTo>
                <a:lnTo>
                  <a:pt x="12954" y="547877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 rot="16200000">
            <a:off x="1295400" y="5041900"/>
            <a:ext cx="2260600" cy="444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500"/>
              </a:lnSpc>
              <a:tabLst/>
            </a:pPr>
            <a:r>
              <a:rPr lang="en-US" altLang="zh-CN" sz="3504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SEGURANÇA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546100" y="977900"/>
            <a:ext cx="7429500" cy="2794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400"/>
              </a:lnSpc>
              <a:tabLst>
                <a:tab pos="342900" algn="l"/>
                <a:tab pos="2870200" algn="l"/>
              </a:tabLst>
            </a:pPr>
            <a:r>
              <a:rPr lang="en-US" altLang="zh-CN" dirty="0"/>
              <a:t>		</a:t>
            </a:r>
            <a:r>
              <a:rPr lang="en-US" altLang="zh-CN" sz="44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O</a:t>
            </a:r>
            <a:r>
              <a:rPr lang="en-US" altLang="zh-CN" sz="44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Estado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4300"/>
              </a:lnSpc>
              <a:tabLst>
                <a:tab pos="342900" algn="l"/>
                <a:tab pos="2870200" algn="l"/>
              </a:tabLst>
            </a:pPr>
            <a:r>
              <a:rPr lang="en-US" altLang="zh-CN" sz="3206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Organismo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político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máximo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uma</a:t>
            </a:r>
          </a:p>
          <a:p>
            <a:pPr>
              <a:lnSpc>
                <a:spcPts val="3800"/>
              </a:lnSpc>
              <a:tabLst>
                <a:tab pos="342900" algn="l"/>
                <a:tab pos="2870200" algn="l"/>
              </a:tabLst>
            </a:pPr>
            <a:r>
              <a:rPr lang="en-US" altLang="zh-CN" dirty="0"/>
              <a:t>	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sociedade.</a:t>
            </a:r>
          </a:p>
          <a:p>
            <a:pPr>
              <a:lnSpc>
                <a:spcPts val="4600"/>
              </a:lnSpc>
              <a:tabLst>
                <a:tab pos="342900" algn="l"/>
                <a:tab pos="2870200" algn="l"/>
              </a:tabLst>
            </a:pPr>
            <a:r>
              <a:rPr lang="en-US" altLang="zh-CN" sz="320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VALORES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BÁSICOS: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ordem,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segurança,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bem</a:t>
            </a:r>
          </a:p>
          <a:p>
            <a:pPr>
              <a:lnSpc>
                <a:spcPts val="3800"/>
              </a:lnSpc>
              <a:tabLst>
                <a:tab pos="342900" algn="l"/>
                <a:tab pos="2870200" algn="l"/>
              </a:tabLst>
            </a:pPr>
            <a:r>
              <a:rPr lang="en-US" altLang="zh-CN" dirty="0"/>
              <a:t>	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estar,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liberdade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e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justiça.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3441700" y="4711700"/>
            <a:ext cx="3644900" cy="1193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>
                <a:tab pos="228600" algn="l"/>
                <a:tab pos="495300" algn="l"/>
                <a:tab pos="901700" algn="l"/>
              </a:tabLst>
            </a:pPr>
            <a:r>
              <a:rPr lang="en-US" altLang="zh-CN" dirty="0"/>
              <a:t>	</a:t>
            </a:r>
            <a:r>
              <a:rPr lang="en-US" altLang="zh-CN" sz="2004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INTERNA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–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leis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que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garantam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a</a:t>
            </a:r>
          </a:p>
          <a:p>
            <a:pPr>
              <a:lnSpc>
                <a:spcPts val="2200"/>
              </a:lnSpc>
              <a:tabLst>
                <a:tab pos="228600" algn="l"/>
                <a:tab pos="495300" algn="l"/>
                <a:tab pos="901700" algn="l"/>
              </a:tabLst>
            </a:pPr>
            <a:r>
              <a:rPr lang="en-US" altLang="zh-CN" dirty="0"/>
              <a:t>		</a:t>
            </a:r>
            <a:r>
              <a:rPr lang="en-US" altLang="zh-CN" sz="2004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integridade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da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população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2000"/>
              </a:lnSpc>
              <a:tabLst>
                <a:tab pos="228600" algn="l"/>
                <a:tab pos="495300" algn="l"/>
                <a:tab pos="901700" algn="l"/>
              </a:tabLst>
            </a:pPr>
            <a:r>
              <a:rPr lang="en-US" altLang="zh-CN" sz="2004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EXTERNA-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poderio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militar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diante</a:t>
            </a:r>
            <a:r>
              <a:rPr lang="en-US" altLang="zh-CN" sz="20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de</a:t>
            </a:r>
          </a:p>
          <a:p>
            <a:pPr>
              <a:lnSpc>
                <a:spcPts val="2200"/>
              </a:lnSpc>
              <a:tabLst>
                <a:tab pos="228600" algn="l"/>
                <a:tab pos="495300" algn="l"/>
                <a:tab pos="901700" algn="l"/>
              </a:tabLst>
            </a:pPr>
            <a:r>
              <a:rPr lang="en-US" altLang="zh-CN" dirty="0"/>
              <a:t>			</a:t>
            </a:r>
            <a:r>
              <a:rPr lang="en-US" altLang="zh-CN" sz="2006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ameaças</a:t>
            </a:r>
            <a:r>
              <a:rPr lang="en-US" altLang="zh-CN" sz="20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externas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323850" y="4798314"/>
            <a:ext cx="8353043" cy="1007364"/>
          </a:xfrm>
          <a:custGeom>
            <a:avLst/>
            <a:gdLst>
              <a:gd name="connsiteX0" fmla="*/ 0 w 8353043"/>
              <a:gd name="connsiteY0" fmla="*/ 167894 h 1007364"/>
              <a:gd name="connsiteX1" fmla="*/ 167906 w 8353043"/>
              <a:gd name="connsiteY1" fmla="*/ 0 h 1007364"/>
              <a:gd name="connsiteX2" fmla="*/ 8185150 w 8353043"/>
              <a:gd name="connsiteY2" fmla="*/ 0 h 1007364"/>
              <a:gd name="connsiteX3" fmla="*/ 8353043 w 8353043"/>
              <a:gd name="connsiteY3" fmla="*/ 167894 h 1007364"/>
              <a:gd name="connsiteX4" fmla="*/ 8353043 w 8353043"/>
              <a:gd name="connsiteY4" fmla="*/ 839457 h 1007364"/>
              <a:gd name="connsiteX5" fmla="*/ 8185150 w 8353043"/>
              <a:gd name="connsiteY5" fmla="*/ 1007364 h 1007364"/>
              <a:gd name="connsiteX6" fmla="*/ 167906 w 8353043"/>
              <a:gd name="connsiteY6" fmla="*/ 1007364 h 1007364"/>
              <a:gd name="connsiteX7" fmla="*/ 0 w 8353043"/>
              <a:gd name="connsiteY7" fmla="*/ 839457 h 1007364"/>
              <a:gd name="connsiteX8" fmla="*/ 0 w 8353043"/>
              <a:gd name="connsiteY8" fmla="*/ 167894 h 100736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8353043" h="1007364">
                <a:moveTo>
                  <a:pt x="0" y="167894"/>
                </a:moveTo>
                <a:cubicBezTo>
                  <a:pt x="0" y="75183"/>
                  <a:pt x="75171" y="0"/>
                  <a:pt x="167906" y="0"/>
                </a:cubicBezTo>
                <a:lnTo>
                  <a:pt x="8185150" y="0"/>
                </a:lnTo>
                <a:cubicBezTo>
                  <a:pt x="8277859" y="0"/>
                  <a:pt x="8353043" y="75183"/>
                  <a:pt x="8353043" y="167894"/>
                </a:cubicBezTo>
                <a:lnTo>
                  <a:pt x="8353043" y="839457"/>
                </a:lnTo>
                <a:cubicBezTo>
                  <a:pt x="8353043" y="932192"/>
                  <a:pt x="8277859" y="1007364"/>
                  <a:pt x="8185150" y="1007364"/>
                </a:cubicBezTo>
                <a:lnTo>
                  <a:pt x="167906" y="1007364"/>
                </a:lnTo>
                <a:cubicBezTo>
                  <a:pt x="75171" y="1007364"/>
                  <a:pt x="0" y="932192"/>
                  <a:pt x="0" y="839457"/>
                </a:cubicBezTo>
                <a:lnTo>
                  <a:pt x="0" y="167894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310895" y="4785360"/>
            <a:ext cx="8378951" cy="1033272"/>
          </a:xfrm>
          <a:custGeom>
            <a:avLst/>
            <a:gdLst>
              <a:gd name="connsiteX0" fmla="*/ 12954 w 8378951"/>
              <a:gd name="connsiteY0" fmla="*/ 180847 h 1033272"/>
              <a:gd name="connsiteX1" fmla="*/ 180860 w 8378951"/>
              <a:gd name="connsiteY1" fmla="*/ 12953 h 1033272"/>
              <a:gd name="connsiteX2" fmla="*/ 8198104 w 8378951"/>
              <a:gd name="connsiteY2" fmla="*/ 12953 h 1033272"/>
              <a:gd name="connsiteX3" fmla="*/ 8365997 w 8378951"/>
              <a:gd name="connsiteY3" fmla="*/ 180847 h 1033272"/>
              <a:gd name="connsiteX4" fmla="*/ 8365997 w 8378951"/>
              <a:gd name="connsiteY4" fmla="*/ 852411 h 1033272"/>
              <a:gd name="connsiteX5" fmla="*/ 8198104 w 8378951"/>
              <a:gd name="connsiteY5" fmla="*/ 1020317 h 1033272"/>
              <a:gd name="connsiteX6" fmla="*/ 180860 w 8378951"/>
              <a:gd name="connsiteY6" fmla="*/ 1020317 h 1033272"/>
              <a:gd name="connsiteX7" fmla="*/ 12954 w 8378951"/>
              <a:gd name="connsiteY7" fmla="*/ 852411 h 1033272"/>
              <a:gd name="connsiteX8" fmla="*/ 12954 w 8378951"/>
              <a:gd name="connsiteY8" fmla="*/ 180847 h 103327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8378951" h="1033272">
                <a:moveTo>
                  <a:pt x="12954" y="180847"/>
                </a:moveTo>
                <a:cubicBezTo>
                  <a:pt x="12954" y="88137"/>
                  <a:pt x="88125" y="12953"/>
                  <a:pt x="180860" y="12953"/>
                </a:cubicBezTo>
                <a:lnTo>
                  <a:pt x="8198104" y="12953"/>
                </a:lnTo>
                <a:cubicBezTo>
                  <a:pt x="8290813" y="12953"/>
                  <a:pt x="8365997" y="88137"/>
                  <a:pt x="8365997" y="180847"/>
                </a:cubicBezTo>
                <a:lnTo>
                  <a:pt x="8365997" y="852411"/>
                </a:lnTo>
                <a:cubicBezTo>
                  <a:pt x="8365997" y="945146"/>
                  <a:pt x="8290813" y="1020317"/>
                  <a:pt x="8198104" y="1020317"/>
                </a:cubicBezTo>
                <a:lnTo>
                  <a:pt x="180860" y="1020317"/>
                </a:lnTo>
                <a:cubicBezTo>
                  <a:pt x="88125" y="1020317"/>
                  <a:pt x="12954" y="945146"/>
                  <a:pt x="12954" y="852411"/>
                </a:cubicBezTo>
                <a:lnTo>
                  <a:pt x="12954" y="180847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1926082" y="2764663"/>
            <a:ext cx="711326" cy="1015238"/>
          </a:xfrm>
          <a:custGeom>
            <a:avLst/>
            <a:gdLst>
              <a:gd name="connsiteX0" fmla="*/ 0 w 711326"/>
              <a:gd name="connsiteY0" fmla="*/ 562864 h 1015238"/>
              <a:gd name="connsiteX1" fmla="*/ 171450 w 711326"/>
              <a:gd name="connsiteY1" fmla="*/ 617473 h 1015238"/>
              <a:gd name="connsiteX2" fmla="*/ 368300 w 711326"/>
              <a:gd name="connsiteY2" fmla="*/ 0 h 1015238"/>
              <a:gd name="connsiteX3" fmla="*/ 711326 w 711326"/>
              <a:gd name="connsiteY3" fmla="*/ 109473 h 1015238"/>
              <a:gd name="connsiteX4" fmla="*/ 514476 w 711326"/>
              <a:gd name="connsiteY4" fmla="*/ 726821 h 1015238"/>
              <a:gd name="connsiteX5" fmla="*/ 686053 w 711326"/>
              <a:gd name="connsiteY5" fmla="*/ 781558 h 1015238"/>
              <a:gd name="connsiteX6" fmla="*/ 233552 w 711326"/>
              <a:gd name="connsiteY6" fmla="*/ 1015238 h 1015238"/>
              <a:gd name="connsiteX7" fmla="*/ 0 w 711326"/>
              <a:gd name="connsiteY7" fmla="*/ 562864 h 101523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711326" h="1015238">
                <a:moveTo>
                  <a:pt x="0" y="562864"/>
                </a:moveTo>
                <a:lnTo>
                  <a:pt x="171450" y="617473"/>
                </a:lnTo>
                <a:lnTo>
                  <a:pt x="368300" y="0"/>
                </a:lnTo>
                <a:lnTo>
                  <a:pt x="711326" y="109473"/>
                </a:lnTo>
                <a:lnTo>
                  <a:pt x="514476" y="726821"/>
                </a:lnTo>
                <a:lnTo>
                  <a:pt x="686053" y="781558"/>
                </a:lnTo>
                <a:lnTo>
                  <a:pt x="233552" y="1015238"/>
                </a:lnTo>
                <a:lnTo>
                  <a:pt x="0" y="562864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1913382" y="2751963"/>
            <a:ext cx="736726" cy="1040638"/>
          </a:xfrm>
          <a:custGeom>
            <a:avLst/>
            <a:gdLst>
              <a:gd name="connsiteX0" fmla="*/ 12700 w 736726"/>
              <a:gd name="connsiteY0" fmla="*/ 575564 h 1040638"/>
              <a:gd name="connsiteX1" fmla="*/ 184150 w 736726"/>
              <a:gd name="connsiteY1" fmla="*/ 630173 h 1040638"/>
              <a:gd name="connsiteX2" fmla="*/ 381000 w 736726"/>
              <a:gd name="connsiteY2" fmla="*/ 12700 h 1040638"/>
              <a:gd name="connsiteX3" fmla="*/ 724026 w 736726"/>
              <a:gd name="connsiteY3" fmla="*/ 122173 h 1040638"/>
              <a:gd name="connsiteX4" fmla="*/ 527176 w 736726"/>
              <a:gd name="connsiteY4" fmla="*/ 739521 h 1040638"/>
              <a:gd name="connsiteX5" fmla="*/ 698753 w 736726"/>
              <a:gd name="connsiteY5" fmla="*/ 794258 h 1040638"/>
              <a:gd name="connsiteX6" fmla="*/ 246252 w 736726"/>
              <a:gd name="connsiteY6" fmla="*/ 1027938 h 1040638"/>
              <a:gd name="connsiteX7" fmla="*/ 12700 w 736726"/>
              <a:gd name="connsiteY7" fmla="*/ 575564 h 104063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736726" h="1040638">
                <a:moveTo>
                  <a:pt x="12700" y="575564"/>
                </a:moveTo>
                <a:lnTo>
                  <a:pt x="184150" y="630173"/>
                </a:lnTo>
                <a:lnTo>
                  <a:pt x="381000" y="12700"/>
                </a:lnTo>
                <a:lnTo>
                  <a:pt x="724026" y="122173"/>
                </a:lnTo>
                <a:lnTo>
                  <a:pt x="527176" y="739521"/>
                </a:lnTo>
                <a:lnTo>
                  <a:pt x="698753" y="794258"/>
                </a:lnTo>
                <a:lnTo>
                  <a:pt x="246252" y="1027938"/>
                </a:lnTo>
                <a:lnTo>
                  <a:pt x="12700" y="575564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5599557" y="2717038"/>
            <a:ext cx="761746" cy="990980"/>
          </a:xfrm>
          <a:custGeom>
            <a:avLst/>
            <a:gdLst>
              <a:gd name="connsiteX0" fmla="*/ 107696 w 761746"/>
              <a:gd name="connsiteY0" fmla="*/ 814577 h 990980"/>
              <a:gd name="connsiteX1" fmla="*/ 271145 w 761746"/>
              <a:gd name="connsiteY1" fmla="*/ 739266 h 990980"/>
              <a:gd name="connsiteX2" fmla="*/ 0 w 761746"/>
              <a:gd name="connsiteY2" fmla="*/ 150622 h 990980"/>
              <a:gd name="connsiteX3" fmla="*/ 327025 w 761746"/>
              <a:gd name="connsiteY3" fmla="*/ 0 h 990980"/>
              <a:gd name="connsiteX4" fmla="*/ 598170 w 761746"/>
              <a:gd name="connsiteY4" fmla="*/ 588645 h 990980"/>
              <a:gd name="connsiteX5" fmla="*/ 761746 w 761746"/>
              <a:gd name="connsiteY5" fmla="*/ 513333 h 990980"/>
              <a:gd name="connsiteX6" fmla="*/ 585342 w 761746"/>
              <a:gd name="connsiteY6" fmla="*/ 990980 h 990980"/>
              <a:gd name="connsiteX7" fmla="*/ 107696 w 761746"/>
              <a:gd name="connsiteY7" fmla="*/ 814577 h 99098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761746" h="990980">
                <a:moveTo>
                  <a:pt x="107696" y="814577"/>
                </a:moveTo>
                <a:lnTo>
                  <a:pt x="271145" y="739266"/>
                </a:lnTo>
                <a:lnTo>
                  <a:pt x="0" y="150622"/>
                </a:lnTo>
                <a:lnTo>
                  <a:pt x="327025" y="0"/>
                </a:lnTo>
                <a:lnTo>
                  <a:pt x="598170" y="588645"/>
                </a:lnTo>
                <a:lnTo>
                  <a:pt x="761746" y="513333"/>
                </a:lnTo>
                <a:lnTo>
                  <a:pt x="585342" y="990980"/>
                </a:lnTo>
                <a:lnTo>
                  <a:pt x="107696" y="814577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5586857" y="2704338"/>
            <a:ext cx="787146" cy="1016380"/>
          </a:xfrm>
          <a:custGeom>
            <a:avLst/>
            <a:gdLst>
              <a:gd name="connsiteX0" fmla="*/ 120396 w 787146"/>
              <a:gd name="connsiteY0" fmla="*/ 827277 h 1016380"/>
              <a:gd name="connsiteX1" fmla="*/ 283845 w 787146"/>
              <a:gd name="connsiteY1" fmla="*/ 751966 h 1016380"/>
              <a:gd name="connsiteX2" fmla="*/ 12700 w 787146"/>
              <a:gd name="connsiteY2" fmla="*/ 163322 h 1016380"/>
              <a:gd name="connsiteX3" fmla="*/ 339725 w 787146"/>
              <a:gd name="connsiteY3" fmla="*/ 12700 h 1016380"/>
              <a:gd name="connsiteX4" fmla="*/ 610870 w 787146"/>
              <a:gd name="connsiteY4" fmla="*/ 601345 h 1016380"/>
              <a:gd name="connsiteX5" fmla="*/ 774446 w 787146"/>
              <a:gd name="connsiteY5" fmla="*/ 526033 h 1016380"/>
              <a:gd name="connsiteX6" fmla="*/ 598042 w 787146"/>
              <a:gd name="connsiteY6" fmla="*/ 1003680 h 1016380"/>
              <a:gd name="connsiteX7" fmla="*/ 120396 w 787146"/>
              <a:gd name="connsiteY7" fmla="*/ 827277 h 101638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787146" h="1016380">
                <a:moveTo>
                  <a:pt x="120396" y="827277"/>
                </a:moveTo>
                <a:lnTo>
                  <a:pt x="283845" y="751966"/>
                </a:lnTo>
                <a:lnTo>
                  <a:pt x="12700" y="163322"/>
                </a:lnTo>
                <a:lnTo>
                  <a:pt x="339725" y="12700"/>
                </a:lnTo>
                <a:lnTo>
                  <a:pt x="610870" y="601345"/>
                </a:lnTo>
                <a:lnTo>
                  <a:pt x="774446" y="526033"/>
                </a:lnTo>
                <a:lnTo>
                  <a:pt x="598042" y="1003680"/>
                </a:lnTo>
                <a:lnTo>
                  <a:pt x="120396" y="827277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1079500" y="3822700"/>
            <a:ext cx="2336800" cy="381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r>
              <a:rPr lang="en-US" altLang="zh-CN" sz="30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Ronald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Reagan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5130800" y="3822700"/>
            <a:ext cx="2908300" cy="381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r>
              <a:rPr lang="en-US" altLang="zh-CN" sz="30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Margareth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Tatcher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723900" y="4940300"/>
            <a:ext cx="7670800" cy="838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000"/>
              </a:lnSpc>
              <a:tabLst>
                <a:tab pos="317500" algn="l"/>
              </a:tabLst>
            </a:pPr>
            <a:r>
              <a:rPr lang="en-US" altLang="zh-CN" sz="3002" b="1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Defendiam</a:t>
            </a:r>
            <a:r>
              <a:rPr lang="en-US" altLang="zh-CN" sz="30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2" b="1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a</a:t>
            </a:r>
            <a:r>
              <a:rPr lang="en-US" altLang="zh-CN" sz="30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2" b="1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substituição</a:t>
            </a:r>
            <a:r>
              <a:rPr lang="en-US" altLang="zh-CN" sz="30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2" b="1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do</a:t>
            </a:r>
            <a:r>
              <a:rPr lang="en-US" altLang="zh-CN" sz="30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2" b="1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Estado</a:t>
            </a:r>
            <a:r>
              <a:rPr lang="en-US" altLang="zh-CN" sz="30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2" b="1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nas</a:t>
            </a:r>
            <a:r>
              <a:rPr lang="en-US" altLang="zh-CN" sz="30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2" b="1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relações</a:t>
            </a:r>
          </a:p>
          <a:p>
            <a:pPr>
              <a:lnSpc>
                <a:spcPts val="3600"/>
              </a:lnSpc>
              <a:tabLst>
                <a:tab pos="317500" algn="l"/>
              </a:tabLst>
            </a:pPr>
            <a:r>
              <a:rPr lang="en-US" altLang="zh-CN" dirty="0"/>
              <a:t>	</a:t>
            </a:r>
            <a:r>
              <a:rPr lang="en-US" altLang="zh-CN" sz="3000" b="1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internacionais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por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organismos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e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instituições.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546100" y="939800"/>
            <a:ext cx="7378700" cy="166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400"/>
              </a:lnSpc>
              <a:tabLst>
                <a:tab pos="342900" algn="l"/>
                <a:tab pos="2870200" algn="l"/>
              </a:tabLst>
            </a:pPr>
            <a:r>
              <a:rPr lang="en-US" altLang="zh-CN" dirty="0"/>
              <a:t>		</a:t>
            </a:r>
            <a:r>
              <a:rPr lang="en-US" altLang="zh-CN" sz="44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O</a:t>
            </a:r>
            <a:r>
              <a:rPr lang="en-US" altLang="zh-CN" sz="44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Estado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4100"/>
              </a:lnSpc>
              <a:tabLst>
                <a:tab pos="342900" algn="l"/>
                <a:tab pos="2870200" algn="l"/>
              </a:tabLst>
            </a:pPr>
            <a:r>
              <a:rPr lang="en-US" altLang="zh-CN" sz="3002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3002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0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No</a:t>
            </a:r>
            <a:r>
              <a:rPr lang="en-US" altLang="zh-CN" sz="30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final</a:t>
            </a:r>
            <a:r>
              <a:rPr lang="en-US" altLang="zh-CN" sz="30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do</a:t>
            </a:r>
            <a:r>
              <a:rPr lang="en-US" altLang="zh-CN" sz="30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século</a:t>
            </a:r>
            <a:r>
              <a:rPr lang="en-US" altLang="zh-CN" sz="30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XX,</a:t>
            </a:r>
            <a:r>
              <a:rPr lang="en-US" altLang="zh-CN" sz="30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tem</a:t>
            </a:r>
            <a:r>
              <a:rPr lang="en-US" altLang="zh-CN" sz="30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sua</a:t>
            </a:r>
            <a:r>
              <a:rPr lang="en-US" altLang="zh-CN" sz="30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2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hegemonia</a:t>
            </a:r>
          </a:p>
          <a:p>
            <a:pPr>
              <a:lnSpc>
                <a:spcPts val="3600"/>
              </a:lnSpc>
              <a:tabLst>
                <a:tab pos="342900" algn="l"/>
                <a:tab pos="2870200" algn="l"/>
              </a:tabLst>
            </a:pPr>
            <a:r>
              <a:rPr lang="en-US" altLang="zh-CN" dirty="0"/>
              <a:t>	</a:t>
            </a:r>
            <a:r>
              <a:rPr lang="en-US" altLang="zh-CN" sz="30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questionada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–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Neoliberalismo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e</a:t>
            </a:r>
            <a:r>
              <a:rPr lang="en-US" altLang="zh-C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Globalização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/>
        </p:nvSpPr>
        <p:spPr>
          <a:xfrm>
            <a:off x="255984" y="2422922"/>
            <a:ext cx="8639175" cy="2616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lnSpc>
                <a:spcPct val="56666"/>
              </a:lnSpc>
              <a:buClr>
                <a:schemeClr val="dk1"/>
              </a:buClr>
              <a:buSzPts val="6000"/>
            </a:pPr>
            <a:r>
              <a:rPr lang="en-US" sz="4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GEOGRAFIA</a:t>
            </a:r>
            <a:endParaRPr sz="225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lnSpc>
                <a:spcPct val="113333"/>
              </a:lnSpc>
              <a:buClr>
                <a:schemeClr val="dk1"/>
              </a:buClr>
              <a:buSzPts val="3000"/>
            </a:pPr>
            <a:endParaRPr sz="22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lnSpc>
                <a:spcPct val="106250"/>
              </a:lnSpc>
              <a:buClr>
                <a:schemeClr val="dk1"/>
              </a:buClr>
              <a:buSzPts val="3200"/>
            </a:pP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lnSpc>
                <a:spcPct val="106250"/>
              </a:lnSpc>
              <a:buClr>
                <a:schemeClr val="dk1"/>
              </a:buClr>
              <a:buSzPts val="3200"/>
            </a:pPr>
            <a:r>
              <a:rPr lang="en-US" sz="2625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3ª Série</a:t>
            </a:r>
            <a:endParaRPr sz="1275"/>
          </a:p>
          <a:p>
            <a:pPr algn="ctr">
              <a:lnSpc>
                <a:spcPct val="106250"/>
              </a:lnSpc>
              <a:buClr>
                <a:schemeClr val="dk1"/>
              </a:buClr>
              <a:buSzPts val="3200"/>
            </a:pP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lnSpc>
                <a:spcPct val="106250"/>
              </a:lnSpc>
              <a:buClr>
                <a:schemeClr val="dk1"/>
              </a:buClr>
              <a:buSzPts val="3200"/>
            </a:pPr>
            <a:r>
              <a:rPr lang="en-US" sz="3375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Neoliberalismo</a:t>
            </a:r>
            <a:endParaRPr sz="2025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5" descr="ALRocha-antenacultural: Economia global corre risco de nova ..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9934" y="2834878"/>
            <a:ext cx="3224213" cy="2656284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628650" y="1060744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en-US" sz="2475" b="1">
                <a:solidFill>
                  <a:schemeClr val="dk1"/>
                </a:solidFill>
              </a:rPr>
              <a:t>Neoliberalismo: território e política</a:t>
            </a:r>
            <a:endParaRPr sz="2475" b="1"/>
          </a:p>
        </p:txBody>
      </p:sp>
      <p:sp>
        <p:nvSpPr>
          <p:cNvPr id="114" name="Google Shape;114;p5"/>
          <p:cNvSpPr txBox="1">
            <a:spLocks noGrp="1"/>
          </p:cNvSpPr>
          <p:nvPr>
            <p:ph type="body" idx="1"/>
          </p:nvPr>
        </p:nvSpPr>
        <p:spPr>
          <a:xfrm>
            <a:off x="628650" y="20550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Autofit/>
          </a:bodyPr>
          <a:lstStyle/>
          <a:p>
            <a:pPr marL="0" indent="0"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n-US" sz="2175">
                <a:solidFill>
                  <a:schemeClr val="dk1"/>
                </a:solidFill>
              </a:rPr>
              <a:t>O que é </a:t>
            </a:r>
            <a:r>
              <a:rPr lang="en-US" sz="2175"/>
              <a:t>N</a:t>
            </a:r>
            <a:r>
              <a:rPr lang="en-US" sz="2175">
                <a:solidFill>
                  <a:schemeClr val="dk1"/>
                </a:solidFill>
              </a:rPr>
              <a:t>eoliberalismo?</a:t>
            </a:r>
            <a:endParaRPr sz="2175"/>
          </a:p>
          <a:p>
            <a:pPr marL="0" indent="0" algn="ctr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ts val="1000"/>
              <a:buNone/>
            </a:pPr>
            <a:endParaRPr sz="1125">
              <a:solidFill>
                <a:schemeClr val="dk1"/>
              </a:solidFill>
            </a:endParaRPr>
          </a:p>
          <a:p>
            <a:pPr marL="0" indent="0" algn="ctr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ts val="2800"/>
              <a:buNone/>
            </a:pPr>
            <a:r>
              <a:rPr lang="en-US" sz="2175">
                <a:solidFill>
                  <a:schemeClr val="dk1"/>
                </a:solidFill>
              </a:rPr>
              <a:t>A economia e a política mundial sempre foram assim?</a:t>
            </a:r>
            <a:endParaRPr sz="2175"/>
          </a:p>
        </p:txBody>
      </p:sp>
      <p:pic>
        <p:nvPicPr>
          <p:cNvPr id="115" name="Google Shape;115;p5" descr="Como ganhar dinheiro comprando açõe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33963" y="3505200"/>
            <a:ext cx="2602707" cy="1635919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5"/>
          <p:cNvSpPr txBox="1"/>
          <p:nvPr/>
        </p:nvSpPr>
        <p:spPr>
          <a:xfrm>
            <a:off x="5024438" y="5033963"/>
            <a:ext cx="2615850" cy="115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chemeClr val="dk1"/>
              </a:buClr>
              <a:buSzPts val="400"/>
            </a:pPr>
            <a:r>
              <a:rPr lang="en-US" sz="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https://www.tororadar.com.br/hs-fs/hubfs/imagens_post/como-ganhar-dinheiro-com-acoes.jpg?width=673&amp;name=como-ganhar-dinheiro-com-acoes.jpg</a:t>
            </a:r>
            <a:endParaRPr sz="1350"/>
          </a:p>
        </p:txBody>
      </p:sp>
      <p:sp>
        <p:nvSpPr>
          <p:cNvPr id="117" name="Google Shape;117;p5"/>
          <p:cNvSpPr txBox="1"/>
          <p:nvPr/>
        </p:nvSpPr>
        <p:spPr>
          <a:xfrm rot="5400000">
            <a:off x="-214940" y="4312309"/>
            <a:ext cx="2494350" cy="10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chemeClr val="dk1"/>
              </a:buClr>
              <a:buSzPts val="300"/>
            </a:pPr>
            <a:r>
              <a:rPr lang="en-US" sz="2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https://4.bp.blogspot.com/-jpjNc3WzqCY/T9h0PhOjtQI/AAAAAAAAEsM/RrZ6urCnFQ0/s1600/economia-mundial.jpg</a:t>
            </a:r>
            <a:endParaRPr sz="135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"/>
          <p:cNvSpPr txBox="1">
            <a:spLocks noGrp="1"/>
          </p:cNvSpPr>
          <p:nvPr>
            <p:ph type="title"/>
          </p:nvPr>
        </p:nvSpPr>
        <p:spPr>
          <a:xfrm>
            <a:off x="579244" y="1128263"/>
            <a:ext cx="7886700" cy="6464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en-US" sz="2550" b="1">
                <a:solidFill>
                  <a:schemeClr val="dk1"/>
                </a:solidFill>
              </a:rPr>
              <a:t>O que é o Neoliberalismo?</a:t>
            </a:r>
            <a:endParaRPr sz="2550" b="1"/>
          </a:p>
        </p:txBody>
      </p:sp>
      <p:sp>
        <p:nvSpPr>
          <p:cNvPr id="123" name="Google Shape;123;p6"/>
          <p:cNvSpPr txBox="1">
            <a:spLocks noGrp="1"/>
          </p:cNvSpPr>
          <p:nvPr>
            <p:ph type="body" idx="1"/>
          </p:nvPr>
        </p:nvSpPr>
        <p:spPr>
          <a:xfrm>
            <a:off x="747094" y="1819856"/>
            <a:ext cx="7768350" cy="1468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Autofit/>
          </a:bodyPr>
          <a:lstStyle/>
          <a:p>
            <a:pPr indent="-319088" algn="just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3100"/>
              <a:buChar char="❏"/>
            </a:pPr>
            <a:r>
              <a:rPr lang="en-US" sz="2325">
                <a:solidFill>
                  <a:schemeClr val="dk1"/>
                </a:solidFill>
              </a:rPr>
              <a:t>Teoria política que defende a máxima redução da intervenção do Estado na economia.</a:t>
            </a:r>
            <a:endParaRPr sz="2325">
              <a:solidFill>
                <a:schemeClr val="dk1"/>
              </a:solidFill>
            </a:endParaRPr>
          </a:p>
          <a:p>
            <a:pPr indent="0" algn="just">
              <a:lnSpc>
                <a:spcPct val="90000"/>
              </a:lnSpc>
              <a:spcBef>
                <a:spcPts val="0"/>
              </a:spcBef>
              <a:buNone/>
            </a:pPr>
            <a:endParaRPr sz="2325"/>
          </a:p>
          <a:p>
            <a:pPr indent="-319088" algn="just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ts val="3100"/>
              <a:buChar char="❏"/>
            </a:pPr>
            <a:r>
              <a:rPr lang="en-US" sz="2325">
                <a:solidFill>
                  <a:schemeClr val="dk1"/>
                </a:solidFill>
              </a:rPr>
              <a:t>Estado mínimo.</a:t>
            </a:r>
            <a:endParaRPr sz="2325"/>
          </a:p>
        </p:txBody>
      </p:sp>
      <p:pic>
        <p:nvPicPr>
          <p:cNvPr id="124" name="Google Shape;124;p6" descr="O neoliberalismo é uma perversão da economia dominante”. Artigo de ..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76423" y="3673706"/>
            <a:ext cx="5492353" cy="1833563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6"/>
          <p:cNvSpPr txBox="1"/>
          <p:nvPr/>
        </p:nvSpPr>
        <p:spPr>
          <a:xfrm>
            <a:off x="1354115" y="5507269"/>
            <a:ext cx="6730650" cy="25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chemeClr val="dk1"/>
              </a:buClr>
              <a:buSzPts val="800"/>
            </a:pPr>
            <a:r>
              <a:rPr lang="en-US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https://lh3.googleusercontent.com/proxy/1MpS83HTf6RNDKu0xeue02lf2flFde7okCYTcdJnkvFLj_3PIhnBbc7TjChpd_Liy3aXvN3mGcxA2p6g66-IZHvUvHnl28WMNGJJGYO2Jj7EcgiocTDaC4U3uk82_-dWotGEgOaymXQRzGQIehB8a0g</a:t>
            </a:r>
            <a:endParaRPr sz="135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7"/>
          <p:cNvSpPr txBox="1">
            <a:spLocks noGrp="1"/>
          </p:cNvSpPr>
          <p:nvPr>
            <p:ph type="title"/>
          </p:nvPr>
        </p:nvSpPr>
        <p:spPr>
          <a:xfrm>
            <a:off x="554288" y="1392750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en-US" sz="2550" b="1">
                <a:solidFill>
                  <a:schemeClr val="dk1"/>
                </a:solidFill>
              </a:rPr>
              <a:t>O que é o Neoliberalismo?</a:t>
            </a:r>
            <a:endParaRPr sz="2550" b="1"/>
          </a:p>
        </p:txBody>
      </p:sp>
      <p:sp>
        <p:nvSpPr>
          <p:cNvPr id="131" name="Google Shape;131;p7"/>
          <p:cNvSpPr txBox="1"/>
          <p:nvPr/>
        </p:nvSpPr>
        <p:spPr>
          <a:xfrm>
            <a:off x="632100" y="2449107"/>
            <a:ext cx="7886700" cy="2931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indent="342900" algn="just">
              <a:buClr>
                <a:schemeClr val="dk1"/>
              </a:buClr>
              <a:buSzPts val="2800"/>
            </a:pPr>
            <a:r>
              <a:rPr lang="en-US" sz="23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Neoliberalismo é uma doutrina política e econômica que defende uma intervenção mínima do Estado na economia. </a:t>
            </a:r>
            <a:endParaRPr sz="2325">
              <a:latin typeface="Calibri"/>
              <a:ea typeface="Calibri"/>
              <a:cs typeface="Calibri"/>
              <a:sym typeface="Calibri"/>
            </a:endParaRPr>
          </a:p>
          <a:p>
            <a:pPr indent="342900" algn="just">
              <a:buClr>
                <a:schemeClr val="dk1"/>
              </a:buClr>
              <a:buSzPts val="2800"/>
            </a:pPr>
            <a:r>
              <a:rPr lang="en-US" sz="23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Segundo essa doutrina, o mercado tem a capacidade de se autorregular sem a necessidade da intervenção do Estado, que apenas seria necessária em épocas de crise. </a:t>
            </a:r>
            <a:endParaRPr sz="232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342900" algn="just">
              <a:buClr>
                <a:schemeClr val="dk1"/>
              </a:buClr>
              <a:buSzPts val="2800"/>
            </a:pPr>
            <a:r>
              <a:rPr lang="en-US" sz="23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Isso significa que os neoliberais rejeitam também a política do Estado de Bem-Estar social, que preconiza que o Estado deve garantir à população condições básicas de vida.</a:t>
            </a:r>
            <a:endParaRPr sz="2325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"/>
          <p:cNvSpPr txBox="1">
            <a:spLocks noGrp="1"/>
          </p:cNvSpPr>
          <p:nvPr>
            <p:ph type="title"/>
          </p:nvPr>
        </p:nvSpPr>
        <p:spPr>
          <a:xfrm>
            <a:off x="605700" y="1373944"/>
            <a:ext cx="7932600" cy="3143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en-US" sz="2475" b="1">
                <a:solidFill>
                  <a:schemeClr val="dk1"/>
                </a:solidFill>
              </a:rPr>
              <a:t>O que é o Neoliberalismo?</a:t>
            </a:r>
            <a:endParaRPr sz="2475" b="1"/>
          </a:p>
        </p:txBody>
      </p:sp>
      <p:sp>
        <p:nvSpPr>
          <p:cNvPr id="137" name="Google Shape;137;p8"/>
          <p:cNvSpPr txBox="1"/>
          <p:nvPr/>
        </p:nvSpPr>
        <p:spPr>
          <a:xfrm>
            <a:off x="605700" y="2102063"/>
            <a:ext cx="7610850" cy="121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chemeClr val="dk1"/>
              </a:buClr>
              <a:buSzPts val="2800"/>
            </a:pPr>
            <a:r>
              <a:rPr lang="en-US" sz="247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Sua implantação pelos governos de vários países iniciou-se na década de 1970, como principal resposta à </a:t>
            </a:r>
            <a:endParaRPr sz="247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Clr>
                <a:schemeClr val="dk1"/>
              </a:buClr>
              <a:buSzPts val="2800"/>
            </a:pPr>
            <a:r>
              <a:rPr lang="en-US" sz="2475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Crise do </a:t>
            </a:r>
            <a:r>
              <a:rPr lang="en-US" sz="2325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Petróleo</a:t>
            </a:r>
            <a:r>
              <a:rPr lang="en-US" sz="23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325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8" name="Google Shape;138;p8" descr="Estudo da FGV aponta efeitos da crise do petróleo na América Latina | Eu  Quero Investi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7734" y="3231357"/>
            <a:ext cx="3324225" cy="1993106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8"/>
          <p:cNvSpPr txBox="1"/>
          <p:nvPr/>
        </p:nvSpPr>
        <p:spPr>
          <a:xfrm>
            <a:off x="2951559" y="4989910"/>
            <a:ext cx="4572000" cy="115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chemeClr val="dk1"/>
              </a:buClr>
              <a:buSzPts val="400"/>
            </a:pPr>
            <a:r>
              <a:rPr lang="en-US" sz="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https://www.euqueroinvestir.com/estudo-da-fgv-aponta-efeitos-da-crise-do-petroleo-na-america-latina/</a:t>
            </a:r>
            <a:endParaRPr sz="135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9"/>
          <p:cNvSpPr txBox="1"/>
          <p:nvPr/>
        </p:nvSpPr>
        <p:spPr>
          <a:xfrm>
            <a:off x="632100" y="2385600"/>
            <a:ext cx="7758675" cy="2931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385763" indent="-400050" algn="just">
              <a:buClr>
                <a:schemeClr val="dk1"/>
              </a:buClr>
              <a:buSzPts val="3100"/>
              <a:buFont typeface="Calibri"/>
              <a:buAutoNum type="arabicParenR"/>
            </a:pPr>
            <a:r>
              <a:rPr lang="en-US" sz="2325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Podemos definir Neoliberalismo como:</a:t>
            </a:r>
            <a:endParaRPr sz="2325">
              <a:latin typeface="Calibri"/>
              <a:ea typeface="Calibri"/>
              <a:cs typeface="Calibri"/>
              <a:sym typeface="Calibri"/>
            </a:endParaRPr>
          </a:p>
          <a:p>
            <a:pPr marL="385763" indent="-385763" algn="just">
              <a:buClr>
                <a:schemeClr val="lt1"/>
              </a:buClr>
              <a:buSzPts val="900"/>
            </a:pPr>
            <a:endParaRPr sz="232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buClr>
                <a:schemeClr val="dk1"/>
              </a:buClr>
              <a:buSzPts val="2800"/>
            </a:pPr>
            <a:r>
              <a:rPr lang="en-US" sz="23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a) Teoria política que defende a intervenção mínima do Estado na economia.</a:t>
            </a:r>
            <a:endParaRPr sz="2325"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buClr>
                <a:schemeClr val="dk1"/>
              </a:buClr>
              <a:buSzPts val="2800"/>
            </a:pPr>
            <a:r>
              <a:rPr lang="en-US" sz="23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b) Teoria política que prevê um Estado Socialista.</a:t>
            </a:r>
            <a:endParaRPr sz="2325"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buClr>
                <a:schemeClr val="dk1"/>
              </a:buClr>
              <a:buSzPts val="2800"/>
            </a:pPr>
            <a:r>
              <a:rPr lang="en-US" sz="23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c) Teoria política que defende a intervenção máxima do Estado na Economia.</a:t>
            </a:r>
            <a:endParaRPr sz="2325"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buClr>
                <a:schemeClr val="lt1"/>
              </a:buClr>
              <a:buSzPts val="3600"/>
            </a:pPr>
            <a:endParaRPr sz="2325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9"/>
          <p:cNvSpPr txBox="1"/>
          <p:nvPr/>
        </p:nvSpPr>
        <p:spPr>
          <a:xfrm>
            <a:off x="3433331" y="1266957"/>
            <a:ext cx="2025900" cy="473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chemeClr val="dk1"/>
              </a:buClr>
              <a:buSzPts val="4000"/>
            </a:pPr>
            <a:r>
              <a:rPr lang="en-US" sz="2625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QUIZ</a:t>
            </a:r>
            <a:endParaRPr sz="2625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0B7297-E6A4-4D49-A5E8-C1519A1FF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pt-BR" dirty="0"/>
              <a:t>Geografia política e Geopolítica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8F2CA01-EC26-4A74-937A-198585CA6B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pt-BR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Geografia Política </a:t>
            </a:r>
            <a:r>
              <a:rPr lang="pt-BR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deveria ser compreendida como um conjunto sistemático de estudos restritos às relações entre o território e o Estado (posição, situação, características das fronteiras, etc.), enquanto que à </a:t>
            </a:r>
            <a:r>
              <a:rPr lang="pt-BR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Geopolítica</a:t>
            </a:r>
            <a:r>
              <a:rPr lang="pt-BR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caberia a formulação de teorias e estratégias políticas voltadas à obtenção de poder sobre determinado território.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888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a96e222242_0_0"/>
          <p:cNvSpPr txBox="1"/>
          <p:nvPr/>
        </p:nvSpPr>
        <p:spPr>
          <a:xfrm>
            <a:off x="661223" y="2385604"/>
            <a:ext cx="7570125" cy="252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385763" indent="-400050" algn="just">
              <a:buClr>
                <a:schemeClr val="dk1"/>
              </a:buClr>
              <a:buSzPts val="3100"/>
              <a:buFont typeface="Calibri"/>
              <a:buAutoNum type="arabicParenR"/>
            </a:pPr>
            <a:r>
              <a:rPr lang="en-US" sz="2325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Podemos definir Neoliberalismo como:</a:t>
            </a:r>
            <a:endParaRPr sz="232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5763" indent="-385763" algn="just">
              <a:buClr>
                <a:schemeClr val="lt1"/>
              </a:buClr>
              <a:buSzPts val="900"/>
            </a:pPr>
            <a:endParaRPr sz="232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buClr>
                <a:schemeClr val="dk1"/>
              </a:buClr>
              <a:buSzPts val="2800"/>
            </a:pPr>
            <a:r>
              <a:rPr lang="en-US" sz="2325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a) Teoria política que defende a intervenção mínima do Estado na economia.</a:t>
            </a:r>
            <a:endParaRPr sz="2325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buClr>
                <a:schemeClr val="dk1"/>
              </a:buClr>
              <a:buSzPts val="2800"/>
            </a:pPr>
            <a:r>
              <a:rPr lang="en-US" sz="23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b) Teoria política que prevê um Estado Socialista.</a:t>
            </a:r>
            <a:endParaRPr sz="232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buClr>
                <a:schemeClr val="dk1"/>
              </a:buClr>
              <a:buSzPts val="2800"/>
            </a:pPr>
            <a:r>
              <a:rPr lang="en-US" sz="23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c) Teoria política que defende a intervenção máxima do Estado na Economia.</a:t>
            </a:r>
            <a:endParaRPr sz="232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buClr>
                <a:schemeClr val="dk1"/>
              </a:buClr>
              <a:buSzPts val="2800"/>
            </a:pPr>
            <a:endParaRPr sz="2325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buClr>
                <a:schemeClr val="lt1"/>
              </a:buClr>
              <a:buSzPts val="3600"/>
            </a:pPr>
            <a:endParaRPr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ga96e222242_0_0"/>
          <p:cNvSpPr txBox="1"/>
          <p:nvPr/>
        </p:nvSpPr>
        <p:spPr>
          <a:xfrm>
            <a:off x="3767775" y="1626394"/>
            <a:ext cx="169785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Clr>
                <a:schemeClr val="dk1"/>
              </a:buClr>
              <a:buSzPts val="4000"/>
            </a:pPr>
            <a:r>
              <a:rPr lang="en-US" sz="2775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Resposta</a:t>
            </a:r>
            <a:endParaRPr sz="2775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1"/>
          <p:cNvSpPr txBox="1">
            <a:spLocks noGrp="1"/>
          </p:cNvSpPr>
          <p:nvPr>
            <p:ph type="title"/>
          </p:nvPr>
        </p:nvSpPr>
        <p:spPr>
          <a:xfrm>
            <a:off x="847669" y="1403213"/>
            <a:ext cx="7667775" cy="5890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en-US" sz="2475" b="1">
                <a:solidFill>
                  <a:schemeClr val="dk1"/>
                </a:solidFill>
              </a:rPr>
              <a:t>A economia e a política mundial sempre foram assim?</a:t>
            </a:r>
            <a:endParaRPr sz="2475"/>
          </a:p>
        </p:txBody>
      </p:sp>
      <p:sp>
        <p:nvSpPr>
          <p:cNvPr id="157" name="Google Shape;157;p11"/>
          <p:cNvSpPr txBox="1">
            <a:spLocks noGrp="1"/>
          </p:cNvSpPr>
          <p:nvPr>
            <p:ph type="body" idx="1"/>
          </p:nvPr>
        </p:nvSpPr>
        <p:spPr>
          <a:xfrm>
            <a:off x="628650" y="2078475"/>
            <a:ext cx="8041500" cy="3697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Autofit/>
          </a:bodyPr>
          <a:lstStyle/>
          <a:p>
            <a:pPr marL="0" indent="0"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Não, o que vivemos hoje é reflexo de uma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construção política e econômica. </a:t>
            </a:r>
            <a:endParaRPr sz="2400"/>
          </a:p>
          <a:p>
            <a:pPr marL="0" indent="0" algn="just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ts val="2800"/>
              <a:buNone/>
            </a:pPr>
            <a:endParaRPr sz="225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indent="-38100" algn="just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ts val="2800"/>
              <a:buNone/>
            </a:pPr>
            <a:endParaRPr sz="21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8" name="Google Shape;158;p11" descr="Capitalismo Industrial – o que é, história, conceitos básicos e ..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6009" y="3065859"/>
            <a:ext cx="2509838" cy="1519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1" descr="Capitalismo Financeiro. Aspectos do Capitalismo Financeiro ..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83731" y="3061096"/>
            <a:ext cx="2714625" cy="1528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1" descr="História e importância do capitalismo comercial | Thpanorama ..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84119" y="3056334"/>
            <a:ext cx="2365772" cy="1538288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1"/>
          <p:cNvSpPr txBox="1"/>
          <p:nvPr/>
        </p:nvSpPr>
        <p:spPr>
          <a:xfrm>
            <a:off x="6299597" y="4560094"/>
            <a:ext cx="2370534" cy="115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chemeClr val="dk1"/>
              </a:buClr>
              <a:buSzPts val="400"/>
            </a:pPr>
            <a:r>
              <a:rPr lang="en-US" sz="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https://www.thpanorama.com/img/images/el-capitalismo-comercial-historia-e-importancia_2.jpg</a:t>
            </a:r>
            <a:endParaRPr sz="1350"/>
          </a:p>
        </p:txBody>
      </p:sp>
      <p:sp>
        <p:nvSpPr>
          <p:cNvPr id="162" name="Google Shape;162;p11"/>
          <p:cNvSpPr txBox="1"/>
          <p:nvPr/>
        </p:nvSpPr>
        <p:spPr>
          <a:xfrm>
            <a:off x="3194447" y="4570810"/>
            <a:ext cx="2713434" cy="115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chemeClr val="dk1"/>
              </a:buClr>
              <a:buSzPts val="400"/>
            </a:pPr>
            <a:r>
              <a:rPr lang="en-US" sz="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https://static.alunosonline.uol.com.br/conteudo_legenda/a27be93624ee84cb5025a242f40bcce2.jpg</a:t>
            </a:r>
            <a:endParaRPr sz="1350"/>
          </a:p>
        </p:txBody>
      </p:sp>
      <p:sp>
        <p:nvSpPr>
          <p:cNvPr id="163" name="Google Shape;163;p11"/>
          <p:cNvSpPr txBox="1"/>
          <p:nvPr/>
        </p:nvSpPr>
        <p:spPr>
          <a:xfrm>
            <a:off x="303609" y="4570810"/>
            <a:ext cx="2537222" cy="115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chemeClr val="dk1"/>
              </a:buClr>
              <a:buSzPts val="400"/>
            </a:pPr>
            <a:r>
              <a:rPr lang="en-US" sz="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https://img.r7.com/images/capitalismo-industrial-surgimento-caracteristicas-e-consequencias-12062019085913318</a:t>
            </a:r>
            <a:endParaRPr sz="135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2"/>
          <p:cNvSpPr txBox="1">
            <a:spLocks noGrp="1"/>
          </p:cNvSpPr>
          <p:nvPr>
            <p:ph type="title"/>
          </p:nvPr>
        </p:nvSpPr>
        <p:spPr>
          <a:xfrm>
            <a:off x="628650" y="1115869"/>
            <a:ext cx="7805025" cy="6322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en-US" sz="2550" b="1">
                <a:solidFill>
                  <a:schemeClr val="dk1"/>
                </a:solidFill>
              </a:rPr>
              <a:t>Etapas do capitalismo</a:t>
            </a:r>
            <a:endParaRPr sz="2550" b="1"/>
          </a:p>
        </p:txBody>
      </p:sp>
      <p:sp>
        <p:nvSpPr>
          <p:cNvPr id="169" name="Google Shape;169;p12"/>
          <p:cNvSpPr txBox="1">
            <a:spLocks noGrp="1"/>
          </p:cNvSpPr>
          <p:nvPr>
            <p:ph type="body" idx="1"/>
          </p:nvPr>
        </p:nvSpPr>
        <p:spPr>
          <a:xfrm>
            <a:off x="1797131" y="1920431"/>
            <a:ext cx="6718050" cy="35696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Autofit/>
          </a:bodyPr>
          <a:lstStyle/>
          <a:p>
            <a:pPr marL="0" indent="0"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4000"/>
              <a:buNone/>
            </a:pPr>
            <a:r>
              <a:rPr lang="en-US" sz="2325" b="1">
                <a:solidFill>
                  <a:schemeClr val="dk1"/>
                </a:solidFill>
              </a:rPr>
              <a:t>Capitalismo Comercial ou Mercantil</a:t>
            </a:r>
            <a:endParaRPr sz="2325" b="1">
              <a:solidFill>
                <a:schemeClr val="dk1"/>
              </a:solidFill>
            </a:endParaRP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4000"/>
              <a:buNone/>
            </a:pPr>
            <a:endParaRPr sz="1200" b="1"/>
          </a:p>
          <a:p>
            <a:pPr indent="-314325" algn="just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ts val="3000"/>
              <a:buChar char="➔"/>
            </a:pPr>
            <a:r>
              <a:rPr lang="en-US" sz="2250">
                <a:solidFill>
                  <a:schemeClr val="dk1"/>
                </a:solidFill>
              </a:rPr>
              <a:t>Ocorreu entre os séculos XV e XVIII;</a:t>
            </a:r>
            <a:endParaRPr sz="2250"/>
          </a:p>
          <a:p>
            <a:pPr indent="-314325" algn="just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3000"/>
              <a:buChar char="➔"/>
            </a:pPr>
            <a:r>
              <a:rPr lang="en-US" sz="2250">
                <a:solidFill>
                  <a:schemeClr val="dk1"/>
                </a:solidFill>
              </a:rPr>
              <a:t>Economia baseada nas relações comerciais.</a:t>
            </a:r>
            <a:endParaRPr sz="2250"/>
          </a:p>
          <a:p>
            <a:pPr marL="0" indent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ts val="2800"/>
              <a:buNone/>
            </a:pP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ts val="2800"/>
              <a:buNone/>
            </a:pP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ts val="2800"/>
              <a:buNone/>
            </a:pP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ts val="2800"/>
              <a:buNone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</a:t>
            </a:r>
            <a:endParaRPr/>
          </a:p>
          <a:p>
            <a:pPr marL="171450" indent="-3810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ts val="2800"/>
              <a:buNone/>
            </a:pP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0" name="Google Shape;170;p12" descr="Capitalismo Comercial - YouTub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66875" y="3315891"/>
            <a:ext cx="2770584" cy="207764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12"/>
          <p:cNvSpPr txBox="1"/>
          <p:nvPr/>
        </p:nvSpPr>
        <p:spPr>
          <a:xfrm rot="-5400000">
            <a:off x="463754" y="4200330"/>
            <a:ext cx="2018025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8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https://i.ytimg.com/vi/eOeEzym2CAw/hqdefault.jpg</a:t>
            </a:r>
            <a:endParaRPr sz="1350"/>
          </a:p>
        </p:txBody>
      </p:sp>
      <p:pic>
        <p:nvPicPr>
          <p:cNvPr id="172" name="Google Shape;172;p12" descr="10 Atividades Sobre Capitalismo Comercial Na Demonstre.com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30378" y="3308747"/>
            <a:ext cx="3057525" cy="2064544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12"/>
          <p:cNvSpPr txBox="1"/>
          <p:nvPr/>
        </p:nvSpPr>
        <p:spPr>
          <a:xfrm rot="-5400000">
            <a:off x="3751022" y="4198464"/>
            <a:ext cx="2047950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8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https://www.demonstre.com/wp-content/uploads/2019/08/images-5.jpg</a:t>
            </a:r>
            <a:endParaRPr sz="135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3"/>
          <p:cNvSpPr txBox="1">
            <a:spLocks noGrp="1"/>
          </p:cNvSpPr>
          <p:nvPr>
            <p:ph type="body" idx="1"/>
          </p:nvPr>
        </p:nvSpPr>
        <p:spPr>
          <a:xfrm>
            <a:off x="1400513" y="1819856"/>
            <a:ext cx="7265925" cy="35545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Autofit/>
          </a:bodyPr>
          <a:lstStyle/>
          <a:p>
            <a:pPr marL="0" indent="0"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4000"/>
              <a:buNone/>
            </a:pPr>
            <a:r>
              <a:rPr lang="en-US" sz="2175" b="1">
                <a:solidFill>
                  <a:schemeClr val="dk1"/>
                </a:solidFill>
              </a:rPr>
              <a:t>Capitalismo Industrial</a:t>
            </a:r>
            <a:endParaRPr sz="2175"/>
          </a:p>
          <a:p>
            <a:pPr indent="-309563" algn="just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ts val="2900"/>
              <a:buChar char="➔"/>
            </a:pPr>
            <a:r>
              <a:rPr lang="en-US" sz="2175">
                <a:solidFill>
                  <a:schemeClr val="dk1"/>
                </a:solidFill>
              </a:rPr>
              <a:t>Surge na sequência da Revolução Industrial, entre os séculos XVIII e XX;</a:t>
            </a:r>
            <a:endParaRPr sz="2175"/>
          </a:p>
          <a:p>
            <a:pPr indent="-309563" algn="just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900"/>
              <a:buChar char="➔"/>
            </a:pPr>
            <a:r>
              <a:rPr lang="en-US" sz="2175">
                <a:solidFill>
                  <a:schemeClr val="dk1"/>
                </a:solidFill>
              </a:rPr>
              <a:t>Decadência do absolutismo na Europa.</a:t>
            </a:r>
            <a:endParaRPr sz="2175"/>
          </a:p>
          <a:p>
            <a:pPr marL="171450" indent="-19050" algn="just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ts val="3200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9" name="Google Shape;179;p13" descr="Capitalismo Industrial - Beduka - Tudo sobre ENEM, SISU, FIES ..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08738" y="3212866"/>
            <a:ext cx="4399425" cy="2199713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13"/>
          <p:cNvSpPr txBox="1"/>
          <p:nvPr/>
        </p:nvSpPr>
        <p:spPr>
          <a:xfrm>
            <a:off x="2609953" y="5439975"/>
            <a:ext cx="4399425" cy="161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chemeClr val="dk1"/>
              </a:buClr>
              <a:buSzPts val="800"/>
            </a:pPr>
            <a:r>
              <a:rPr lang="en-US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https://beduka.com/blog/wp-content/uploads/2019/07/Capitalismo-Industrial.jpg</a:t>
            </a:r>
            <a:endParaRPr sz="1350"/>
          </a:p>
        </p:txBody>
      </p:sp>
      <p:sp>
        <p:nvSpPr>
          <p:cNvPr id="181" name="Google Shape;181;p13"/>
          <p:cNvSpPr txBox="1"/>
          <p:nvPr/>
        </p:nvSpPr>
        <p:spPr>
          <a:xfrm>
            <a:off x="568069" y="1030763"/>
            <a:ext cx="7994925" cy="789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3200"/>
            </a:pP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Etapas do capitalismo</a:t>
            </a:r>
            <a:endParaRPr sz="24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4"/>
          <p:cNvSpPr txBox="1"/>
          <p:nvPr/>
        </p:nvSpPr>
        <p:spPr>
          <a:xfrm>
            <a:off x="3591825" y="1626394"/>
            <a:ext cx="1182600" cy="48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chemeClr val="dk1"/>
              </a:buClr>
              <a:buSzPts val="4000"/>
            </a:pPr>
            <a:r>
              <a:rPr lang="en-US" sz="2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QUIZ</a:t>
            </a:r>
            <a:endParaRPr sz="2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14"/>
          <p:cNvSpPr txBox="1"/>
          <p:nvPr/>
        </p:nvSpPr>
        <p:spPr>
          <a:xfrm>
            <a:off x="632813" y="2424713"/>
            <a:ext cx="7878375" cy="2573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just">
              <a:buClr>
                <a:schemeClr val="dk1"/>
              </a:buClr>
              <a:buSzPts val="2800"/>
            </a:pPr>
            <a:r>
              <a:rPr lang="en-US" sz="2325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2) Indique a alternativa que está associada ao Capitalismo Industrial:</a:t>
            </a:r>
            <a:endParaRPr sz="2325"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buClr>
                <a:schemeClr val="dk1"/>
              </a:buClr>
              <a:buSzPts val="2800"/>
            </a:pPr>
            <a:endParaRPr sz="232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indent="-319088" algn="just">
              <a:buSzPts val="3100"/>
              <a:buFont typeface="Calibri"/>
              <a:buAutoNum type="alphaLcParenR"/>
            </a:pPr>
            <a:r>
              <a:rPr lang="en-US" sz="2325">
                <a:latin typeface="Calibri"/>
                <a:ea typeface="Calibri"/>
                <a:cs typeface="Calibri"/>
                <a:sym typeface="Calibri"/>
              </a:rPr>
              <a:t>Período conhecido como grandes navegações;</a:t>
            </a:r>
            <a:endParaRPr sz="2325">
              <a:latin typeface="Calibri"/>
              <a:ea typeface="Calibri"/>
              <a:cs typeface="Calibri"/>
              <a:sym typeface="Calibri"/>
            </a:endParaRPr>
          </a:p>
          <a:p>
            <a:pPr marL="342900" indent="-319088" algn="just">
              <a:buSzPts val="3100"/>
              <a:buFont typeface="Calibri"/>
              <a:buAutoNum type="alphaLcParenR"/>
            </a:pPr>
            <a:r>
              <a:rPr lang="en-US" sz="2325">
                <a:latin typeface="Calibri"/>
                <a:ea typeface="Calibri"/>
                <a:cs typeface="Calibri"/>
                <a:sym typeface="Calibri"/>
              </a:rPr>
              <a:t>A popularização da máquina a vapor de James Watt, durante o século XVIII;</a:t>
            </a:r>
            <a:endParaRPr sz="2325">
              <a:latin typeface="Calibri"/>
              <a:ea typeface="Calibri"/>
              <a:cs typeface="Calibri"/>
              <a:sym typeface="Calibri"/>
            </a:endParaRPr>
          </a:p>
          <a:p>
            <a:pPr marL="342900" indent="-319088" algn="just">
              <a:buSzPts val="3100"/>
              <a:buFont typeface="Calibri"/>
              <a:buAutoNum type="alphaLcParenR"/>
            </a:pPr>
            <a:r>
              <a:rPr lang="en-US" sz="2325">
                <a:latin typeface="Calibri"/>
                <a:ea typeface="Calibri"/>
                <a:cs typeface="Calibri"/>
                <a:sym typeface="Calibri"/>
              </a:rPr>
              <a:t>Especulação financeira e a comercialização do dinheiro;  </a:t>
            </a:r>
            <a:endParaRPr sz="2325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5"/>
          <p:cNvSpPr txBox="1"/>
          <p:nvPr/>
        </p:nvSpPr>
        <p:spPr>
          <a:xfrm>
            <a:off x="3284400" y="1626394"/>
            <a:ext cx="1489950" cy="496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chemeClr val="dk1"/>
              </a:buClr>
              <a:buSzPts val="4000"/>
            </a:pPr>
            <a:r>
              <a:rPr lang="en-US" sz="2775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Resposta</a:t>
            </a:r>
            <a:endParaRPr sz="2775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15"/>
          <p:cNvSpPr txBox="1"/>
          <p:nvPr/>
        </p:nvSpPr>
        <p:spPr>
          <a:xfrm>
            <a:off x="818663" y="2424713"/>
            <a:ext cx="7741350" cy="2573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just">
              <a:buClr>
                <a:schemeClr val="dk1"/>
              </a:buClr>
              <a:buSzPts val="2800"/>
            </a:pPr>
            <a:r>
              <a:rPr lang="en-US" sz="2325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2) Indique a alternativa que está associada ao Capitalismo Industrial:</a:t>
            </a:r>
            <a:endParaRPr sz="232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buClr>
                <a:schemeClr val="dk1"/>
              </a:buClr>
              <a:buSzPts val="2800"/>
            </a:pPr>
            <a:endParaRPr sz="232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indent="-319088" algn="just">
              <a:buClr>
                <a:schemeClr val="dk1"/>
              </a:buClr>
              <a:buSzPts val="3100"/>
              <a:buFont typeface="Calibri"/>
              <a:buAutoNum type="alphaLcParenR"/>
            </a:pPr>
            <a:r>
              <a:rPr lang="en-US" sz="23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Período conhecido como grandes navegações;</a:t>
            </a:r>
            <a:endParaRPr sz="232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indent="-319088" algn="just">
              <a:buClr>
                <a:srgbClr val="FF0000"/>
              </a:buClr>
              <a:buSzPts val="3100"/>
              <a:buFont typeface="Calibri"/>
              <a:buAutoNum type="alphaLcParenR"/>
            </a:pPr>
            <a:r>
              <a:rPr lang="en-US" sz="2325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 popularização da máquina a vapor de James Watt, durante o século XVIII;</a:t>
            </a:r>
            <a:endParaRPr sz="2325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indent="-319088" algn="just">
              <a:buClr>
                <a:schemeClr val="dk1"/>
              </a:buClr>
              <a:buSzPts val="3100"/>
              <a:buFont typeface="Calibri"/>
              <a:buAutoNum type="alphaLcParenR"/>
            </a:pPr>
            <a:r>
              <a:rPr lang="en-US" sz="23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Especulação financeira e a comercialização do dinheiro;  </a:t>
            </a:r>
            <a:endParaRPr sz="2325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6"/>
          <p:cNvSpPr txBox="1">
            <a:spLocks noGrp="1"/>
          </p:cNvSpPr>
          <p:nvPr>
            <p:ph type="title"/>
          </p:nvPr>
        </p:nvSpPr>
        <p:spPr>
          <a:xfrm>
            <a:off x="583313" y="1175850"/>
            <a:ext cx="7977375" cy="6896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3200"/>
            </a:pPr>
            <a:r>
              <a:rPr lang="en-US" sz="2700" b="1">
                <a:solidFill>
                  <a:schemeClr val="dk1"/>
                </a:solidFill>
              </a:rPr>
              <a:t>Etapas do capitalismo</a:t>
            </a:r>
            <a:endParaRPr sz="2700"/>
          </a:p>
        </p:txBody>
      </p:sp>
      <p:sp>
        <p:nvSpPr>
          <p:cNvPr id="199" name="Google Shape;199;p16"/>
          <p:cNvSpPr txBox="1">
            <a:spLocks noGrp="1"/>
          </p:cNvSpPr>
          <p:nvPr>
            <p:ph type="body" idx="1"/>
          </p:nvPr>
        </p:nvSpPr>
        <p:spPr>
          <a:xfrm>
            <a:off x="433781" y="2365762"/>
            <a:ext cx="8266725" cy="26896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Autofit/>
          </a:bodyPr>
          <a:lstStyle/>
          <a:p>
            <a:pPr marL="0" indent="342900" algn="just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500"/>
              <a:buNone/>
            </a:pPr>
            <a:r>
              <a:rPr lang="en-US" sz="20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Crescimento da especulação financeira em torno de ações de empresas, juros, títulos de dívidas e outras formas de crédito, que se transformaram em mercadorias</a:t>
            </a:r>
            <a:endParaRPr sz="2025"/>
          </a:p>
          <a:p>
            <a:pPr marL="0" indent="342900" algn="just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ts val="2500"/>
              <a:buNone/>
            </a:pPr>
            <a:r>
              <a:rPr lang="en-US" sz="20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Diz-se que sua origem foi gradativa e ocorreu ao longo do final do século XIX e início do século XX, estendendo-se até os dias atuais.</a:t>
            </a:r>
            <a:endParaRPr sz="2025"/>
          </a:p>
        </p:txBody>
      </p:sp>
      <p:sp>
        <p:nvSpPr>
          <p:cNvPr id="200" name="Google Shape;200;p16"/>
          <p:cNvSpPr txBox="1"/>
          <p:nvPr/>
        </p:nvSpPr>
        <p:spPr>
          <a:xfrm>
            <a:off x="0" y="1788413"/>
            <a:ext cx="9144000" cy="80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chemeClr val="dk1"/>
              </a:buClr>
              <a:buSzPts val="4400"/>
            </a:pPr>
            <a:r>
              <a:rPr lang="en-US" sz="2475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Capitalismo Financeiro</a:t>
            </a:r>
            <a:endParaRPr sz="2475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Clr>
                <a:schemeClr val="dk1"/>
              </a:buClr>
              <a:buSzPts val="4400"/>
            </a:pPr>
            <a:endParaRPr sz="2325" b="1">
              <a:solidFill>
                <a:schemeClr val="dk1"/>
              </a:solidFill>
            </a:endParaRPr>
          </a:p>
        </p:txBody>
      </p:sp>
      <p:pic>
        <p:nvPicPr>
          <p:cNvPr id="201" name="Google Shape;201;p16" descr="O ano começou difícil? Veja cinco dicas para ganhar mais dinheiro ..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95591" y="3996506"/>
            <a:ext cx="3583706" cy="157695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6"/>
          <p:cNvSpPr txBox="1"/>
          <p:nvPr/>
        </p:nvSpPr>
        <p:spPr>
          <a:xfrm rot="720">
            <a:off x="3076556" y="5688401"/>
            <a:ext cx="3221775" cy="161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chemeClr val="dk1"/>
              </a:buClr>
              <a:buSzPts val="400"/>
            </a:pPr>
            <a:r>
              <a:rPr lang="en-US" sz="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https://s2.glbimg.com/56aVK6DCkbl2NaHPkuwepOxz1RU=/0x0:1920x1280/984x0/smart/filters:strip_icc()/i.s3.glbimg.com/v1/AUTH_59edd422c0c84a879bd37670ae4f538a/internal_photos/bs/2019/4/l/zOdom8QeKTWGUIwqH2uA/ballots-1195056-1920.jpg</a:t>
            </a:r>
            <a:endParaRPr sz="135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7"/>
          <p:cNvSpPr txBox="1">
            <a:spLocks noGrp="1"/>
          </p:cNvSpPr>
          <p:nvPr>
            <p:ph type="title"/>
          </p:nvPr>
        </p:nvSpPr>
        <p:spPr>
          <a:xfrm>
            <a:off x="0" y="1173844"/>
            <a:ext cx="9144000" cy="9942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3600"/>
            </a:pPr>
            <a:r>
              <a:rPr lang="en-US" sz="2550" b="1">
                <a:solidFill>
                  <a:schemeClr val="dk1"/>
                </a:solidFill>
              </a:rPr>
              <a:t>Liberalismo e Crise de 1929</a:t>
            </a:r>
            <a:endParaRPr sz="2550"/>
          </a:p>
        </p:txBody>
      </p:sp>
      <p:sp>
        <p:nvSpPr>
          <p:cNvPr id="208" name="Google Shape;208;p17"/>
          <p:cNvSpPr txBox="1">
            <a:spLocks noGrp="1"/>
          </p:cNvSpPr>
          <p:nvPr>
            <p:ph type="body" idx="1"/>
          </p:nvPr>
        </p:nvSpPr>
        <p:spPr>
          <a:xfrm>
            <a:off x="458569" y="2468269"/>
            <a:ext cx="4637250" cy="29027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 fontScale="70000" lnSpcReduction="20000"/>
          </a:bodyPr>
          <a:lstStyle/>
          <a:p>
            <a:pPr indent="-304800" algn="just">
              <a:spcBef>
                <a:spcPts val="0"/>
              </a:spcBef>
              <a:buClr>
                <a:schemeClr val="dk1"/>
              </a:buClr>
              <a:buSzPts val="2800"/>
              <a:buFont typeface="Calibri"/>
              <a:buChar char="➔"/>
            </a:pPr>
            <a:r>
              <a:rPr lang="en-US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Crise de 1929 ou Crise do Capitalismo;</a:t>
            </a:r>
            <a:endParaRPr/>
          </a:p>
          <a:p>
            <a:pPr indent="-304800" algn="just">
              <a:spcBef>
                <a:spcPts val="0"/>
              </a:spcBef>
              <a:buClr>
                <a:schemeClr val="dk1"/>
              </a:buClr>
              <a:buSzPts val="2800"/>
              <a:buFont typeface="Calibri"/>
              <a:buChar char="➔"/>
            </a:pPr>
            <a:r>
              <a:rPr lang="en-US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Política de consumo sem intervenção do Estado na economia;</a:t>
            </a:r>
            <a:endParaRPr/>
          </a:p>
          <a:p>
            <a:pPr indent="-304800" algn="just">
              <a:spcBef>
                <a:spcPts val="0"/>
              </a:spcBef>
              <a:buClr>
                <a:schemeClr val="dk1"/>
              </a:buClr>
              <a:buSzPts val="2800"/>
              <a:buFont typeface="Calibri"/>
              <a:buChar char="➔"/>
            </a:pPr>
            <a:r>
              <a:rPr lang="en-US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Especulação monetária;</a:t>
            </a:r>
            <a:endParaRPr/>
          </a:p>
          <a:p>
            <a:pPr indent="-304800" algn="just">
              <a:spcBef>
                <a:spcPts val="0"/>
              </a:spcBef>
              <a:buClr>
                <a:schemeClr val="dk1"/>
              </a:buClr>
              <a:buSzPts val="2800"/>
              <a:buFont typeface="Calibri"/>
              <a:buChar char="➔"/>
            </a:pPr>
            <a:r>
              <a:rPr lang="en-US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Quebra da bolsa de valores de Nova York;</a:t>
            </a:r>
            <a:endParaRPr/>
          </a:p>
          <a:p>
            <a:pPr indent="-304800" algn="just">
              <a:spcBef>
                <a:spcPts val="0"/>
              </a:spcBef>
              <a:buClr>
                <a:schemeClr val="dk1"/>
              </a:buClr>
              <a:buSzPts val="2800"/>
              <a:buFont typeface="Calibri"/>
              <a:buChar char="➔"/>
            </a:pPr>
            <a:r>
              <a:rPr lang="en-US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Aumento da produção e salários estagnados.</a:t>
            </a:r>
            <a:endParaRPr/>
          </a:p>
        </p:txBody>
      </p:sp>
      <p:pic>
        <p:nvPicPr>
          <p:cNvPr id="209" name="Google Shape;209;p17" descr="Crise de 1929: a grande depressão econômica que faliu os Estados ..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74419" y="2254884"/>
            <a:ext cx="3249216" cy="2551509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7"/>
          <p:cNvSpPr txBox="1"/>
          <p:nvPr/>
        </p:nvSpPr>
        <p:spPr>
          <a:xfrm>
            <a:off x="5222653" y="4893150"/>
            <a:ext cx="3752775" cy="1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8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https://conhecimentocientifico.r7.com/wp-content/uploads/2018/10/c1.jpg</a:t>
            </a:r>
            <a:endParaRPr sz="135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8"/>
          <p:cNvSpPr txBox="1">
            <a:spLocks noGrp="1"/>
          </p:cNvSpPr>
          <p:nvPr>
            <p:ph type="title"/>
          </p:nvPr>
        </p:nvSpPr>
        <p:spPr>
          <a:xfrm>
            <a:off x="89513" y="1187128"/>
            <a:ext cx="9144000" cy="9942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3600"/>
            </a:pPr>
            <a:r>
              <a:rPr lang="en-US" sz="2475" b="1">
                <a:solidFill>
                  <a:schemeClr val="dk1"/>
                </a:solidFill>
              </a:rPr>
              <a:t>Estado de Bem Estar Social</a:t>
            </a:r>
            <a:endParaRPr sz="2475"/>
          </a:p>
        </p:txBody>
      </p:sp>
      <p:sp>
        <p:nvSpPr>
          <p:cNvPr id="216" name="Google Shape;216;p18"/>
          <p:cNvSpPr txBox="1">
            <a:spLocks noGrp="1"/>
          </p:cNvSpPr>
          <p:nvPr>
            <p:ph type="body" idx="1"/>
          </p:nvPr>
        </p:nvSpPr>
        <p:spPr>
          <a:xfrm>
            <a:off x="717506" y="2354494"/>
            <a:ext cx="3992175" cy="31628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Autofit/>
          </a:bodyPr>
          <a:lstStyle/>
          <a:p>
            <a:pPr indent="-319088" algn="just">
              <a:spcBef>
                <a:spcPts val="0"/>
              </a:spcBef>
              <a:buClr>
                <a:schemeClr val="dk1"/>
              </a:buClr>
              <a:buSzPts val="3100"/>
              <a:buFont typeface="Calibri"/>
              <a:buChar char="➔"/>
            </a:pPr>
            <a:r>
              <a:rPr lang="en-US" sz="23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Surge após a crise de 1929;</a:t>
            </a:r>
            <a:endParaRPr sz="2325"/>
          </a:p>
          <a:p>
            <a:pPr indent="-319088" algn="just">
              <a:spcBef>
                <a:spcPts val="0"/>
              </a:spcBef>
              <a:buClr>
                <a:schemeClr val="dk1"/>
              </a:buClr>
              <a:buSzPts val="3100"/>
              <a:buFont typeface="Calibri"/>
              <a:buChar char="➔"/>
            </a:pPr>
            <a:r>
              <a:rPr lang="en-US" sz="23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Intervenção do Estado na economia;</a:t>
            </a:r>
            <a:endParaRPr sz="2325"/>
          </a:p>
          <a:p>
            <a:pPr indent="-319088" algn="just">
              <a:spcBef>
                <a:spcPts val="0"/>
              </a:spcBef>
              <a:buClr>
                <a:schemeClr val="dk1"/>
              </a:buClr>
              <a:buSzPts val="3100"/>
              <a:buFont typeface="Calibri"/>
              <a:buChar char="➔"/>
            </a:pPr>
            <a:r>
              <a:rPr lang="en-US" sz="23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Garantia de empregos, bons salários e ampla cobertura social;</a:t>
            </a:r>
            <a:endParaRPr sz="2325"/>
          </a:p>
          <a:p>
            <a:pPr indent="-319088" algn="just">
              <a:spcBef>
                <a:spcPts val="0"/>
              </a:spcBef>
              <a:buClr>
                <a:schemeClr val="dk1"/>
              </a:buClr>
              <a:buSzPts val="3100"/>
              <a:buFont typeface="Calibri"/>
              <a:buChar char="➔"/>
            </a:pPr>
            <a:r>
              <a:rPr lang="en-US" sz="23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Fortalecimento do mercado consumidor.</a:t>
            </a:r>
            <a:endParaRPr sz="2325"/>
          </a:p>
        </p:txBody>
      </p:sp>
      <p:pic>
        <p:nvPicPr>
          <p:cNvPr id="217" name="Google Shape;217;p18" descr="Universidade de férias Aula 6: O Estado de bem estar social ..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99946" y="2354494"/>
            <a:ext cx="3070622" cy="2281238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18"/>
          <p:cNvSpPr txBox="1"/>
          <p:nvPr/>
        </p:nvSpPr>
        <p:spPr>
          <a:xfrm rot="-5400000">
            <a:off x="6572784" y="3364308"/>
            <a:ext cx="3076650" cy="126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chemeClr val="dk1"/>
              </a:buClr>
              <a:buSzPts val="500"/>
            </a:pPr>
            <a:r>
              <a:rPr lang="en-US" sz="37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https://www.causaoperaria.org.br/acervo/wp-content/uploads/2018/02/universidade-de-ferias-aula-6-o-estado-de-bem-estar-social-1024x585.jpeg</a:t>
            </a:r>
            <a:endParaRPr sz="135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9"/>
          <p:cNvSpPr txBox="1"/>
          <p:nvPr/>
        </p:nvSpPr>
        <p:spPr>
          <a:xfrm>
            <a:off x="3828413" y="1304137"/>
            <a:ext cx="1354950" cy="50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chemeClr val="dk1"/>
              </a:buClr>
              <a:buSzPts val="4000"/>
            </a:pPr>
            <a:r>
              <a:rPr lang="en-US" sz="285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QUIZ</a:t>
            </a:r>
            <a:endParaRPr sz="285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19"/>
          <p:cNvSpPr txBox="1"/>
          <p:nvPr/>
        </p:nvSpPr>
        <p:spPr>
          <a:xfrm>
            <a:off x="582525" y="2294944"/>
            <a:ext cx="8031375" cy="2816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just">
              <a:buClr>
                <a:schemeClr val="dk1"/>
              </a:buClr>
              <a:buSzPts val="2800"/>
            </a:pPr>
            <a:r>
              <a:rPr lang="en-US" sz="2550">
                <a:latin typeface="Calibri"/>
                <a:ea typeface="Calibri"/>
                <a:cs typeface="Calibri"/>
                <a:sym typeface="Calibri"/>
              </a:rPr>
              <a:t>3) Analise a frase a seguir e indique se ela é </a:t>
            </a:r>
            <a:r>
              <a:rPr lang="en-US" sz="2550" b="1">
                <a:latin typeface="Calibri"/>
                <a:ea typeface="Calibri"/>
                <a:cs typeface="Calibri"/>
                <a:sym typeface="Calibri"/>
              </a:rPr>
              <a:t>falsa</a:t>
            </a:r>
            <a:r>
              <a:rPr lang="en-US" sz="2550">
                <a:latin typeface="Calibri"/>
                <a:ea typeface="Calibri"/>
                <a:cs typeface="Calibri"/>
                <a:sym typeface="Calibri"/>
              </a:rPr>
              <a:t> ou </a:t>
            </a:r>
            <a:r>
              <a:rPr lang="en-US" sz="2550" b="1">
                <a:latin typeface="Calibri"/>
                <a:ea typeface="Calibri"/>
                <a:cs typeface="Calibri"/>
                <a:sym typeface="Calibri"/>
              </a:rPr>
              <a:t>verdadeira:</a:t>
            </a:r>
            <a:endParaRPr sz="2550" b="1"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buClr>
                <a:schemeClr val="dk1"/>
              </a:buClr>
              <a:buSzPts val="2800"/>
            </a:pPr>
            <a:endParaRPr sz="2550"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buClr>
                <a:schemeClr val="dk1"/>
              </a:buClr>
              <a:buSzPts val="2800"/>
            </a:pPr>
            <a:r>
              <a:rPr lang="en-US" sz="2550" b="1">
                <a:latin typeface="Calibri"/>
                <a:ea typeface="Calibri"/>
                <a:cs typeface="Calibri"/>
                <a:sym typeface="Calibri"/>
              </a:rPr>
              <a:t>“Durante o capitalismo Financeiro houve uma grande expansão de instituições financeiras, que produziam bens de consumo e os comercializavam para a população em geral”.</a:t>
            </a:r>
            <a:endParaRPr sz="255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650E97-E0D5-49A1-9E09-AB9DE5DA3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49780"/>
            <a:ext cx="9144000" cy="692498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pt-BR" dirty="0">
                <a:latin typeface="Arial Black" panose="020B0A04020102020204" pitchFamily="34" charset="0"/>
              </a:rPr>
              <a:t>Friedrich  </a:t>
            </a:r>
            <a:r>
              <a:rPr lang="pt-BR" sz="2325" b="1" dirty="0" err="1">
                <a:solidFill>
                  <a:srgbClr val="000000"/>
                </a:solidFill>
                <a:latin typeface="Arial Black" panose="020B0A04020102020204" pitchFamily="34" charset="0"/>
              </a:rPr>
              <a:t>Ratzel</a:t>
            </a:r>
            <a:r>
              <a:rPr lang="pt-BR" sz="2325" b="1" dirty="0">
                <a:solidFill>
                  <a:srgbClr val="000000"/>
                </a:solidFill>
                <a:latin typeface="Arial Black" panose="020B0A04020102020204" pitchFamily="34" charset="0"/>
              </a:rPr>
              <a:t> e a Antropogeografia</a:t>
            </a:r>
            <a:r>
              <a:rPr lang="pt-BR" sz="3975" b="1" dirty="0">
                <a:solidFill>
                  <a:srgbClr val="000000"/>
                </a:solidFill>
                <a:latin typeface="Arial Black" panose="020B0A04020102020204" pitchFamily="34" charset="0"/>
              </a:rPr>
              <a:t> </a:t>
            </a:r>
            <a:r>
              <a:rPr lang="pt-BR" b="1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(</a:t>
            </a:r>
            <a:r>
              <a:rPr lang="pt-BR" sz="2700" dirty="0">
                <a:latin typeface="Arial Black" panose="020B0A04020102020204" pitchFamily="34" charset="0"/>
              </a:rPr>
              <a:t>1844- 1904</a:t>
            </a:r>
            <a:r>
              <a:rPr lang="pt-BR" dirty="0">
                <a:latin typeface="Arial Black" panose="020B0A04020102020204" pitchFamily="34" charset="0"/>
              </a:rPr>
              <a:t>)</a:t>
            </a:r>
            <a:r>
              <a:rPr lang="pt-BR" sz="4500" dirty="0">
                <a:latin typeface="Arial Black" panose="020B0A04020102020204" pitchFamily="34" charset="0"/>
              </a:rPr>
              <a:t> 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576B858-EBF0-45D2-8190-54675D223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871" y="2021238"/>
            <a:ext cx="4944133" cy="404958"/>
          </a:xfrm>
          <a:solidFill>
            <a:srgbClr val="FFFF00"/>
          </a:solidFill>
        </p:spPr>
        <p:txBody>
          <a:bodyPr>
            <a:normAutofit fontScale="40000" lnSpcReduction="20000"/>
          </a:bodyPr>
          <a:lstStyle/>
          <a:p>
            <a:r>
              <a:rPr lang="pt-BR" dirty="0">
                <a:latin typeface="Arial Black" panose="020B0A04020102020204" pitchFamily="34" charset="0"/>
              </a:rPr>
              <a:t>Vive o processo de unificação da Alemanha;</a:t>
            </a:r>
          </a:p>
          <a:p>
            <a:pPr marL="0" indent="0">
              <a:buNone/>
            </a:pPr>
            <a:endParaRPr lang="pt-BR" u="sng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Seta: para Baixo 3">
            <a:extLst>
              <a:ext uri="{FF2B5EF4-FFF2-40B4-BE49-F238E27FC236}">
                <a16:creationId xmlns:a16="http://schemas.microsoft.com/office/drawing/2014/main" id="{F0C85BEF-2366-4F3C-8EDB-964A4BC2B27F}"/>
              </a:ext>
            </a:extLst>
          </p:cNvPr>
          <p:cNvSpPr/>
          <p:nvPr/>
        </p:nvSpPr>
        <p:spPr>
          <a:xfrm>
            <a:off x="2294792" y="4888555"/>
            <a:ext cx="274320" cy="305972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645201F-6C06-4E9D-BB15-E520C0412B0B}"/>
              </a:ext>
            </a:extLst>
          </p:cNvPr>
          <p:cNvSpPr txBox="1"/>
          <p:nvPr/>
        </p:nvSpPr>
        <p:spPr>
          <a:xfrm>
            <a:off x="5995475" y="5509734"/>
            <a:ext cx="3000815" cy="300082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pt-BR" sz="1350" dirty="0">
                <a:latin typeface="Arial Black" panose="020B0A04020102020204" pitchFamily="34" charset="0"/>
              </a:rPr>
              <a:t> Determinismo Geográfico </a:t>
            </a:r>
            <a:endParaRPr lang="pt-BR" sz="1350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5DB93D8-731E-4303-ABB3-B543C45A94EC}"/>
              </a:ext>
            </a:extLst>
          </p:cNvPr>
          <p:cNvSpPr txBox="1"/>
          <p:nvPr/>
        </p:nvSpPr>
        <p:spPr>
          <a:xfrm>
            <a:off x="147711" y="5410042"/>
            <a:ext cx="5053819" cy="50783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pt-BR" sz="1350" u="sng" dirty="0">
                <a:latin typeface="Arial Black" panose="020B0A04020102020204" pitchFamily="34" charset="0"/>
              </a:rPr>
              <a:t>Como a natureza influência na Fisiologia (</a:t>
            </a:r>
            <a:r>
              <a:rPr lang="pt-BR" sz="1350" u="sng" dirty="0" err="1">
                <a:latin typeface="Arial Black" panose="020B0A04020102020204" pitchFamily="34" charset="0"/>
              </a:rPr>
              <a:t>somatismo</a:t>
            </a:r>
            <a:r>
              <a:rPr lang="pt-BR" sz="1350" u="sng" dirty="0">
                <a:latin typeface="Arial Black" panose="020B0A04020102020204" pitchFamily="34" charset="0"/>
              </a:rPr>
              <a:t>) + psicologia (moral). </a:t>
            </a:r>
            <a:endParaRPr lang="pt-BR" sz="135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C39DB74-C279-4415-BF6E-AEE2FF5B0DE1}"/>
              </a:ext>
            </a:extLst>
          </p:cNvPr>
          <p:cNvSpPr txBox="1"/>
          <p:nvPr/>
        </p:nvSpPr>
        <p:spPr>
          <a:xfrm>
            <a:off x="209256" y="3772792"/>
            <a:ext cx="5053819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pt-BR" sz="1350" dirty="0">
                <a:latin typeface="Arial Black" panose="020B0A04020102020204" pitchFamily="34" charset="0"/>
              </a:rPr>
              <a:t>Objeto da Geografia continua sendo a relação natureza-humanidade</a:t>
            </a:r>
          </a:p>
          <a:p>
            <a:r>
              <a:rPr lang="pt-BR" sz="1350" dirty="0">
                <a:latin typeface="Arial Black" panose="020B0A04020102020204" pitchFamily="34" charset="0"/>
              </a:rPr>
              <a:t> </a:t>
            </a:r>
            <a:endParaRPr lang="pt-BR" sz="1350" u="sng" dirty="0">
              <a:latin typeface="Arial Black" panose="020B0A04020102020204" pitchFamily="34" charset="0"/>
            </a:endParaRPr>
          </a:p>
          <a:p>
            <a:endParaRPr lang="pt-BR" sz="1350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3EB2303-1344-4D57-A935-E16168D861F3}"/>
              </a:ext>
            </a:extLst>
          </p:cNvPr>
          <p:cNvSpPr txBox="1"/>
          <p:nvPr/>
        </p:nvSpPr>
        <p:spPr>
          <a:xfrm>
            <a:off x="284871" y="2779335"/>
            <a:ext cx="4944134" cy="71558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pt-BR" sz="1350" dirty="0">
                <a:latin typeface="Arial Black" panose="020B0A04020102020204" pitchFamily="34" charset="0"/>
              </a:rPr>
              <a:t>Sua Antropogeografia – Funda Geografia Humana (aplicação da Geografia à história) </a:t>
            </a:r>
          </a:p>
          <a:p>
            <a:endParaRPr lang="pt-BR" sz="1350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74141E7-259B-4721-90DD-11723FDCE77A}"/>
              </a:ext>
            </a:extLst>
          </p:cNvPr>
          <p:cNvSpPr txBox="1"/>
          <p:nvPr/>
        </p:nvSpPr>
        <p:spPr>
          <a:xfrm>
            <a:off x="5755864" y="4256125"/>
            <a:ext cx="3000815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t-BR" sz="1350" dirty="0">
                <a:latin typeface="Arial Black" panose="020B0A04020102020204" pitchFamily="34" charset="0"/>
              </a:rPr>
              <a:t>Sua principal contribuição foi legitimar o expansionismo da Alemão;</a:t>
            </a:r>
          </a:p>
          <a:p>
            <a:endParaRPr lang="pt-BR" sz="1350" dirty="0"/>
          </a:p>
        </p:txBody>
      </p:sp>
      <p:sp>
        <p:nvSpPr>
          <p:cNvPr id="11" name="Seta: para a Direita 10">
            <a:extLst>
              <a:ext uri="{FF2B5EF4-FFF2-40B4-BE49-F238E27FC236}">
                <a16:creationId xmlns:a16="http://schemas.microsoft.com/office/drawing/2014/main" id="{021C0DC4-E805-4868-82D9-E7C707049FD6}"/>
              </a:ext>
            </a:extLst>
          </p:cNvPr>
          <p:cNvSpPr/>
          <p:nvPr/>
        </p:nvSpPr>
        <p:spPr>
          <a:xfrm>
            <a:off x="5418238" y="5509734"/>
            <a:ext cx="337625" cy="28487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2" name="Seta: para a Direita 11">
            <a:extLst>
              <a:ext uri="{FF2B5EF4-FFF2-40B4-BE49-F238E27FC236}">
                <a16:creationId xmlns:a16="http://schemas.microsoft.com/office/drawing/2014/main" id="{774C6D40-0895-4729-9F06-860F4B1389D0}"/>
              </a:ext>
            </a:extLst>
          </p:cNvPr>
          <p:cNvSpPr/>
          <p:nvPr/>
        </p:nvSpPr>
        <p:spPr>
          <a:xfrm rot="16200000">
            <a:off x="7052645" y="5119828"/>
            <a:ext cx="238899" cy="38829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0012AF7-7D09-48C3-B30F-695A09DAF844}"/>
              </a:ext>
            </a:extLst>
          </p:cNvPr>
          <p:cNvSpPr txBox="1"/>
          <p:nvPr/>
        </p:nvSpPr>
        <p:spPr>
          <a:xfrm>
            <a:off x="5865835" y="3099124"/>
            <a:ext cx="3000814" cy="78483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1500" dirty="0">
                <a:latin typeface="Arial Black" panose="020B0A04020102020204" pitchFamily="34" charset="0"/>
              </a:rPr>
              <a:t>Teoria de Estado (Geopolítica): Território e Espaço Vital </a:t>
            </a:r>
          </a:p>
        </p:txBody>
      </p:sp>
      <p:sp>
        <p:nvSpPr>
          <p:cNvPr id="14" name="Seta: para a Direita 13">
            <a:extLst>
              <a:ext uri="{FF2B5EF4-FFF2-40B4-BE49-F238E27FC236}">
                <a16:creationId xmlns:a16="http://schemas.microsoft.com/office/drawing/2014/main" id="{01CB8397-417F-49BD-91B3-BDC728B14DAB}"/>
              </a:ext>
            </a:extLst>
          </p:cNvPr>
          <p:cNvSpPr/>
          <p:nvPr/>
        </p:nvSpPr>
        <p:spPr>
          <a:xfrm rot="16200000">
            <a:off x="7015087" y="3839131"/>
            <a:ext cx="352007" cy="42628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393FFE2B-DB35-4E79-97CA-728CC491EBB7}"/>
              </a:ext>
            </a:extLst>
          </p:cNvPr>
          <p:cNvSpPr txBox="1"/>
          <p:nvPr/>
        </p:nvSpPr>
        <p:spPr>
          <a:xfrm>
            <a:off x="5995476" y="2572052"/>
            <a:ext cx="2710543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>
                <a:highlight>
                  <a:srgbClr val="FF9933"/>
                </a:highlight>
                <a:latin typeface="Arial Black" panose="020B0A04020102020204" pitchFamily="34" charset="0"/>
              </a:rPr>
              <a:t>Ambientalista</a:t>
            </a:r>
          </a:p>
        </p:txBody>
      </p:sp>
      <p:pic>
        <p:nvPicPr>
          <p:cNvPr id="5122" name="Picture 2" descr="Friedrich Ratzel – Wikipédia, a enciclopédia livre">
            <a:extLst>
              <a:ext uri="{FF2B5EF4-FFF2-40B4-BE49-F238E27FC236}">
                <a16:creationId xmlns:a16="http://schemas.microsoft.com/office/drawing/2014/main" id="{9872E48E-EF88-4483-B356-1060A85CE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456" y="1107327"/>
            <a:ext cx="1162544" cy="160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246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0"/>
          <p:cNvSpPr txBox="1"/>
          <p:nvPr/>
        </p:nvSpPr>
        <p:spPr>
          <a:xfrm>
            <a:off x="3901669" y="1366107"/>
            <a:ext cx="1552050" cy="496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chemeClr val="dk1"/>
              </a:buClr>
              <a:buSzPts val="4000"/>
            </a:pPr>
            <a:r>
              <a:rPr lang="en-US" sz="2775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Resposta</a:t>
            </a:r>
            <a:endParaRPr sz="2775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20"/>
          <p:cNvSpPr txBox="1"/>
          <p:nvPr/>
        </p:nvSpPr>
        <p:spPr>
          <a:xfrm>
            <a:off x="710775" y="2284556"/>
            <a:ext cx="7722450" cy="2816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just">
              <a:buClr>
                <a:schemeClr val="dk1"/>
              </a:buClr>
              <a:buSzPts val="2800"/>
            </a:pPr>
            <a:r>
              <a:rPr lang="en-US" sz="25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3) Analise a frase a seguir e indique se ela é </a:t>
            </a:r>
            <a:r>
              <a:rPr lang="en-US" sz="255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falsa</a:t>
            </a:r>
            <a:r>
              <a:rPr lang="en-US" sz="25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ou </a:t>
            </a:r>
            <a:r>
              <a:rPr lang="en-US" sz="255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verdadeira:</a:t>
            </a:r>
            <a:endParaRPr sz="255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buClr>
                <a:schemeClr val="dk1"/>
              </a:buClr>
              <a:buSzPts val="2800"/>
            </a:pPr>
            <a:endParaRPr sz="25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buClr>
                <a:schemeClr val="dk1"/>
              </a:buClr>
              <a:buSzPts val="2800"/>
            </a:pPr>
            <a:r>
              <a:rPr lang="en-US" sz="255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“Durante o capitalismo Financeiro houve uma grande expansão de instituições financeiras, que produziam bens de consumo e os comercializavam para a população em geral”.</a:t>
            </a:r>
            <a:endParaRPr sz="232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20"/>
          <p:cNvSpPr txBox="1"/>
          <p:nvPr/>
        </p:nvSpPr>
        <p:spPr>
          <a:xfrm>
            <a:off x="4571994" y="4729482"/>
            <a:ext cx="1700325" cy="530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FF0000"/>
              </a:buClr>
              <a:buSzPts val="3600"/>
            </a:pPr>
            <a:r>
              <a:rPr lang="en-US" sz="3000" b="1" i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FALSA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1"/>
          <p:cNvSpPr txBox="1">
            <a:spLocks noGrp="1"/>
          </p:cNvSpPr>
          <p:nvPr>
            <p:ph type="title"/>
          </p:nvPr>
        </p:nvSpPr>
        <p:spPr>
          <a:xfrm>
            <a:off x="0" y="1213706"/>
            <a:ext cx="9144000" cy="9942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3200"/>
            </a:pPr>
            <a:r>
              <a:rPr lang="en-US" sz="2700" b="1">
                <a:solidFill>
                  <a:schemeClr val="dk1"/>
                </a:solidFill>
              </a:rPr>
              <a:t>Crise do Estado de Bem Estar Social</a:t>
            </a:r>
            <a:endParaRPr sz="2700"/>
          </a:p>
        </p:txBody>
      </p:sp>
      <p:sp>
        <p:nvSpPr>
          <p:cNvPr id="237" name="Google Shape;237;p21"/>
          <p:cNvSpPr txBox="1">
            <a:spLocks noGrp="1"/>
          </p:cNvSpPr>
          <p:nvPr>
            <p:ph type="body" idx="1"/>
          </p:nvPr>
        </p:nvSpPr>
        <p:spPr>
          <a:xfrm>
            <a:off x="769050" y="2302725"/>
            <a:ext cx="3725550" cy="2794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Autofit/>
          </a:bodyPr>
          <a:lstStyle/>
          <a:p>
            <a:pPr marL="171450" indent="-166688" algn="just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3100"/>
              <a:buFont typeface="Arial"/>
              <a:buChar char="•"/>
            </a:pPr>
            <a:r>
              <a:rPr lang="en-US" sz="23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Queda da produtividade;</a:t>
            </a:r>
            <a:endParaRPr sz="2325"/>
          </a:p>
          <a:p>
            <a:pPr marL="171450" indent="-166688" algn="just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ts val="3100"/>
              <a:buFont typeface="Arial"/>
              <a:buChar char="•"/>
            </a:pPr>
            <a:r>
              <a:rPr lang="en-US" sz="23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Desemprego estrutural;</a:t>
            </a:r>
            <a:endParaRPr sz="2325"/>
          </a:p>
          <a:p>
            <a:pPr marL="171450" indent="-166688" algn="just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ts val="3100"/>
              <a:buFont typeface="Arial"/>
              <a:buChar char="•"/>
            </a:pPr>
            <a:r>
              <a:rPr lang="en-US" sz="23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Déficit público;</a:t>
            </a:r>
            <a:endParaRPr sz="2325"/>
          </a:p>
          <a:p>
            <a:pPr marL="171450" indent="-166688" algn="just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ts val="3100"/>
              <a:buFont typeface="Arial"/>
              <a:buChar char="•"/>
            </a:pPr>
            <a:r>
              <a:rPr lang="en-US" sz="23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Elevada carga tributária;</a:t>
            </a:r>
            <a:endParaRPr sz="2325"/>
          </a:p>
          <a:p>
            <a:pPr marL="171450" indent="-166688" algn="just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ts val="3100"/>
              <a:buFont typeface="Arial"/>
              <a:buChar char="•"/>
            </a:pPr>
            <a:r>
              <a:rPr lang="en-US" sz="23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Início do Estado Neoliberal.</a:t>
            </a:r>
            <a:endParaRPr sz="2325"/>
          </a:p>
        </p:txBody>
      </p:sp>
      <p:pic>
        <p:nvPicPr>
          <p:cNvPr id="238" name="Google Shape;238;p21" descr="Uma farsa chamada Estado de bem-estar social. Entenda ..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94609" y="2468269"/>
            <a:ext cx="3509962" cy="2005013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1"/>
          <p:cNvSpPr txBox="1"/>
          <p:nvPr/>
        </p:nvSpPr>
        <p:spPr>
          <a:xfrm rot="-5400000">
            <a:off x="6209053" y="3340990"/>
            <a:ext cx="4154175" cy="1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8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https://conscienciapopularlivre.files.wordpress.com/2019/03/bem-estar.jpg</a:t>
            </a:r>
            <a:endParaRPr sz="135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2"/>
          <p:cNvSpPr txBox="1">
            <a:spLocks noGrp="1"/>
          </p:cNvSpPr>
          <p:nvPr>
            <p:ph type="title"/>
          </p:nvPr>
        </p:nvSpPr>
        <p:spPr>
          <a:xfrm>
            <a:off x="0" y="988538"/>
            <a:ext cx="9144000" cy="9942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3600"/>
            </a:pPr>
            <a:r>
              <a:rPr lang="en-US" sz="2550" b="1">
                <a:solidFill>
                  <a:schemeClr val="dk1"/>
                </a:solidFill>
              </a:rPr>
              <a:t>Consenso de Washington </a:t>
            </a:r>
            <a:endParaRPr sz="2550"/>
          </a:p>
        </p:txBody>
      </p:sp>
      <p:sp>
        <p:nvSpPr>
          <p:cNvPr id="245" name="Google Shape;245;p22"/>
          <p:cNvSpPr txBox="1">
            <a:spLocks noGrp="1"/>
          </p:cNvSpPr>
          <p:nvPr>
            <p:ph type="body" idx="1"/>
          </p:nvPr>
        </p:nvSpPr>
        <p:spPr>
          <a:xfrm>
            <a:off x="297450" y="1835944"/>
            <a:ext cx="8477325" cy="38796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 marL="0" indent="342900" algn="just">
              <a:spcBef>
                <a:spcPts val="0"/>
              </a:spcBef>
              <a:buClr>
                <a:schemeClr val="dk1"/>
              </a:buClr>
              <a:buSzPts val="2600"/>
              <a:buNone/>
            </a:pPr>
            <a:r>
              <a:rPr lang="en-US" sz="1875" b="1">
                <a:solidFill>
                  <a:schemeClr val="dk1"/>
                </a:solidFill>
              </a:rPr>
              <a:t>Conjunto de políticas que tem por objetivo fundamentar as políticas neoliberais:</a:t>
            </a:r>
            <a:endParaRPr sz="1875" b="1"/>
          </a:p>
          <a:p>
            <a:pPr marL="0" indent="0" algn="ctr">
              <a:spcBef>
                <a:spcPts val="0"/>
              </a:spcBef>
              <a:buClr>
                <a:schemeClr val="dk1"/>
              </a:buClr>
              <a:buSzPts val="2600"/>
              <a:buNone/>
            </a:pPr>
            <a:endParaRPr sz="19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 algn="ctr">
              <a:spcBef>
                <a:spcPts val="0"/>
              </a:spcBef>
              <a:buClr>
                <a:schemeClr val="dk1"/>
              </a:buClr>
              <a:buSzPts val="2600"/>
              <a:buNone/>
            </a:pPr>
            <a:endParaRPr sz="19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indent="-47625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ts val="2600"/>
              <a:buNone/>
            </a:pPr>
            <a:endParaRPr sz="19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22"/>
          <p:cNvSpPr txBox="1"/>
          <p:nvPr/>
        </p:nvSpPr>
        <p:spPr>
          <a:xfrm>
            <a:off x="743644" y="2257763"/>
            <a:ext cx="7460100" cy="3291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342900" indent="-295275" algn="just">
              <a:lnSpc>
                <a:spcPct val="120000"/>
              </a:lnSpc>
              <a:buClr>
                <a:schemeClr val="dk1"/>
              </a:buClr>
              <a:buSzPts val="2600"/>
              <a:buFont typeface="Calibri"/>
              <a:buChar char="➔"/>
            </a:pPr>
            <a:r>
              <a:rPr lang="en-US" sz="19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Disciplina fiscal;</a:t>
            </a:r>
            <a:endParaRPr sz="1200"/>
          </a:p>
          <a:p>
            <a:pPr marL="342900" indent="-295275" algn="just">
              <a:lnSpc>
                <a:spcPct val="120000"/>
              </a:lnSpc>
              <a:buClr>
                <a:schemeClr val="dk1"/>
              </a:buClr>
              <a:buSzPts val="2600"/>
              <a:buFont typeface="Calibri"/>
              <a:buChar char="➔"/>
            </a:pPr>
            <a:r>
              <a:rPr lang="en-US" sz="19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Redução dos gastos públicos;</a:t>
            </a:r>
            <a:endParaRPr sz="1200"/>
          </a:p>
          <a:p>
            <a:pPr marL="342900" indent="-295275" algn="just">
              <a:lnSpc>
                <a:spcPct val="120000"/>
              </a:lnSpc>
              <a:buClr>
                <a:schemeClr val="dk1"/>
              </a:buClr>
              <a:buSzPts val="2600"/>
              <a:buFont typeface="Calibri"/>
              <a:buChar char="➔"/>
            </a:pPr>
            <a:r>
              <a:rPr lang="en-US" sz="19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Reforma tributária;</a:t>
            </a:r>
            <a:endParaRPr sz="1200"/>
          </a:p>
          <a:p>
            <a:pPr marL="342900" indent="-295275" algn="just">
              <a:lnSpc>
                <a:spcPct val="120000"/>
              </a:lnSpc>
              <a:buClr>
                <a:schemeClr val="dk1"/>
              </a:buClr>
              <a:buSzPts val="2600"/>
              <a:buFont typeface="Calibri"/>
              <a:buChar char="➔"/>
            </a:pPr>
            <a:r>
              <a:rPr lang="en-US" sz="19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Juros de mercado;</a:t>
            </a:r>
            <a:endParaRPr sz="1200"/>
          </a:p>
          <a:p>
            <a:pPr marL="342900" indent="-295275" algn="just">
              <a:lnSpc>
                <a:spcPct val="120000"/>
              </a:lnSpc>
              <a:buClr>
                <a:schemeClr val="dk1"/>
              </a:buClr>
              <a:buSzPts val="2600"/>
              <a:buFont typeface="Calibri"/>
              <a:buChar char="➔"/>
            </a:pPr>
            <a:r>
              <a:rPr lang="en-US" sz="19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Câmbio de mercado;</a:t>
            </a:r>
            <a:endParaRPr sz="1200"/>
          </a:p>
          <a:p>
            <a:pPr marL="342900" indent="-295275" algn="just">
              <a:lnSpc>
                <a:spcPct val="120000"/>
              </a:lnSpc>
              <a:buClr>
                <a:schemeClr val="dk1"/>
              </a:buClr>
              <a:buSzPts val="2600"/>
              <a:buFont typeface="Calibri"/>
              <a:buChar char="➔"/>
            </a:pPr>
            <a:r>
              <a:rPr lang="en-US" sz="19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Abertura comercial;</a:t>
            </a:r>
            <a:endParaRPr sz="1200"/>
          </a:p>
          <a:p>
            <a:pPr marL="342900" indent="-295275" algn="just">
              <a:lnSpc>
                <a:spcPct val="120000"/>
              </a:lnSpc>
              <a:buClr>
                <a:schemeClr val="dk1"/>
              </a:buClr>
              <a:buSzPts val="2600"/>
              <a:buFont typeface="Calibri"/>
              <a:buChar char="➔"/>
            </a:pPr>
            <a:r>
              <a:rPr lang="en-US" sz="19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Investimento estrangeiro direto, com eliminação de restrições;</a:t>
            </a:r>
            <a:endParaRPr sz="1200"/>
          </a:p>
          <a:p>
            <a:pPr marL="342900" indent="-295275" algn="just">
              <a:lnSpc>
                <a:spcPct val="120000"/>
              </a:lnSpc>
              <a:buClr>
                <a:schemeClr val="dk1"/>
              </a:buClr>
              <a:buSzPts val="2600"/>
              <a:buFont typeface="Calibri"/>
              <a:buChar char="➔"/>
            </a:pPr>
            <a:r>
              <a:rPr lang="en-US" sz="19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Privatização das estatais;</a:t>
            </a:r>
            <a:endParaRPr sz="1200"/>
          </a:p>
          <a:p>
            <a:pPr marL="342900" indent="-295275" algn="just">
              <a:lnSpc>
                <a:spcPct val="120000"/>
              </a:lnSpc>
              <a:buClr>
                <a:schemeClr val="dk1"/>
              </a:buClr>
              <a:buSzPts val="2600"/>
              <a:buFont typeface="Calibri"/>
              <a:buChar char="➔"/>
            </a:pPr>
            <a:r>
              <a:rPr lang="en-US" sz="19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Desregulamentação das leis econômicas e trabalhistas;</a:t>
            </a:r>
            <a:endParaRPr sz="1200"/>
          </a:p>
          <a:p>
            <a:pPr marL="342900" indent="-295275" algn="just">
              <a:lnSpc>
                <a:spcPct val="120000"/>
              </a:lnSpc>
              <a:buClr>
                <a:schemeClr val="dk1"/>
              </a:buClr>
              <a:buSzPts val="2600"/>
              <a:buFont typeface="Calibri"/>
              <a:buChar char="➔"/>
            </a:pPr>
            <a:r>
              <a:rPr lang="en-US" sz="19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Direito à propriedade intelectual.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3"/>
          <p:cNvSpPr txBox="1">
            <a:spLocks noGrp="1"/>
          </p:cNvSpPr>
          <p:nvPr>
            <p:ph type="title"/>
          </p:nvPr>
        </p:nvSpPr>
        <p:spPr>
          <a:xfrm>
            <a:off x="4165997" y="1669256"/>
            <a:ext cx="4354200" cy="9942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4000"/>
            </a:pPr>
            <a:r>
              <a:rPr lang="en-US" sz="2325" b="1">
                <a:solidFill>
                  <a:schemeClr val="dk1"/>
                </a:solidFill>
              </a:rPr>
              <a:t>Características do Neoliberalismo</a:t>
            </a:r>
            <a:endParaRPr sz="2325"/>
          </a:p>
        </p:txBody>
      </p:sp>
      <p:sp>
        <p:nvSpPr>
          <p:cNvPr id="252" name="Google Shape;252;p23"/>
          <p:cNvSpPr txBox="1">
            <a:spLocks noGrp="1"/>
          </p:cNvSpPr>
          <p:nvPr>
            <p:ph type="body" idx="1"/>
          </p:nvPr>
        </p:nvSpPr>
        <p:spPr>
          <a:xfrm>
            <a:off x="4298757" y="2576831"/>
            <a:ext cx="4094775" cy="16967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 fontScale="92500" lnSpcReduction="10000"/>
          </a:bodyPr>
          <a:lstStyle/>
          <a:p>
            <a:pPr marL="0" indent="0"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3000"/>
              <a:buNone/>
            </a:pPr>
            <a:r>
              <a:rPr lang="en-US" sz="22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Terceirização;</a:t>
            </a:r>
            <a:endParaRPr sz="2250"/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1300"/>
              <a:buNone/>
            </a:pPr>
            <a:endParaRPr sz="22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3000"/>
              <a:buNone/>
            </a:pPr>
            <a:r>
              <a:rPr lang="en-US" sz="22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Automação e Informatização;</a:t>
            </a:r>
            <a:endParaRPr sz="2250"/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1200"/>
              <a:buNone/>
            </a:pPr>
            <a:endParaRPr sz="22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3000"/>
              <a:buNone/>
            </a:pPr>
            <a:r>
              <a:rPr lang="en-US" sz="22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Redução gradativa do papel do Estado nas relações econômicas</a:t>
            </a:r>
            <a:endParaRPr sz="2250"/>
          </a:p>
          <a:p>
            <a:pPr marL="514350" lvl="1" indent="-171450" algn="just">
              <a:lnSpc>
                <a:spcPct val="80000"/>
              </a:lnSpc>
              <a:spcBef>
                <a:spcPts val="375"/>
              </a:spcBef>
              <a:buClr>
                <a:schemeClr val="dk1"/>
              </a:buClr>
              <a:buSzPts val="1100"/>
              <a:buNone/>
            </a:pPr>
            <a:endParaRPr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just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600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indent="-47625" algn="just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ts val="2600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23" descr="Augusto Pinochet - Biografia, governo e ditadura do Chile"/>
          <p:cNvSpPr txBox="1"/>
          <p:nvPr/>
        </p:nvSpPr>
        <p:spPr>
          <a:xfrm>
            <a:off x="116681" y="748904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23" descr="Augusto Pinochet - Biografia, governo e ditadura do Chile"/>
          <p:cNvSpPr txBox="1"/>
          <p:nvPr/>
        </p:nvSpPr>
        <p:spPr>
          <a:xfrm>
            <a:off x="116681" y="748904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23" descr="Augusto Pinochet - Biografia, governo e ditadura do Chile"/>
          <p:cNvSpPr txBox="1"/>
          <p:nvPr/>
        </p:nvSpPr>
        <p:spPr>
          <a:xfrm>
            <a:off x="116681" y="748904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6" name="Google Shape;256;p23" descr="10 pérolas de Ronald Reagan que se aplicam perfeitamente ao Brasil..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2444" y="3486150"/>
            <a:ext cx="3623072" cy="2037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3" descr="Biografia de Margaret Thatcher - Estudo Prátic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6257" y="1165622"/>
            <a:ext cx="3639740" cy="2047875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3"/>
          <p:cNvSpPr txBox="1"/>
          <p:nvPr/>
        </p:nvSpPr>
        <p:spPr>
          <a:xfrm>
            <a:off x="609600" y="3181351"/>
            <a:ext cx="3595688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chemeClr val="dk1"/>
              </a:buClr>
              <a:buSzPts val="900"/>
            </a:pPr>
            <a:r>
              <a:rPr lang="en-US" sz="67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https://www.estudopratico.com.br/wp-content/uploads/2018/10/margaret-thatcher-1200x675.jpg</a:t>
            </a:r>
            <a:endParaRPr sz="1350"/>
          </a:p>
        </p:txBody>
      </p:sp>
      <p:sp>
        <p:nvSpPr>
          <p:cNvPr id="259" name="Google Shape;259;p23"/>
          <p:cNvSpPr txBox="1"/>
          <p:nvPr/>
        </p:nvSpPr>
        <p:spPr>
          <a:xfrm>
            <a:off x="526256" y="5517357"/>
            <a:ext cx="3565922" cy="173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chemeClr val="dk1"/>
              </a:buClr>
              <a:buSzPts val="900"/>
            </a:pPr>
            <a:r>
              <a:rPr lang="en-US" sz="67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https://fotos.jornaldacidadeonline.com.br/uploads/fotos/1532175507_5b532493a3608.jpeg</a:t>
            </a:r>
            <a:endParaRPr sz="1350"/>
          </a:p>
        </p:txBody>
      </p:sp>
      <p:sp>
        <p:nvSpPr>
          <p:cNvPr id="260" name="Google Shape;260;p23"/>
          <p:cNvSpPr txBox="1"/>
          <p:nvPr/>
        </p:nvSpPr>
        <p:spPr>
          <a:xfrm>
            <a:off x="3274219" y="1198960"/>
            <a:ext cx="891778" cy="48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chemeClr val="dk1"/>
              </a:buClr>
              <a:buSzPts val="1800"/>
            </a:pPr>
            <a:r>
              <a:rPr lang="en-US"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Margaret Thatcher</a:t>
            </a:r>
            <a:endParaRPr sz="1350"/>
          </a:p>
        </p:txBody>
      </p:sp>
      <p:sp>
        <p:nvSpPr>
          <p:cNvPr id="261" name="Google Shape;261;p23"/>
          <p:cNvSpPr txBox="1"/>
          <p:nvPr/>
        </p:nvSpPr>
        <p:spPr>
          <a:xfrm>
            <a:off x="3250407" y="5004197"/>
            <a:ext cx="802481" cy="48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chemeClr val="lt1"/>
              </a:buClr>
              <a:buSzPts val="1800"/>
            </a:pPr>
            <a:r>
              <a:rPr lang="en-US" sz="1350" b="1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Ronald Reagan</a:t>
            </a:r>
            <a:endParaRPr sz="135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4"/>
          <p:cNvSpPr txBox="1">
            <a:spLocks noGrp="1"/>
          </p:cNvSpPr>
          <p:nvPr>
            <p:ph type="title"/>
          </p:nvPr>
        </p:nvSpPr>
        <p:spPr>
          <a:xfrm>
            <a:off x="477440" y="1366725"/>
            <a:ext cx="8516475" cy="9942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en-US" sz="2550" b="1">
                <a:solidFill>
                  <a:schemeClr val="dk1"/>
                </a:solidFill>
              </a:rPr>
              <a:t>Características do Neoliberalismo</a:t>
            </a:r>
            <a:endParaRPr sz="2550" b="1">
              <a:solidFill>
                <a:schemeClr val="dk1"/>
              </a:solidFill>
            </a:endParaRPr>
          </a:p>
          <a:p>
            <a:pPr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4400"/>
            </a:pPr>
            <a:endParaRPr sz="2325" b="1"/>
          </a:p>
        </p:txBody>
      </p:sp>
      <p:sp>
        <p:nvSpPr>
          <p:cNvPr id="267" name="Google Shape;267;p24"/>
          <p:cNvSpPr txBox="1">
            <a:spLocks noGrp="1"/>
          </p:cNvSpPr>
          <p:nvPr>
            <p:ph type="body" idx="1"/>
          </p:nvPr>
        </p:nvSpPr>
        <p:spPr>
          <a:xfrm>
            <a:off x="669281" y="2361000"/>
            <a:ext cx="7981650" cy="16967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Autofit/>
          </a:bodyPr>
          <a:lstStyle/>
          <a:p>
            <a:pPr marL="0" indent="342900" algn="just"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n-US" sz="22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Neoliberalismo é uma doutrina política e econômica que defende uma intervenção mínima do Estado na economia. </a:t>
            </a:r>
            <a:endParaRPr sz="22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342900" algn="just"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n-US" sz="22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Segundo essa doutrina, o mercado tem a capacidade de se autorregular sem a necessidade da intervenção do Estado, que apenas seria necessária em épocas de crise. </a:t>
            </a:r>
            <a:endParaRPr sz="22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342900" algn="just"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n-US" sz="22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Isso significa que os neoliberais rejeitam também a política do Estado de Bem-Estar social, que preconiza que o Estado deve garantir à população condições básicas de vida.</a:t>
            </a:r>
            <a:endParaRPr sz="2250"/>
          </a:p>
          <a:p>
            <a:pPr marL="0" indent="0" algn="just">
              <a:spcBef>
                <a:spcPts val="0"/>
              </a:spcBef>
              <a:buClr>
                <a:schemeClr val="dk1"/>
              </a:buClr>
              <a:buSzPts val="2800"/>
              <a:buNone/>
            </a:pPr>
            <a:endParaRPr sz="19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indent="-38100" algn="just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ts val="2800"/>
              <a:buNone/>
            </a:pPr>
            <a:endParaRPr sz="22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24" descr="Augusto Pinochet - Biografia, governo e ditadura do Chile"/>
          <p:cNvSpPr txBox="1"/>
          <p:nvPr/>
        </p:nvSpPr>
        <p:spPr>
          <a:xfrm>
            <a:off x="116681" y="748904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24" descr="Augusto Pinochet - Biografia, governo e ditadura do Chile"/>
          <p:cNvSpPr txBox="1"/>
          <p:nvPr/>
        </p:nvSpPr>
        <p:spPr>
          <a:xfrm>
            <a:off x="116681" y="748904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24" descr="Augusto Pinochet - Biografia, governo e ditadura do Chile"/>
          <p:cNvSpPr txBox="1"/>
          <p:nvPr/>
        </p:nvSpPr>
        <p:spPr>
          <a:xfrm>
            <a:off x="116681" y="748904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24"/>
          <p:cNvSpPr txBox="1"/>
          <p:nvPr/>
        </p:nvSpPr>
        <p:spPr>
          <a:xfrm>
            <a:off x="3250407" y="5004197"/>
            <a:ext cx="802481" cy="48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chemeClr val="lt1"/>
              </a:buClr>
              <a:buSzPts val="1800"/>
            </a:pPr>
            <a:r>
              <a:rPr lang="en-US" sz="1350" b="1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Ronald Reagan</a:t>
            </a:r>
            <a:endParaRPr sz="1350"/>
          </a:p>
        </p:txBody>
      </p:sp>
      <p:sp>
        <p:nvSpPr>
          <p:cNvPr id="272" name="Google Shape;272;p24"/>
          <p:cNvSpPr txBox="1"/>
          <p:nvPr/>
        </p:nvSpPr>
        <p:spPr>
          <a:xfrm>
            <a:off x="2868215" y="5597128"/>
            <a:ext cx="4572000" cy="126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chemeClr val="dk1"/>
              </a:buClr>
              <a:buSzPts val="500"/>
            </a:pPr>
            <a:r>
              <a:rPr lang="en-US" sz="37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https://nova-escola-producao.s3.amazonaws.com/TEfrcKqGYjkWaBFSXGHvwuuHbh8tfXCen9NSCPSqUG7bd6Bu4FS9H8UE6n5p/his9-34und02-contexto-2-neoliberalismo.pdf</a:t>
            </a:r>
            <a:endParaRPr sz="135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5"/>
          <p:cNvSpPr txBox="1">
            <a:spLocks noGrp="1"/>
          </p:cNvSpPr>
          <p:nvPr>
            <p:ph type="title"/>
          </p:nvPr>
        </p:nvSpPr>
        <p:spPr>
          <a:xfrm>
            <a:off x="314334" y="1084303"/>
            <a:ext cx="8515350" cy="6691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en-US" sz="2325" b="1">
                <a:solidFill>
                  <a:schemeClr val="dk1"/>
                </a:solidFill>
              </a:rPr>
              <a:t>Características do Neoliberalismo</a:t>
            </a:r>
            <a:endParaRPr sz="2325" b="1"/>
          </a:p>
        </p:txBody>
      </p:sp>
      <p:sp>
        <p:nvSpPr>
          <p:cNvPr id="278" name="Google Shape;278;p25"/>
          <p:cNvSpPr txBox="1">
            <a:spLocks noGrp="1"/>
          </p:cNvSpPr>
          <p:nvPr>
            <p:ph type="body" idx="1"/>
          </p:nvPr>
        </p:nvSpPr>
        <p:spPr>
          <a:xfrm>
            <a:off x="405994" y="1675256"/>
            <a:ext cx="5766300" cy="21381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Autofit/>
          </a:bodyPr>
          <a:lstStyle/>
          <a:p>
            <a:pPr marL="0" indent="0" algn="just"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n-US" b="1" i="0" u="none">
                <a:solidFill>
                  <a:schemeClr val="dk1"/>
                </a:solidFill>
              </a:rPr>
              <a:t>Outros princípios básicos do neoliberalismo são: </a:t>
            </a:r>
            <a:endParaRPr b="1" i="0" u="none">
              <a:solidFill>
                <a:schemeClr val="dk1"/>
              </a:solidFill>
            </a:endParaRPr>
          </a:p>
          <a:p>
            <a:pPr marL="0" indent="0" algn="just">
              <a:spcBef>
                <a:spcPts val="0"/>
              </a:spcBef>
              <a:buClr>
                <a:schemeClr val="dk1"/>
              </a:buClr>
              <a:buSzPts val="2800"/>
              <a:buNone/>
            </a:pPr>
            <a:endParaRPr sz="1800" b="1"/>
          </a:p>
          <a:p>
            <a:pPr indent="-300038" algn="just">
              <a:spcBef>
                <a:spcPts val="0"/>
              </a:spcBef>
              <a:buClr>
                <a:schemeClr val="dk1"/>
              </a:buClr>
              <a:buSzPts val="2700"/>
              <a:buFont typeface="Calibri"/>
              <a:buChar char="❏"/>
            </a:pPr>
            <a:r>
              <a:rPr lang="en-US" sz="20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Abertura da economia para a entrada de multinacionais</a:t>
            </a:r>
            <a:r>
              <a:rPr lang="en-US" sz="2025"/>
              <a:t>;</a:t>
            </a:r>
            <a:endParaRPr sz="2025"/>
          </a:p>
          <a:p>
            <a:pPr indent="-300038" algn="just">
              <a:spcBef>
                <a:spcPts val="0"/>
              </a:spcBef>
              <a:buClr>
                <a:schemeClr val="dk1"/>
              </a:buClr>
              <a:buSzPts val="2700"/>
              <a:buFont typeface="Calibri"/>
              <a:buChar char="❏"/>
            </a:pPr>
            <a:r>
              <a:rPr lang="en-US" sz="20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Pouca intervenção do governo no mercado de trabalho</a:t>
            </a:r>
            <a:r>
              <a:rPr lang="en-US" sz="2025"/>
              <a:t>;</a:t>
            </a:r>
            <a:endParaRPr sz="2025"/>
          </a:p>
          <a:p>
            <a:pPr indent="-300038" algn="just">
              <a:spcBef>
                <a:spcPts val="0"/>
              </a:spcBef>
              <a:buClr>
                <a:schemeClr val="dk1"/>
              </a:buClr>
              <a:buSzPts val="2700"/>
              <a:buFont typeface="Calibri"/>
              <a:buChar char="❏"/>
            </a:pPr>
            <a:r>
              <a:rPr lang="en-US" sz="20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Adoção de medidas contra o protecionismo econômico</a:t>
            </a:r>
            <a:r>
              <a:rPr lang="en-US" sz="2025"/>
              <a:t>;</a:t>
            </a:r>
            <a:endParaRPr sz="2025"/>
          </a:p>
          <a:p>
            <a:pPr indent="-300038" algn="just">
              <a:spcBef>
                <a:spcPts val="0"/>
              </a:spcBef>
              <a:buClr>
                <a:schemeClr val="dk1"/>
              </a:buClr>
              <a:buSzPts val="2700"/>
              <a:buFont typeface="Calibri"/>
              <a:buChar char="❏"/>
            </a:pPr>
            <a:r>
              <a:rPr lang="en-US" sz="20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Investimento estrangeiro direto</a:t>
            </a:r>
            <a:r>
              <a:rPr lang="en-US" sz="2025"/>
              <a:t>;</a:t>
            </a:r>
            <a:endParaRPr sz="2025"/>
          </a:p>
          <a:p>
            <a:pPr indent="-300038" algn="just">
              <a:spcBef>
                <a:spcPts val="0"/>
              </a:spcBef>
              <a:buClr>
                <a:schemeClr val="dk1"/>
              </a:buClr>
              <a:buSzPts val="2700"/>
              <a:buFont typeface="Calibri"/>
              <a:buChar char="❏"/>
            </a:pPr>
            <a:r>
              <a:rPr lang="en-US" sz="20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Desregulamentação (flexibilização de leis econômicas e trabalhistas); </a:t>
            </a:r>
            <a:endParaRPr sz="2025"/>
          </a:p>
          <a:p>
            <a:pPr indent="-300038" algn="just">
              <a:spcBef>
                <a:spcPts val="0"/>
              </a:spcBef>
              <a:buClr>
                <a:schemeClr val="dk1"/>
              </a:buClr>
              <a:buSzPts val="2700"/>
              <a:buFont typeface="Calibri"/>
              <a:buChar char="❏"/>
            </a:pPr>
            <a:r>
              <a:rPr lang="en-US" sz="20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Reforma tributária; </a:t>
            </a:r>
            <a:endParaRPr sz="2025"/>
          </a:p>
          <a:p>
            <a:pPr indent="-300038" algn="just">
              <a:spcBef>
                <a:spcPts val="0"/>
              </a:spcBef>
              <a:buClr>
                <a:schemeClr val="dk1"/>
              </a:buClr>
              <a:buSzPts val="2700"/>
              <a:buFont typeface="Calibri"/>
              <a:buChar char="❏"/>
            </a:pPr>
            <a:r>
              <a:rPr lang="en-US" sz="20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Desaparelhamento do Estado (privatizações);</a:t>
            </a:r>
            <a:endParaRPr sz="202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algn="just">
              <a:spcBef>
                <a:spcPts val="0"/>
              </a:spcBef>
              <a:buNone/>
            </a:pPr>
            <a:endParaRPr sz="2025"/>
          </a:p>
          <a:p>
            <a:pPr marL="171450" indent="-38100" algn="just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ts val="2800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25" descr="Augusto Pinochet - Biografia, governo e ditadura do Chile"/>
          <p:cNvSpPr txBox="1"/>
          <p:nvPr/>
        </p:nvSpPr>
        <p:spPr>
          <a:xfrm>
            <a:off x="116681" y="748904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25" descr="Augusto Pinochet - Biografia, governo e ditadura do Chile"/>
          <p:cNvSpPr txBox="1"/>
          <p:nvPr/>
        </p:nvSpPr>
        <p:spPr>
          <a:xfrm>
            <a:off x="116681" y="748904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25" descr="Augusto Pinochet - Biografia, governo e ditadura do Chile"/>
          <p:cNvSpPr txBox="1"/>
          <p:nvPr/>
        </p:nvSpPr>
        <p:spPr>
          <a:xfrm>
            <a:off x="116681" y="748904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25"/>
          <p:cNvSpPr txBox="1"/>
          <p:nvPr/>
        </p:nvSpPr>
        <p:spPr>
          <a:xfrm>
            <a:off x="3202847" y="5671491"/>
            <a:ext cx="4572000" cy="126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chemeClr val="dk1"/>
              </a:buClr>
              <a:buSzPts val="500"/>
            </a:pPr>
            <a:r>
              <a:rPr lang="en-US" sz="37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https://nova-escola-producao.s3.amazonaws.com/TEfrcKqGYjkWaBFSXGHvwuuHbh8tfXCen9NSCPSqUG7bd6Bu4FS9H8UE6n5p/his9-34und02-contexto-2-neoliberalismo.pdf</a:t>
            </a:r>
            <a:endParaRPr sz="1350"/>
          </a:p>
        </p:txBody>
      </p:sp>
      <p:pic>
        <p:nvPicPr>
          <p:cNvPr id="283" name="Google Shape;283;p25" descr="NEOLIBERALISMO | QUER QUE DESENHE | MAPA MENTAL | DESCOMPLICA - YouTub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72200" y="2529638"/>
            <a:ext cx="2730000" cy="1535156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25"/>
          <p:cNvSpPr txBox="1"/>
          <p:nvPr/>
        </p:nvSpPr>
        <p:spPr>
          <a:xfrm>
            <a:off x="7097315" y="4064794"/>
            <a:ext cx="1703700" cy="115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chemeClr val="dk1"/>
              </a:buClr>
              <a:buSzPts val="400"/>
            </a:pPr>
            <a:r>
              <a:rPr lang="en-US" sz="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https://www.youtube.com/watch?app=desktop&amp;v=6wVyLGZMLOo</a:t>
            </a:r>
            <a:endParaRPr sz="135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6"/>
          <p:cNvSpPr txBox="1"/>
          <p:nvPr/>
        </p:nvSpPr>
        <p:spPr>
          <a:xfrm>
            <a:off x="4110638" y="1366107"/>
            <a:ext cx="1125225" cy="473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chemeClr val="dk1"/>
              </a:buClr>
              <a:buSzPts val="4000"/>
            </a:pPr>
            <a:r>
              <a:rPr lang="en-US" sz="2625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QUIZ</a:t>
            </a:r>
            <a:endParaRPr sz="2625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26"/>
          <p:cNvSpPr txBox="1"/>
          <p:nvPr/>
        </p:nvSpPr>
        <p:spPr>
          <a:xfrm>
            <a:off x="571500" y="2157394"/>
            <a:ext cx="8203500" cy="328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just">
              <a:buClr>
                <a:schemeClr val="dk1"/>
              </a:buClr>
              <a:buSzPts val="2800"/>
            </a:pPr>
            <a:r>
              <a:rPr lang="en-US" sz="2325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4) Dentre as Principais características do Estado de Bem Estar Social Podemos destacar:</a:t>
            </a:r>
            <a:endParaRPr sz="2325"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buClr>
                <a:schemeClr val="dk1"/>
              </a:buClr>
              <a:buSzPts val="2800"/>
            </a:pPr>
            <a:endParaRPr sz="2325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indent="-319088" algn="just">
              <a:buClr>
                <a:schemeClr val="dk1"/>
              </a:buClr>
              <a:buSzPts val="3100"/>
              <a:buFont typeface="Calibri"/>
              <a:buAutoNum type="alphaLcParenR"/>
            </a:pPr>
            <a:r>
              <a:rPr lang="en-US" sz="23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Estado preocupado com o bem estar das empresas e dos políticos.</a:t>
            </a:r>
            <a:endParaRPr sz="2325">
              <a:latin typeface="Calibri"/>
              <a:ea typeface="Calibri"/>
              <a:cs typeface="Calibri"/>
              <a:sym typeface="Calibri"/>
            </a:endParaRPr>
          </a:p>
          <a:p>
            <a:pPr marL="342900" indent="-319088" algn="just">
              <a:buClr>
                <a:schemeClr val="dk1"/>
              </a:buClr>
              <a:buSzPts val="3100"/>
              <a:buFont typeface="Calibri"/>
              <a:buAutoNum type="alphaLcParenR"/>
            </a:pPr>
            <a:r>
              <a:rPr lang="en-US" sz="23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Carga tributária elevada para garantir o bem estar da população.</a:t>
            </a:r>
            <a:endParaRPr sz="2325">
              <a:latin typeface="Calibri"/>
              <a:ea typeface="Calibri"/>
              <a:cs typeface="Calibri"/>
              <a:sym typeface="Calibri"/>
            </a:endParaRPr>
          </a:p>
          <a:p>
            <a:pPr marL="342900" indent="-319088" algn="just">
              <a:buClr>
                <a:schemeClr val="dk1"/>
              </a:buClr>
              <a:buSzPts val="3100"/>
              <a:buFont typeface="Calibri"/>
              <a:buAutoNum type="alphaLcParenR"/>
            </a:pPr>
            <a:r>
              <a:rPr lang="en-US" sz="23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Um sistema onde as empresas são responsáveis por garantir assistência gratuita à população. </a:t>
            </a:r>
            <a:endParaRPr sz="2325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7"/>
          <p:cNvSpPr txBox="1"/>
          <p:nvPr/>
        </p:nvSpPr>
        <p:spPr>
          <a:xfrm>
            <a:off x="3833813" y="1328925"/>
            <a:ext cx="2177325" cy="473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chemeClr val="dk1"/>
              </a:buClr>
              <a:buSzPts val="4000"/>
            </a:pPr>
            <a:r>
              <a:rPr lang="en-US" sz="2625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Resposta</a:t>
            </a:r>
            <a:endParaRPr sz="2625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27"/>
          <p:cNvSpPr txBox="1"/>
          <p:nvPr/>
        </p:nvSpPr>
        <p:spPr>
          <a:xfrm>
            <a:off x="559106" y="2088000"/>
            <a:ext cx="8203500" cy="328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just"/>
            <a:r>
              <a:rPr lang="en-US" sz="2325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4) Dentre as Principais características do Estado de Bem Estar Social Podemos destacar:</a:t>
            </a:r>
            <a:endParaRPr sz="232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/>
            <a:endParaRPr sz="2325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indent="-319088" algn="just">
              <a:buClr>
                <a:schemeClr val="dk1"/>
              </a:buClr>
              <a:buSzPts val="3100"/>
              <a:buFont typeface="Calibri"/>
              <a:buAutoNum type="alphaLcParenR"/>
            </a:pPr>
            <a:r>
              <a:rPr lang="en-US" sz="23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Estado preocupado com o bem estar das empresas e dos políticos.</a:t>
            </a:r>
            <a:endParaRPr sz="232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indent="-319088" algn="just">
              <a:buClr>
                <a:srgbClr val="FF0000"/>
              </a:buClr>
              <a:buSzPts val="3100"/>
              <a:buFont typeface="Calibri"/>
              <a:buAutoNum type="alphaLcParenR"/>
            </a:pPr>
            <a:r>
              <a:rPr lang="en-US" sz="2325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Carga tributária elevada para garantir o bem estar da população.</a:t>
            </a:r>
            <a:endParaRPr sz="2325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indent="-319088" algn="just">
              <a:buClr>
                <a:schemeClr val="dk1"/>
              </a:buClr>
              <a:buSzPts val="3100"/>
              <a:buFont typeface="Calibri"/>
              <a:buAutoNum type="alphaLcParenR"/>
            </a:pPr>
            <a:r>
              <a:rPr lang="en-US" sz="23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Um sistema onde as empresas são responsáveis por garantir assistência gratuita à população. </a:t>
            </a:r>
            <a:endParaRPr sz="21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8"/>
          <p:cNvSpPr/>
          <p:nvPr/>
        </p:nvSpPr>
        <p:spPr>
          <a:xfrm>
            <a:off x="401775" y="1866778"/>
            <a:ext cx="8216550" cy="3561075"/>
          </a:xfrm>
          <a:prstGeom prst="wedgeRoundRectCallout">
            <a:avLst>
              <a:gd name="adj1" fmla="val 6847"/>
              <a:gd name="adj2" fmla="val 20437"/>
              <a:gd name="adj3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buSzPts val="3600"/>
            </a:pPr>
            <a:r>
              <a:rPr lang="en-US" sz="292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01 – Defina, com suas palavras, Liberalismo.</a:t>
            </a:r>
            <a:endParaRPr sz="2925">
              <a:latin typeface="Calibri"/>
              <a:ea typeface="Calibri"/>
              <a:cs typeface="Calibri"/>
              <a:sym typeface="Calibri"/>
            </a:endParaRPr>
          </a:p>
          <a:p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28"/>
          <p:cNvSpPr txBox="1"/>
          <p:nvPr/>
        </p:nvSpPr>
        <p:spPr>
          <a:xfrm>
            <a:off x="3073313" y="1642238"/>
            <a:ext cx="2873475" cy="530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chemeClr val="dk1"/>
              </a:buClr>
              <a:buSzPts val="4000"/>
            </a:pPr>
            <a:r>
              <a:rPr lang="en-U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Atividade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0"/>
          <p:cNvSpPr/>
          <p:nvPr/>
        </p:nvSpPr>
        <p:spPr>
          <a:xfrm>
            <a:off x="463754" y="1610634"/>
            <a:ext cx="8216550" cy="3561075"/>
          </a:xfrm>
          <a:prstGeom prst="wedgeRoundRectCallout">
            <a:avLst>
              <a:gd name="adj1" fmla="val 6847"/>
              <a:gd name="adj2" fmla="val 20437"/>
              <a:gd name="adj3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buSzPts val="3200"/>
            </a:pPr>
            <a:r>
              <a:rPr lang="en-US" sz="292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02 - Caracterize as etapas do sistema capitalista.</a:t>
            </a:r>
            <a:endParaRPr sz="2925">
              <a:latin typeface="Calibri"/>
              <a:ea typeface="Calibri"/>
              <a:cs typeface="Calibri"/>
              <a:sym typeface="Calibri"/>
            </a:endParaRPr>
          </a:p>
          <a:p>
            <a:endParaRPr sz="232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30"/>
          <p:cNvSpPr txBox="1"/>
          <p:nvPr/>
        </p:nvSpPr>
        <p:spPr>
          <a:xfrm>
            <a:off x="3740963" y="1610625"/>
            <a:ext cx="1662075" cy="519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chemeClr val="dk1"/>
              </a:buClr>
              <a:buSzPts val="4000"/>
            </a:pPr>
            <a:r>
              <a:rPr lang="en-US" sz="2925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Atividade</a:t>
            </a:r>
            <a:endParaRPr sz="2925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C3D98B-8A4E-42C4-AA6A-3739DD7FF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F173FF2-584A-409D-BB3A-8D815808E4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 termo Geopolítica foi usado, a primeira vez, pelo geógrafo suíço Rudolph </a:t>
            </a:r>
            <a:r>
              <a:rPr lang="pt-BR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Kjéllen</a:t>
            </a:r>
            <a:r>
              <a:rPr lang="pt-BR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em 1905, num artigo denominado "As grandes potências".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3228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1"/>
          <p:cNvSpPr/>
          <p:nvPr/>
        </p:nvSpPr>
        <p:spPr>
          <a:xfrm>
            <a:off x="463763" y="1836375"/>
            <a:ext cx="8484750" cy="3373200"/>
          </a:xfrm>
          <a:prstGeom prst="wedgeRoundRectCallout">
            <a:avLst>
              <a:gd name="adj1" fmla="val 6847"/>
              <a:gd name="adj2" fmla="val 20437"/>
              <a:gd name="adj3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dk1"/>
              </a:buClr>
              <a:buSzPts val="3200"/>
            </a:pPr>
            <a:endParaRPr sz="202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lnSpc>
                <a:spcPct val="91666"/>
              </a:lnSpc>
              <a:buClr>
                <a:srgbClr val="FF0000"/>
              </a:buClr>
              <a:buSzPts val="2400"/>
            </a:pPr>
            <a:r>
              <a:rPr lang="en-US" sz="2175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As </a:t>
            </a:r>
            <a:r>
              <a:rPr lang="en-US" sz="2175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fases do capitalismo</a:t>
            </a:r>
            <a:r>
              <a:rPr lang="en-US" sz="2175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 foram divididas em três: capitalismo comercial, industrial e financeiro.</a:t>
            </a:r>
            <a:endParaRPr sz="2175"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lnSpc>
                <a:spcPct val="91666"/>
              </a:lnSpc>
              <a:buClr>
                <a:srgbClr val="FF0000"/>
              </a:buClr>
              <a:buSzPts val="2400"/>
            </a:pPr>
            <a:r>
              <a:rPr lang="en-US" sz="2175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 No </a:t>
            </a:r>
            <a:r>
              <a:rPr lang="en-US" sz="2175" u="sng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Capitalismo Comercial</a:t>
            </a:r>
            <a:r>
              <a:rPr lang="en-US" sz="2175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, a </a:t>
            </a:r>
            <a:r>
              <a:rPr lang="en-US" sz="2175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manufatura</a:t>
            </a:r>
            <a:r>
              <a:rPr lang="en-US" sz="2175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, sistema de produção em que o trabalho é feito de forma artesanal e fragmentada, tornou-se meio de trabalho. Muitas fábricas e estabelecimentos comerciais do período contratavam os trabalhadores para realizar serviços da manufatura. </a:t>
            </a:r>
            <a:endParaRPr sz="2175"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lnSpc>
                <a:spcPct val="91666"/>
              </a:lnSpc>
              <a:buClr>
                <a:srgbClr val="FF0000"/>
              </a:buClr>
              <a:buSzPts val="2400"/>
            </a:pPr>
            <a:r>
              <a:rPr lang="en-US" sz="2175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 O </a:t>
            </a:r>
            <a:r>
              <a:rPr lang="en-US" sz="2175" u="sng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Capitalismo Industrial</a:t>
            </a:r>
            <a:r>
              <a:rPr lang="en-US" sz="2175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 ganhou força com a </a:t>
            </a:r>
            <a:r>
              <a:rPr lang="en-US" sz="2175" u="sng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Revolução Industrial</a:t>
            </a:r>
            <a:r>
              <a:rPr lang="en-US" sz="2175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 na Inglaterra. Dentre as fases do capitalismo, essa foi a que apresentou mudanças significativas para a época no setor da indústria e economia.  Adotou-se o </a:t>
            </a:r>
            <a:r>
              <a:rPr lang="en-US" sz="2175" u="sng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liberalismo</a:t>
            </a:r>
            <a:r>
              <a:rPr lang="en-US" sz="2175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 econômico, deixando para trás o controle estatal da economia.</a:t>
            </a:r>
            <a:endParaRPr sz="2175"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lnSpc>
                <a:spcPct val="91666"/>
              </a:lnSpc>
              <a:buClr>
                <a:srgbClr val="FF0000"/>
              </a:buClr>
              <a:buSzPts val="2400"/>
            </a:pPr>
            <a:endParaRPr sz="2025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31"/>
          <p:cNvSpPr txBox="1"/>
          <p:nvPr/>
        </p:nvSpPr>
        <p:spPr>
          <a:xfrm>
            <a:off x="3429000" y="1022747"/>
            <a:ext cx="1662113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chemeClr val="dk1"/>
              </a:buClr>
              <a:buSzPts val="4000"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Resposta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31"/>
          <p:cNvSpPr/>
          <p:nvPr/>
        </p:nvSpPr>
        <p:spPr>
          <a:xfrm>
            <a:off x="7256269" y="5104106"/>
            <a:ext cx="953550" cy="53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/>
          </a:p>
        </p:txBody>
      </p:sp>
      <p:sp>
        <p:nvSpPr>
          <p:cNvPr id="316" name="Google Shape;316;p31"/>
          <p:cNvSpPr/>
          <p:nvPr/>
        </p:nvSpPr>
        <p:spPr>
          <a:xfrm>
            <a:off x="7157925" y="5074106"/>
            <a:ext cx="819225" cy="57757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a96e222242_0_12"/>
          <p:cNvSpPr/>
          <p:nvPr/>
        </p:nvSpPr>
        <p:spPr>
          <a:xfrm>
            <a:off x="428625" y="1634721"/>
            <a:ext cx="8216550" cy="2777625"/>
          </a:xfrm>
          <a:prstGeom prst="wedgeRoundRectCallout">
            <a:avLst>
              <a:gd name="adj1" fmla="val 6847"/>
              <a:gd name="adj2" fmla="val 20437"/>
              <a:gd name="adj3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just">
              <a:buClr>
                <a:schemeClr val="dk1"/>
              </a:buClr>
              <a:buSzPts val="3200"/>
            </a:pPr>
            <a:endParaRPr sz="22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lnSpc>
                <a:spcPct val="91666"/>
              </a:lnSpc>
              <a:buClr>
                <a:srgbClr val="FF0000"/>
              </a:buClr>
              <a:buSzPts val="2400"/>
            </a:pPr>
            <a:endParaRPr sz="2250"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lnSpc>
                <a:spcPct val="91666"/>
              </a:lnSpc>
              <a:buClr>
                <a:srgbClr val="FF0000"/>
              </a:buClr>
              <a:buSzPts val="2400"/>
            </a:pPr>
            <a:r>
              <a:rPr lang="en-US" sz="2250" u="sng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 Capitalismo Financeiro</a:t>
            </a:r>
            <a:r>
              <a:rPr lang="en-US" sz="225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  Diz-se que sua origem foi gradativa e ocorreu ao longo do final do século XIX e início do século XX, estendendo-se até os dias atuais. Depois da </a:t>
            </a:r>
            <a:r>
              <a:rPr lang="en-US" sz="2250" u="sng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crise de 29</a:t>
            </a:r>
            <a:r>
              <a:rPr lang="en-US" sz="225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, o liberalismo começou a ser questionado e os Estados passaram a intervir na economia. Crescimento da especulação financeira em torno de ações de empresas, juros, títulos de dívidas e outras formas de crédito, que se transformaram em mercadorias.</a:t>
            </a:r>
            <a:endParaRPr sz="225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ga96e222242_0_12"/>
          <p:cNvSpPr txBox="1"/>
          <p:nvPr/>
        </p:nvSpPr>
        <p:spPr>
          <a:xfrm>
            <a:off x="3429000" y="1208653"/>
            <a:ext cx="1662075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>
              <a:buClr>
                <a:schemeClr val="dk1"/>
              </a:buClr>
              <a:buSzPts val="4000"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Resposta</a:t>
            </a:r>
            <a:endParaRPr sz="2325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2"/>
          <p:cNvSpPr/>
          <p:nvPr/>
        </p:nvSpPr>
        <p:spPr>
          <a:xfrm>
            <a:off x="428625" y="1920469"/>
            <a:ext cx="8216550" cy="2723850"/>
          </a:xfrm>
          <a:prstGeom prst="wedgeRoundRectCallout">
            <a:avLst>
              <a:gd name="adj1" fmla="val 6847"/>
              <a:gd name="adj2" fmla="val 20437"/>
              <a:gd name="adj3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just">
              <a:buClr>
                <a:srgbClr val="000000"/>
              </a:buClr>
              <a:buSzPts val="3200"/>
            </a:pPr>
            <a:r>
              <a:rPr lang="en-US" sz="277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03 - Compare o </a:t>
            </a:r>
            <a:r>
              <a:rPr lang="en-US" sz="2775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Estado Neoliberal </a:t>
            </a:r>
            <a:r>
              <a:rPr lang="en-US" sz="277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 o </a:t>
            </a:r>
            <a:r>
              <a:rPr lang="en-US" sz="2775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Estado de Bem Estar Social</a:t>
            </a:r>
            <a:r>
              <a:rPr lang="en-US" sz="277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775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32"/>
          <p:cNvSpPr txBox="1"/>
          <p:nvPr/>
        </p:nvSpPr>
        <p:spPr>
          <a:xfrm>
            <a:off x="3459956" y="1947863"/>
            <a:ext cx="1662113" cy="530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chemeClr val="dk1"/>
              </a:buClr>
              <a:buSzPts val="4000"/>
            </a:pPr>
            <a:r>
              <a:rPr lang="en-U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Atividade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3"/>
          <p:cNvSpPr/>
          <p:nvPr/>
        </p:nvSpPr>
        <p:spPr>
          <a:xfrm>
            <a:off x="428625" y="1920478"/>
            <a:ext cx="8216503" cy="3561159"/>
          </a:xfrm>
          <a:prstGeom prst="wedgeRoundRectCallout">
            <a:avLst>
              <a:gd name="adj1" fmla="val 6847"/>
              <a:gd name="adj2" fmla="val 20437"/>
              <a:gd name="adj3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indent="342900" algn="just">
              <a:buClr>
                <a:srgbClr val="FF0000"/>
              </a:buClr>
              <a:buSzPts val="2400"/>
            </a:pPr>
            <a:r>
              <a:rPr lang="en-U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No Estado de bem-estar social,</a:t>
            </a: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 é dever do governo garantir aos indivíduos  direitos sociais</a:t>
            </a:r>
            <a:r>
              <a:rPr lang="en-U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: condições mínimas nas áreas de saúde, educação, habitação, seguridade social, entre outras. Em momentos de crise e de desemprego, o Estado deve intervir na economia de forma que se busque a manutenção da renda e do trabalho das pessoas prejudicadas com a situação do país. 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buClr>
                <a:srgbClr val="FF0000"/>
              </a:buClr>
              <a:buSzPts val="2400"/>
            </a:pPr>
            <a:endParaRPr sz="2175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33"/>
          <p:cNvSpPr txBox="1"/>
          <p:nvPr/>
        </p:nvSpPr>
        <p:spPr>
          <a:xfrm>
            <a:off x="3740953" y="1253850"/>
            <a:ext cx="1662075" cy="530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chemeClr val="dk1"/>
              </a:buClr>
              <a:buSzPts val="4000"/>
            </a:pPr>
            <a:r>
              <a:rPr lang="en-U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Resposta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33"/>
          <p:cNvSpPr/>
          <p:nvPr/>
        </p:nvSpPr>
        <p:spPr>
          <a:xfrm>
            <a:off x="7157925" y="5074106"/>
            <a:ext cx="819225" cy="57757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a96e222242_0_18"/>
          <p:cNvSpPr/>
          <p:nvPr/>
        </p:nvSpPr>
        <p:spPr>
          <a:xfrm>
            <a:off x="428625" y="1920478"/>
            <a:ext cx="8216550" cy="3561075"/>
          </a:xfrm>
          <a:prstGeom prst="wedgeRoundRectCallout">
            <a:avLst>
              <a:gd name="adj1" fmla="val 6847"/>
              <a:gd name="adj2" fmla="val 20437"/>
              <a:gd name="adj3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just">
              <a:buClr>
                <a:srgbClr val="FF0000"/>
              </a:buClr>
              <a:buSzPts val="2400"/>
            </a:pPr>
            <a:endParaRPr sz="1950">
              <a:latin typeface="Calibri"/>
              <a:ea typeface="Calibri"/>
              <a:cs typeface="Calibri"/>
              <a:sym typeface="Calibri"/>
            </a:endParaRPr>
          </a:p>
          <a:p>
            <a:pPr indent="342900" algn="just">
              <a:buClr>
                <a:srgbClr val="FF0000"/>
              </a:buClr>
              <a:buSzPts val="2400"/>
            </a:pPr>
            <a:r>
              <a:rPr lang="en-US" sz="2175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Em um Estado liberal, por outro lado, a lógica é diferente: </a:t>
            </a:r>
            <a:r>
              <a:rPr lang="en-US" sz="2175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não se pode garantir como direito algo que dependa da força de trabalho alheia</a:t>
            </a:r>
            <a:r>
              <a:rPr lang="en-US" sz="2175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. Desse modo, saúde e educação, por exemplo, não são considerados direitos, mas, sim, mercadorias. </a:t>
            </a:r>
            <a:endParaRPr sz="2175">
              <a:latin typeface="Calibri"/>
              <a:ea typeface="Calibri"/>
              <a:cs typeface="Calibri"/>
              <a:sym typeface="Calibri"/>
            </a:endParaRPr>
          </a:p>
          <a:p>
            <a:pPr indent="342900" algn="just">
              <a:buClr>
                <a:srgbClr val="FF0000"/>
              </a:buClr>
              <a:buSzPts val="2400"/>
            </a:pPr>
            <a:r>
              <a:rPr lang="en-US" sz="2175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Os liberais acreditam na </a:t>
            </a:r>
            <a:r>
              <a:rPr lang="en-US" sz="2175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autorregulação dos ciclos econômicos</a:t>
            </a:r>
            <a:r>
              <a:rPr lang="en-US" sz="2175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. Os mercados seriam capazes de se ajustar por conta própria. Logo, intervenções do Estado são prejudiciais à economia dos países.</a:t>
            </a:r>
            <a:endParaRPr sz="2175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342900" algn="just">
              <a:buClr>
                <a:srgbClr val="FF0000"/>
              </a:buClr>
              <a:buSzPts val="2400"/>
            </a:pPr>
            <a:r>
              <a:rPr lang="en-US" sz="2175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Defende-se o livre mercado e a concorrência, além da inexistência de empresas públicas ou de quaisquer tipos de associação entre governo e parceria privada.</a:t>
            </a:r>
            <a:endParaRPr sz="2175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ga96e222242_0_18"/>
          <p:cNvSpPr txBox="1"/>
          <p:nvPr/>
        </p:nvSpPr>
        <p:spPr>
          <a:xfrm>
            <a:off x="3653695" y="1303425"/>
            <a:ext cx="268335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>
              <a:buClr>
                <a:schemeClr val="dk1"/>
              </a:buClr>
              <a:buSzPts val="4000"/>
            </a:pPr>
            <a:r>
              <a:rPr lang="en-U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Resposta</a:t>
            </a:r>
            <a:endParaRPr sz="1125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4"/>
          <p:cNvSpPr/>
          <p:nvPr/>
        </p:nvSpPr>
        <p:spPr>
          <a:xfrm>
            <a:off x="410269" y="1724240"/>
            <a:ext cx="8216550" cy="3561075"/>
          </a:xfrm>
          <a:prstGeom prst="wedgeRoundRectCallout">
            <a:avLst>
              <a:gd name="adj1" fmla="val 6847"/>
              <a:gd name="adj2" fmla="val 20437"/>
              <a:gd name="adj3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342900" indent="-338138" algn="just">
              <a:buSzPts val="3500"/>
              <a:buFont typeface="Calibri"/>
              <a:buChar char="➔"/>
            </a:pPr>
            <a:r>
              <a:rPr lang="en-US" sz="2625">
                <a:latin typeface="Calibri"/>
                <a:ea typeface="Calibri"/>
                <a:cs typeface="Calibri"/>
                <a:sym typeface="Calibri"/>
              </a:rPr>
              <a:t>Na aula de hoje aprendemos e verificamos o conceito de </a:t>
            </a:r>
            <a:r>
              <a:rPr lang="en-US" sz="262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Neoliberalismo</a:t>
            </a:r>
            <a:r>
              <a:rPr lang="en-US" sz="2625">
                <a:latin typeface="Calibri"/>
                <a:ea typeface="Calibri"/>
                <a:cs typeface="Calibri"/>
                <a:sym typeface="Calibri"/>
              </a:rPr>
              <a:t>, suas características e como se apresenta no contexto atual. Também observamos as fases do capitalismo na história até chegar à atualidade.</a:t>
            </a:r>
            <a:endParaRPr sz="1875">
              <a:latin typeface="Calibri"/>
              <a:ea typeface="Calibri"/>
              <a:cs typeface="Calibri"/>
              <a:sym typeface="Calibri"/>
            </a:endParaRPr>
          </a:p>
          <a:p>
            <a:pPr algn="just"/>
            <a:endParaRPr sz="262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34"/>
          <p:cNvSpPr txBox="1"/>
          <p:nvPr/>
        </p:nvSpPr>
        <p:spPr>
          <a:xfrm>
            <a:off x="3197644" y="1423257"/>
            <a:ext cx="2319525" cy="530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chemeClr val="dk1"/>
              </a:buClr>
              <a:buSzPts val="3200"/>
            </a:pPr>
            <a:r>
              <a:rPr lang="en-U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RETOMADA: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"/>
          <p:cNvSpPr/>
          <p:nvPr/>
        </p:nvSpPr>
        <p:spPr>
          <a:xfrm>
            <a:off x="461010" y="1253106"/>
            <a:ext cx="8221980" cy="3665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3800"/>
            </a:pPr>
            <a:r>
              <a:rPr lang="pt-BR" sz="4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GEOGRAFIA</a:t>
            </a:r>
            <a:r>
              <a:rPr lang="pt-BR" sz="4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48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Clr>
                <a:srgbClr val="000000"/>
              </a:buClr>
              <a:buSzPts val="2300"/>
            </a:pP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Clr>
                <a:srgbClr val="000000"/>
              </a:buClr>
              <a:buSzPts val="2300"/>
            </a:pPr>
            <a:r>
              <a:rPr lang="pt-BR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3ª série </a:t>
            </a:r>
            <a:endParaRPr sz="3300" b="1">
              <a:solidFill>
                <a:srgbClr val="000000"/>
              </a:solidFill>
            </a:endParaRPr>
          </a:p>
          <a:p>
            <a:pPr marL="571500" indent="-342900">
              <a:buClr>
                <a:schemeClr val="dk1"/>
              </a:buClr>
              <a:buSzPts val="3600"/>
            </a:pP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1500" indent="-342900">
              <a:buClr>
                <a:schemeClr val="dk1"/>
              </a:buClr>
              <a:buSzPts val="3600"/>
            </a:pP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Clr>
                <a:srgbClr val="000000"/>
              </a:buClr>
              <a:buSzPts val="2500"/>
            </a:pPr>
            <a:r>
              <a:rPr lang="pt-BR" sz="3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FORMAÇÃO DA ONU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175" y="5448300"/>
            <a:ext cx="2032000" cy="2425700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23100" y="5222875"/>
            <a:ext cx="2130425" cy="1888543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705100" y="825500"/>
            <a:ext cx="3733800" cy="558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400"/>
              </a:lnSpc>
              <a:tabLst/>
            </a:pPr>
            <a:r>
              <a:rPr lang="en-US" altLang="zh-CN" sz="44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O</a:t>
            </a:r>
            <a:r>
              <a:rPr lang="en-US" altLang="zh-CN" sz="44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papel</a:t>
            </a:r>
            <a:r>
              <a:rPr lang="en-US" altLang="zh-CN" sz="44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da</a:t>
            </a:r>
            <a:r>
              <a:rPr lang="en-US" altLang="zh-CN" sz="44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ONU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546100" y="1663700"/>
            <a:ext cx="3835400" cy="469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700"/>
              </a:lnSpc>
              <a:tabLst/>
            </a:pPr>
            <a:r>
              <a:rPr lang="en-US" altLang="zh-CN" sz="3206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2015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–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193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membros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546100" y="2260600"/>
            <a:ext cx="7289800" cy="469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700"/>
              </a:lnSpc>
              <a:tabLst/>
            </a:pPr>
            <a:r>
              <a:rPr lang="en-US" altLang="zh-CN" sz="320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Fundada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em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1945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após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o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fracasso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da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LIGA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889000" y="2806700"/>
            <a:ext cx="2108200" cy="406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/>
            </a:pP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DAS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NAÇÕES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546100" y="3327400"/>
            <a:ext cx="4584700" cy="469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700"/>
              </a:lnSpc>
              <a:tabLst/>
            </a:pPr>
            <a:r>
              <a:rPr lang="en-US" altLang="zh-CN" sz="3206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Órgãos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mais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importantes: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546100" y="3975100"/>
            <a:ext cx="6972300" cy="406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/>
            </a:pP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-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2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Assembleia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Geral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–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Aprovação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</a:t>
            </a:r>
            <a:r>
              <a:rPr lang="en-US" altLang="zh-CN" sz="3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novos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889000" y="4457700"/>
            <a:ext cx="1574800" cy="406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/>
            </a:pPr>
            <a:r>
              <a:rPr lang="en-US" altLang="zh-CN" sz="3204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membros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546100" y="5041900"/>
            <a:ext cx="6438900" cy="406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/>
            </a:pP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-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206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Conselho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de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b="1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Segurança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-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Paz</a:t>
            </a:r>
            <a:r>
              <a:rPr lang="en-US" altLang="zh-CN" sz="320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mundial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4"/>
          <p:cNvSpPr/>
          <p:nvPr/>
        </p:nvSpPr>
        <p:spPr>
          <a:xfrm>
            <a:off x="457200" y="1154430"/>
            <a:ext cx="8221980" cy="1303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3200"/>
            </a:pPr>
            <a:r>
              <a:rPr lang="pt-BR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Formação da ONU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0" name="Google Shape;190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5350" y="2126376"/>
            <a:ext cx="6078900" cy="3176225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4"/>
          <p:cNvSpPr txBox="1"/>
          <p:nvPr/>
        </p:nvSpPr>
        <p:spPr>
          <a:xfrm>
            <a:off x="1571250" y="5293650"/>
            <a:ext cx="5922600" cy="6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BR" sz="400"/>
              <a:t>https://www.google.com/url?sa=i&amp;url=https%3A%2F%2Fpt.ripleybelieves.com%2Fwhat-do-colors-and-symbols-of-flag-of-united-nations-mean-8910&amp;psig=AOvVaw1DCtnfVhLSfNANbcie2d-9&amp;ust=1608816222618000&amp;source=images&amp;cd=vfe&amp;ved=0CAIQjRxqFwoTCMCvltGZ5O0CFQAAAAAdAAAAABAD</a:t>
            </a:r>
            <a:endParaRPr sz="40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5"/>
          <p:cNvSpPr/>
          <p:nvPr/>
        </p:nvSpPr>
        <p:spPr>
          <a:xfrm>
            <a:off x="460950" y="1224403"/>
            <a:ext cx="8222100" cy="20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indent="457200" algn="just">
              <a:buClr>
                <a:srgbClr val="000000"/>
              </a:buClr>
              <a:buSzPts val="2800"/>
            </a:pPr>
            <a:r>
              <a:rPr lang="pt-BR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Após o término da II Guerra Mundial, que devastou dezenas de países e tomou a vida de milhões de seres humanos, existia na comunidade internacional um sentimento generalizado de que era necessário encontrar uma forma de manter a paz</a:t>
            </a:r>
            <a:r>
              <a:rPr lang="pt-BR" sz="25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entre os países.</a:t>
            </a:r>
            <a:endParaRPr sz="2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7" name="Google Shape;197;p5" descr="70 anos do fim da 2ª Guerra Mundial: as cidades alemãs destruídas ..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44280" y="3304300"/>
            <a:ext cx="2855438" cy="2422524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5"/>
          <p:cNvSpPr/>
          <p:nvPr/>
        </p:nvSpPr>
        <p:spPr>
          <a:xfrm>
            <a:off x="2891855" y="5728324"/>
            <a:ext cx="4572000" cy="153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800"/>
            </a:pPr>
            <a:r>
              <a:rPr lang="pt-BR" sz="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https://culturaeviagem.wordpress.com/2015/05/09/70-anos-do-fim-da-2a-guerra-mundial-as-cidades-alemas-destruidas-pelos-bombardeios-imagens-fortes/</a:t>
            </a:r>
            <a:endParaRPr sz="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7"/>
          <p:cNvSpPr/>
          <p:nvPr/>
        </p:nvSpPr>
        <p:spPr>
          <a:xfrm>
            <a:off x="1743891" y="1137512"/>
            <a:ext cx="622445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2400"/>
            </a:pPr>
            <a:r>
              <a:rPr lang="pt-B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Vamos entender os elementos primários da geopolítica...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7"/>
          <p:cNvSpPr/>
          <p:nvPr/>
        </p:nvSpPr>
        <p:spPr>
          <a:xfrm>
            <a:off x="699779" y="2192690"/>
            <a:ext cx="748127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>
              <a:buClr>
                <a:schemeClr val="dk1"/>
              </a:buClr>
              <a:buSzPts val="2400"/>
            </a:pP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Esses elementos são os mais básicos e imutáveis de todos: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r">
              <a:buClr>
                <a:schemeClr val="dk1"/>
              </a:buClr>
              <a:buSzPts val="2400"/>
            </a:pPr>
            <a:r>
              <a:rPr lang="pt-B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Terra e a Água.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" name="Google Shape;64;p7" descr="INGLATERRA, GRÃ-BRETANHA, REINO UNIDO e BREXIT: quais são as diferenças? -  Rodas nos pés"/>
          <p:cNvPicPr preferRelativeResize="0"/>
          <p:nvPr/>
        </p:nvPicPr>
        <p:blipFill rotWithShape="1">
          <a:blip r:embed="rId3">
            <a:alphaModFix/>
          </a:blip>
          <a:srcRect r="2011" b="5648"/>
          <a:stretch/>
        </p:blipFill>
        <p:spPr>
          <a:xfrm>
            <a:off x="543346" y="2946590"/>
            <a:ext cx="2720497" cy="2477954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7"/>
          <p:cNvSpPr/>
          <p:nvPr/>
        </p:nvSpPr>
        <p:spPr>
          <a:xfrm>
            <a:off x="602986" y="5424544"/>
            <a:ext cx="4735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500"/>
            </a:pPr>
            <a:r>
              <a:rPr lang="pt-BR" sz="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https://i2.wp.com/www.rodasnospes.com/wp-content/uploads/2018/09/reinounido.png?fit=512%2C457&amp;ssl=1</a:t>
            </a:r>
            <a:endParaRPr sz="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7"/>
          <p:cNvSpPr/>
          <p:nvPr/>
        </p:nvSpPr>
        <p:spPr>
          <a:xfrm>
            <a:off x="3591040" y="3599573"/>
            <a:ext cx="4900067" cy="1693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Sociedades orientadas para o mar, para a costa e/ou com muitos rios navegáveis, são mais conectadas com o mundo.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" name="Google Shape;67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3345" y="916658"/>
            <a:ext cx="1200546" cy="1272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8"/>
          <p:cNvSpPr/>
          <p:nvPr/>
        </p:nvSpPr>
        <p:spPr>
          <a:xfrm>
            <a:off x="3636824" y="1383025"/>
            <a:ext cx="4737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indent="457200" algn="just">
              <a:buClr>
                <a:srgbClr val="000000"/>
              </a:buClr>
              <a:buSzPts val="2800"/>
            </a:pP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Carta das Nações Unidas foi elaborada pelos representantes de 50 países presentes à Conferência sobre Organização Internacional, que se reuniram em São Francisco de 25 de abril a 26 de junho de 1945.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4" name="Google Shape;214;p8" descr="Bertha Lutz, da delegação do Brasil, participa de reunião de elaboração da Carta da ONU em 15 de junho de 1945. (UN Photo/Mili)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2401" y="1674474"/>
            <a:ext cx="2383450" cy="3283375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8"/>
          <p:cNvSpPr/>
          <p:nvPr/>
        </p:nvSpPr>
        <p:spPr>
          <a:xfrm>
            <a:off x="3351315" y="4615656"/>
            <a:ext cx="3296400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buClr>
                <a:srgbClr val="000000"/>
              </a:buClr>
              <a:buSzPts val="1400"/>
            </a:pPr>
            <a:r>
              <a:rPr lang="pt-BR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Bertha Lutz, da delegação do Brasil, participa de reunião de elaboração da Carta da ONU em 15 de junho de 1945.              (UN Photo/Mili)</a:t>
            </a:r>
            <a:endParaRPr sz="1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1400"/>
            </a:pPr>
            <a:br>
              <a:rPr lang="pt-B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8"/>
          <p:cNvSpPr/>
          <p:nvPr/>
        </p:nvSpPr>
        <p:spPr>
          <a:xfrm>
            <a:off x="1020240" y="4957862"/>
            <a:ext cx="3390900" cy="184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pt-BR" sz="6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https://nacoesunidas.org/conheca/historia/</a:t>
            </a:r>
            <a:endParaRPr sz="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9"/>
          <p:cNvSpPr/>
          <p:nvPr/>
        </p:nvSpPr>
        <p:spPr>
          <a:xfrm>
            <a:off x="599650" y="1196175"/>
            <a:ext cx="7927200" cy="22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indent="457200" algn="just">
              <a:buClr>
                <a:srgbClr val="000000"/>
              </a:buClr>
              <a:buSzPts val="2800"/>
            </a:pPr>
            <a:r>
              <a:rPr lang="pt-BR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Atualmente, a estrutura central da ONU fica em Nova York, com sedes também em Genebra (Suíça), Viena (Áustria) e Nairóbi (Quênia), além de escritórios espalhados em grande parte do mundo.</a:t>
            </a:r>
            <a:endParaRPr sz="2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2" name="Google Shape;222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5801" y="3306100"/>
            <a:ext cx="4521051" cy="2260526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9"/>
          <p:cNvSpPr txBox="1"/>
          <p:nvPr/>
        </p:nvSpPr>
        <p:spPr>
          <a:xfrm>
            <a:off x="3303650" y="5566625"/>
            <a:ext cx="3000000" cy="4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BR" sz="500"/>
              <a:t>https://mundovastomundo.com.br/nova-york/sede-da-organizacao-das-nacoes-unidas/</a:t>
            </a:r>
            <a:endParaRPr sz="50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3"/>
          <p:cNvSpPr/>
          <p:nvPr/>
        </p:nvSpPr>
        <p:spPr>
          <a:xfrm>
            <a:off x="457200" y="1154430"/>
            <a:ext cx="8221980" cy="4503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2800"/>
            </a:pPr>
            <a:r>
              <a:rPr lang="pt-BR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ONU é  um sistema... 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Clr>
                <a:srgbClr val="000000"/>
              </a:buClr>
              <a:buSzPts val="2800"/>
            </a:pP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algn="just">
              <a:buClr>
                <a:srgbClr val="000000"/>
              </a:buClr>
              <a:buSzPts val="2800"/>
            </a:pPr>
            <a:r>
              <a:rPr lang="pt-B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Possui  quinze agências especializadas em áreas como saúde, finanças, agricultura, aviação civil e telecomunicações, entre outras, além das agências que se reportam ao Conselho Econômico e Social ou à Assembleia Geral.</a:t>
            </a: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4"/>
          <p:cNvSpPr/>
          <p:nvPr/>
        </p:nvSpPr>
        <p:spPr>
          <a:xfrm>
            <a:off x="551200" y="1802825"/>
            <a:ext cx="8222100" cy="29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>
              <a:buClr>
                <a:srgbClr val="000000"/>
              </a:buClr>
              <a:buSzPts val="2800"/>
            </a:pPr>
            <a:r>
              <a:rPr lang="pt-BR" sz="2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AIEA</a:t>
            </a:r>
            <a:r>
              <a:rPr lang="pt-BR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Agência Internacional de Energia Atômica Bird - Banco Mundial.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buClr>
                <a:srgbClr val="000000"/>
              </a:buClr>
              <a:buSzPts val="2800"/>
            </a:pP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buClr>
                <a:srgbClr val="000000"/>
              </a:buClr>
              <a:buSzPts val="2800"/>
            </a:pPr>
            <a:r>
              <a:rPr lang="pt-BR" sz="2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FAO - </a:t>
            </a:r>
            <a:r>
              <a:rPr lang="pt-BR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Organização das Nações Unidas para a Agricultura e a Alimentação.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buClr>
                <a:srgbClr val="000000"/>
              </a:buClr>
              <a:buSzPts val="2800"/>
            </a:pP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buClr>
                <a:srgbClr val="000000"/>
              </a:buClr>
              <a:buSzPts val="2800"/>
            </a:pPr>
            <a:r>
              <a:rPr lang="pt-BR" sz="2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FIDA - </a:t>
            </a:r>
            <a:r>
              <a:rPr lang="pt-BR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Fundo Internacional de Desenvolvimento Agrícola Mundial.</a:t>
            </a:r>
            <a:endParaRPr sz="2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5"/>
          <p:cNvSpPr/>
          <p:nvPr/>
        </p:nvSpPr>
        <p:spPr>
          <a:xfrm>
            <a:off x="3194725" y="1322013"/>
            <a:ext cx="5624400" cy="3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>
              <a:lnSpc>
                <a:spcPct val="115000"/>
              </a:lnSpc>
              <a:buClr>
                <a:srgbClr val="000000"/>
              </a:buClr>
              <a:buSzPts val="2700"/>
            </a:pPr>
            <a:r>
              <a:rPr lang="pt-BR" sz="2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FMI - </a:t>
            </a:r>
            <a:r>
              <a:rPr lang="pt-BR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Fundo Monetário Internacional.</a:t>
            </a:r>
            <a:endParaRPr sz="23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lnSpc>
                <a:spcPct val="115000"/>
              </a:lnSpc>
              <a:buClr>
                <a:srgbClr val="000000"/>
              </a:buClr>
              <a:buSzPts val="2700"/>
            </a:pPr>
            <a:r>
              <a:rPr lang="pt-BR" sz="2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Icao</a:t>
            </a:r>
            <a:r>
              <a:rPr lang="pt-BR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Organização de Aviação Civil Internacional.</a:t>
            </a:r>
            <a:endParaRPr sz="23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lnSpc>
                <a:spcPct val="115000"/>
              </a:lnSpc>
              <a:buClr>
                <a:srgbClr val="000000"/>
              </a:buClr>
              <a:buSzPts val="2700"/>
            </a:pPr>
            <a:r>
              <a:rPr lang="pt-BR" sz="2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OIT -</a:t>
            </a:r>
            <a:r>
              <a:rPr lang="pt-BR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Organização Internacional do Trabalho.</a:t>
            </a:r>
            <a:endParaRPr sz="23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lnSpc>
                <a:spcPct val="115000"/>
              </a:lnSpc>
              <a:buClr>
                <a:srgbClr val="000000"/>
              </a:buClr>
              <a:buSzPts val="2700"/>
            </a:pPr>
            <a:r>
              <a:rPr lang="pt-BR" sz="2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OMI -</a:t>
            </a:r>
            <a:r>
              <a:rPr lang="pt-BR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Organização Marítima Internacional.</a:t>
            </a:r>
            <a:endParaRPr sz="23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lnSpc>
                <a:spcPct val="115000"/>
              </a:lnSpc>
              <a:buClr>
                <a:srgbClr val="000000"/>
              </a:buClr>
              <a:buSzPts val="2700"/>
            </a:pPr>
            <a:r>
              <a:rPr lang="pt-BR" sz="2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OMM -</a:t>
            </a:r>
            <a:r>
              <a:rPr lang="pt-BR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Organização Meteorológica Mundial.</a:t>
            </a:r>
            <a:endParaRPr sz="23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6" name="Google Shape;25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000" y="1984301"/>
            <a:ext cx="2694650" cy="2746325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15"/>
          <p:cNvSpPr txBox="1"/>
          <p:nvPr/>
        </p:nvSpPr>
        <p:spPr>
          <a:xfrm>
            <a:off x="762000" y="4708625"/>
            <a:ext cx="30000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BR" sz="500"/>
              <a:t>https://pt.wikipedia.org/wiki/Fundo_Monet%C3%A1rio_Internacional</a:t>
            </a:r>
            <a:endParaRPr sz="50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18" descr="Declaração Universal dos Direitos Humanos - Ednei Procópio"/>
          <p:cNvPicPr preferRelativeResize="0"/>
          <p:nvPr/>
        </p:nvPicPr>
        <p:blipFill rotWithShape="1">
          <a:blip r:embed="rId3">
            <a:alphaModFix/>
          </a:blip>
          <a:srcRect l="18080" t="13058" r="19642" b="33817"/>
          <a:stretch/>
        </p:blipFill>
        <p:spPr>
          <a:xfrm>
            <a:off x="2469923" y="3682782"/>
            <a:ext cx="4251960" cy="181356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18"/>
          <p:cNvSpPr/>
          <p:nvPr/>
        </p:nvSpPr>
        <p:spPr>
          <a:xfrm>
            <a:off x="457200" y="1154430"/>
            <a:ext cx="8221980" cy="283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indent="457200" algn="just">
              <a:buClr>
                <a:srgbClr val="000000"/>
              </a:buClr>
              <a:buSzPts val="2000"/>
            </a:pPr>
            <a:r>
              <a:rPr lang="pt-BR" sz="2400">
                <a:latin typeface="Calibri"/>
                <a:ea typeface="Calibri"/>
                <a:cs typeface="Calibri"/>
                <a:sym typeface="Calibri"/>
              </a:rPr>
              <a:t>A Declaraç</a:t>
            </a: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ão Universal dos Direitos Humanos, adotada pela Organização das Nações Unidas (ONU) em 1948, delineia os direitos básicos do Homem e conta com o apoio, adoção e colaboração de milhares de pessoas no mundo todo.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18"/>
          <p:cNvSpPr/>
          <p:nvPr/>
        </p:nvSpPr>
        <p:spPr>
          <a:xfrm>
            <a:off x="3420084" y="5496354"/>
            <a:ext cx="3911400" cy="169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800"/>
            </a:pPr>
            <a:r>
              <a:rPr lang="pt-BR" sz="5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https://www.edneiprocopio.com.br/artigo/declaracao-universal-dos-direitos-humanos</a:t>
            </a:r>
            <a:endParaRPr sz="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1"/>
          <p:cNvSpPr/>
          <p:nvPr/>
        </p:nvSpPr>
        <p:spPr>
          <a:xfrm>
            <a:off x="1141500" y="1530450"/>
            <a:ext cx="7470600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2800"/>
            </a:pPr>
            <a:r>
              <a:rPr lang="pt-BR" sz="2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Como funciona o Conselho de Segurança da ONU?</a:t>
            </a:r>
            <a:endParaRPr sz="2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5" name="Google Shape;295;p21" descr="https://www.politize.com.br/wp-content/uploads/2019/12/CS-ONU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62593" y="2164984"/>
            <a:ext cx="5009470" cy="3337559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21"/>
          <p:cNvSpPr txBox="1"/>
          <p:nvPr/>
        </p:nvSpPr>
        <p:spPr>
          <a:xfrm>
            <a:off x="3603775" y="5411625"/>
            <a:ext cx="3000000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BR" sz="600"/>
              <a:t>https://www.politize.com.br/conselho-de-seguranca-da-onu/</a:t>
            </a:r>
            <a:endParaRPr sz="60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2"/>
          <p:cNvSpPr/>
          <p:nvPr/>
        </p:nvSpPr>
        <p:spPr>
          <a:xfrm>
            <a:off x="457200" y="1154430"/>
            <a:ext cx="8221980" cy="4503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2800"/>
            </a:pPr>
            <a:r>
              <a:rPr lang="pt-BR" sz="2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Importante!!!</a:t>
            </a:r>
            <a:endParaRPr sz="2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buClr>
                <a:srgbClr val="000000"/>
              </a:buClr>
              <a:buSzPts val="2800"/>
            </a:pP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algn="just">
              <a:buClr>
                <a:srgbClr val="000000"/>
              </a:buClr>
              <a:buSzPts val="2800"/>
            </a:pP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Conselho de segurança é formado por 15 membros, sendo </a:t>
            </a:r>
            <a:r>
              <a:rPr lang="pt-B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cinco permanentes</a:t>
            </a: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e </a:t>
            </a:r>
            <a:r>
              <a:rPr lang="pt-B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dez rotativos</a:t>
            </a: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algn="just">
              <a:buClr>
                <a:srgbClr val="000000"/>
              </a:buClr>
              <a:buSzPts val="2800"/>
            </a:pP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 membros permanentes são aqueles que se sagraram vencedores da Segunda Guerra Mundial: Estados Unidos, Grã-Bretanha e Irlanda do Norte, China, Rússia e França.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algn="just">
              <a:buClr>
                <a:srgbClr val="000000"/>
              </a:buClr>
              <a:buSzPts val="1400"/>
            </a:pP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 membros rotativos são escolhidos pela Assembleia Geral, dentre os não permanentes, tendo como principal requisito a contribuição para a manutenção da paz e da segurança internacional, além de outros propósitos da ONU.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68104F-87A7-B936-2693-779013A182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Organismos internacionais, transnacionais e organizações não governamentais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EAC25A0-6725-3A60-50EF-C3DBE60C2F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281139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2FF9F3-F7D8-55A7-05A7-3B1448FE0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Organismos Financeiros internacionais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BCE5E74-1632-B213-29C8-FFA66BFCDB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Duas importantes instituições financeiras internacionais foram criadas na conferência de Bretton Woods: Fundo Monetário Internacional (FMI) e o Banco Internacional de Reconstrução e Desenvolvimento (BIRD) e Banco Mundial. </a:t>
            </a:r>
          </a:p>
          <a:p>
            <a:r>
              <a:rPr lang="pt-BR" dirty="0"/>
              <a:t>A Função era financiar e orientar a reconstrução da Europa ocidental pós guerra e garantir a estabilidade econômica mundial.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57792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"/>
          <p:cNvSpPr/>
          <p:nvPr/>
        </p:nvSpPr>
        <p:spPr>
          <a:xfrm>
            <a:off x="617050" y="1408672"/>
            <a:ext cx="780676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>
              <a:buClr>
                <a:schemeClr val="dk1"/>
              </a:buClr>
              <a:buSzPts val="2400"/>
            </a:pP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Já as sociedades interioranas e montanhosas, tendem a ter menos trocas econômicas e culturais com o mundo, </a:t>
            </a:r>
            <a:endParaRPr/>
          </a:p>
          <a:p>
            <a:pPr algn="r">
              <a:buClr>
                <a:schemeClr val="dk1"/>
              </a:buClr>
              <a:buSzPts val="2400"/>
            </a:pP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como é o caso do </a:t>
            </a:r>
            <a:endParaRPr/>
          </a:p>
          <a:p>
            <a:pPr algn="r">
              <a:buClr>
                <a:schemeClr val="dk1"/>
              </a:buClr>
              <a:buSzPts val="2400"/>
            </a:pP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Afeganistão.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" name="Google Shape;73;p8" descr="Afeganistão - Uma análise Geopolítica: Reflexões sobre questões da Paz e da  Guerr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2508" y="2346417"/>
            <a:ext cx="4399938" cy="3005562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8"/>
          <p:cNvSpPr/>
          <p:nvPr/>
        </p:nvSpPr>
        <p:spPr>
          <a:xfrm>
            <a:off x="617049" y="5351978"/>
            <a:ext cx="1433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600"/>
            </a:pPr>
            <a:r>
              <a:rPr lang="pt-BR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https://www.revistamilitar.pt/artigo/71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" name="Google Shape;75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30356" y="3464900"/>
            <a:ext cx="3774158" cy="1887079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8"/>
          <p:cNvSpPr txBox="1"/>
          <p:nvPr/>
        </p:nvSpPr>
        <p:spPr>
          <a:xfrm>
            <a:off x="5179423" y="5351979"/>
            <a:ext cx="372509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https://upload.wikimedia.org/wikipedia/commons/thumb/1/19/LocationAfghanistan.svg/800px-LocationAfghanistan.svg.png</a:t>
            </a:r>
            <a:endParaRPr/>
          </a:p>
        </p:txBody>
      </p:sp>
      <p:sp>
        <p:nvSpPr>
          <p:cNvPr id="77" name="Google Shape;77;p8"/>
          <p:cNvSpPr txBox="1"/>
          <p:nvPr/>
        </p:nvSpPr>
        <p:spPr>
          <a:xfrm>
            <a:off x="6485709" y="2925745"/>
            <a:ext cx="2041242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FONTE: https://terracoeconomico.com.br/o-que-e-geopolitica/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8138BD-245F-CFD7-BEAA-244CCC948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A Organização Mundial do Comércio (OMC)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714B941-8C13-67AD-5CD5-0E73717D2B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É um organismo internacional e multilateral que tem como objetivo a regulamentação do comércio entre os seus 164 países-membros.</a:t>
            </a:r>
          </a:p>
          <a:p>
            <a:r>
              <a:rPr lang="pt-BR" dirty="0"/>
              <a:t>A OMC foi fundada em 1995 como alternativa ao Acordo Geral sobre Tarifas e Comércio (GATT), após uma série de reuniões desse grupo conhecida como Rodada do Uruguai (1986-1994).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0188994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47822D-01B0-8051-9D25-E5D95B235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44A8A94-52DD-B480-BAD6-35C16A3238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/>
              <a:t>É responsável por fazer a regulamentação das negociações que acontecem entre os seus membros mediante a elaboração de acordos e o estabelecimento de normas em comum a serem cumpridas no sentido de criar condições favoráveis e justas à realização dos trâmites comerciais</a:t>
            </a:r>
          </a:p>
        </p:txBody>
      </p:sp>
    </p:spTree>
    <p:extLst>
      <p:ext uri="{BB962C8B-B14F-4D97-AF65-F5344CB8AC3E}">
        <p14:creationId xmlns:p14="http://schemas.microsoft.com/office/powerpoint/2010/main" val="394652523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04B9375-F7AD-F67D-27E9-55336F7C0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38237"/>
            <a:ext cx="8382000" cy="5715000"/>
          </a:xfrm>
        </p:spPr>
        <p:txBody>
          <a:bodyPr>
            <a:normAutofit fontScale="92500" lnSpcReduction="20000"/>
          </a:bodyPr>
          <a:lstStyle/>
          <a:p>
            <a:endParaRPr lang="pt-BR" dirty="0"/>
          </a:p>
          <a:p>
            <a:r>
              <a:rPr lang="pt-BR" dirty="0"/>
              <a:t>Negociar a redução ou até mesmo a eliminação de tarifas de importação e quaisquer outras práticas protecionistas que possam representar um obstáculo ao comércio internacional – pensando aqui sobretudo nos países desenvolvidos.</a:t>
            </a:r>
          </a:p>
          <a:p>
            <a:r>
              <a:rPr lang="pt-BR" dirty="0"/>
              <a:t>Desenvolver normas e regras de comércio internacional no âmbito dos seus membros, estabelecidas em comum acordo, assim como administrar e promover o monitoramento de sua aplicação.</a:t>
            </a:r>
          </a:p>
          <a:p>
            <a:r>
              <a:rPr lang="pt-BR" dirty="0"/>
              <a:t>Garantir a transparência de acordos comerciais.</a:t>
            </a:r>
          </a:p>
          <a:p>
            <a:r>
              <a:rPr lang="pt-BR" dirty="0"/>
              <a:t>Monitorar e revisar as políticas comerciais adotadas pelos países-membros.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1942B5F-E263-DFAD-313A-846067E285CB}"/>
              </a:ext>
            </a:extLst>
          </p:cNvPr>
          <p:cNvSpPr txBox="1"/>
          <p:nvPr/>
        </p:nvSpPr>
        <p:spPr>
          <a:xfrm>
            <a:off x="533400" y="433387"/>
            <a:ext cx="861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/>
              <a:t>OBJETIVOS OMC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8155307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C987F2-F282-D241-CB22-DD03D6563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39B0EC8-C07C-FEC2-0B3B-B6FAADDAE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/>
              <a:t>Solucionar disputas que possam surgir entre as nações que fazem parte do seu quadro.</a:t>
            </a:r>
          </a:p>
          <a:p>
            <a:r>
              <a:rPr lang="pt-BR" dirty="0"/>
              <a:t>Estabelecer a cooperação com outros organismos e instituições internacionais.</a:t>
            </a:r>
          </a:p>
          <a:p>
            <a:r>
              <a:rPr lang="pt-BR" dirty="0"/>
              <a:t>Assistir tecnicamente e auxiliar na construção de capacidade dos países em desenvolvimento, criando condições mais favoráveis de negociação para essas economias nacionais e garantindo-lhes maior competitividade no âmbito do comércio internacional.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9543514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C5CFAA-1625-53BF-F183-F1AF16E9A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FMI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F32B8BD-2095-3A10-26BA-50377A261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417638"/>
            <a:ext cx="8610600" cy="5165724"/>
          </a:xfrm>
        </p:spPr>
        <p:txBody>
          <a:bodyPr>
            <a:normAutofit fontScale="92500" lnSpcReduction="20000"/>
          </a:bodyPr>
          <a:lstStyle/>
          <a:p>
            <a:r>
              <a:rPr lang="pt-BR" b="0" i="0" dirty="0">
                <a:solidFill>
                  <a:srgbClr val="606060"/>
                </a:solidFill>
                <a:effectLst/>
                <a:latin typeface="Ubuntu" panose="020B0504030602030204" pitchFamily="34" charset="0"/>
              </a:rPr>
              <a:t>O FMI foi criado na Conferência de Bretton Woods, em 1944, e iniciou sua atuação em 1945, quando 29 países, entre os quais o Brasil, subscreveram o convênio constitutivo do organismo internacional. O FMI conta atualmente com 189 países-membros.</a:t>
            </a:r>
          </a:p>
          <a:p>
            <a:r>
              <a:rPr lang="pt-BR" dirty="0"/>
              <a:t>O FMI tem como função garantir a estabilidade dos sistemas econômico e financeiro internacionais, possibilitando ainda o crescimento da economia e de seus países-membros. </a:t>
            </a:r>
          </a:p>
          <a:p>
            <a:r>
              <a:rPr lang="pt-BR" dirty="0"/>
              <a:t>O fundo atua na concessão de empréstimos, no auxílio técnico e no assessoramento nas áreas das políticas econômicas."</a:t>
            </a:r>
          </a:p>
        </p:txBody>
      </p:sp>
      <p:pic>
        <p:nvPicPr>
          <p:cNvPr id="1026" name="Picture 2" descr="FMI alerta para impacto de caos bancário no PIB global; cresceria 2,5% e  não 2,8% - Blog do Lúcio Sorge : Blog do Lúcio Sorge – Informação e Opinião">
            <a:extLst>
              <a:ext uri="{FF2B5EF4-FFF2-40B4-BE49-F238E27FC236}">
                <a16:creationId xmlns:a16="http://schemas.microsoft.com/office/drawing/2014/main" id="{C11E6AB2-74D3-FC41-CCCF-491E2D977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90818"/>
            <a:ext cx="3186112" cy="132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70761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2A277F-99DC-04E7-8A81-F1F2DA85D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575"/>
            <a:ext cx="8229600" cy="1143000"/>
          </a:xfrm>
        </p:spPr>
        <p:txBody>
          <a:bodyPr/>
          <a:lstStyle/>
          <a:p>
            <a:r>
              <a:rPr lang="pt-BR" dirty="0"/>
              <a:t>Banco Mundial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B0032A3-29A0-E870-1BA0-81AD78217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1143565"/>
            <a:ext cx="8534400" cy="5745162"/>
          </a:xfrm>
        </p:spPr>
        <p:txBody>
          <a:bodyPr>
            <a:normAutofit fontScale="92500"/>
          </a:bodyPr>
          <a:lstStyle/>
          <a:p>
            <a:r>
              <a:rPr lang="pt-BR" dirty="0"/>
              <a:t>|Banco Mundial é uma agência financeira internacional pertencente ao Sistema das Nações Unidas e criada no ano de 1944 para auxiliar as economias destruídas pela Segunda Guerra Mundial. A sua sede fica na capital dos Estados Unidos, Washington. </a:t>
            </a:r>
          </a:p>
          <a:p>
            <a:r>
              <a:rPr lang="pt-BR" dirty="0"/>
              <a:t>Contando atualmente com 189 membros, o Banco Mundial é responsável pela oferta de empréstimos a países pobres e emergentes com o propósito de acelerar o seu crescimento e desenvolvimento. É responsável ainda pelo auxílio técnico e em questões relacionadas a políticas econômicas</a:t>
            </a:r>
          </a:p>
        </p:txBody>
      </p:sp>
      <p:pic>
        <p:nvPicPr>
          <p:cNvPr id="2050" name="Picture 2" descr="Banco Mundial: o que é, objetivos e instituições - Sua Pesquisa">
            <a:extLst>
              <a:ext uri="{FF2B5EF4-FFF2-40B4-BE49-F238E27FC236}">
                <a16:creationId xmlns:a16="http://schemas.microsoft.com/office/drawing/2014/main" id="{8FEA51C9-9F20-606D-7CCC-012C72419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75" y="13722"/>
            <a:ext cx="2143125" cy="117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96479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6D99C-2667-2168-43D1-A813B4B6C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" y="1333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dirty="0"/>
              <a:t>Banco Internacional de Reconstrução e Desenvolvimento (BIRD)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BCFBF63-6F30-978F-024B-B3C9BCD3D9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57400"/>
            <a:ext cx="8991600" cy="5257800"/>
          </a:xfrm>
        </p:spPr>
        <p:txBody>
          <a:bodyPr>
            <a:normAutofit fontScale="85000" lnSpcReduction="10000"/>
          </a:bodyPr>
          <a:lstStyle/>
          <a:p>
            <a:r>
              <a:rPr lang="pt-BR" i="0" dirty="0">
                <a:effectLst/>
                <a:latin typeface="Lucida Grande"/>
              </a:rPr>
              <a:t>O BIRD é uma instituição ligada à </a:t>
            </a:r>
            <a:r>
              <a:rPr lang="pt-BR" i="0" u="sng" dirty="0">
                <a:effectLst/>
                <a:latin typeface="Lucida Grande"/>
              </a:rPr>
              <a:t>ONU</a:t>
            </a:r>
            <a:r>
              <a:rPr lang="pt-BR" i="0" dirty="0">
                <a:effectLst/>
                <a:latin typeface="Lucida Grande"/>
              </a:rPr>
              <a:t> com o objetivo de promover o </a:t>
            </a:r>
            <a:r>
              <a:rPr lang="pt-BR" i="0" u="sng" dirty="0">
                <a:effectLst/>
                <a:latin typeface="Lucida Grande"/>
              </a:rPr>
              <a:t>desenvolvimento econômico</a:t>
            </a:r>
            <a:r>
              <a:rPr lang="pt-BR" i="0" dirty="0">
                <a:effectLst/>
                <a:latin typeface="Lucida Grande"/>
              </a:rPr>
              <a:t> e social.</a:t>
            </a:r>
          </a:p>
          <a:p>
            <a:r>
              <a:rPr lang="pt-BR" b="0" i="0" dirty="0">
                <a:solidFill>
                  <a:srgbClr val="000000"/>
                </a:solidFill>
                <a:effectLst/>
                <a:latin typeface="Lucida Grande"/>
              </a:rPr>
              <a:t>Com o passar do tempo e com o sucesso na recuperação da Europa, o BIRD passou a assumir funções mais amplas. A instituição é ligada à </a:t>
            </a:r>
            <a:r>
              <a:rPr lang="pt-BR" b="1" i="0" dirty="0">
                <a:solidFill>
                  <a:srgbClr val="000000"/>
                </a:solidFill>
                <a:effectLst/>
                <a:latin typeface="Lucida Grande"/>
              </a:rPr>
              <a:t>Organização das Nações Unidos (ONU) </a:t>
            </a:r>
            <a:r>
              <a:rPr lang="pt-BR" b="0" i="0" dirty="0">
                <a:solidFill>
                  <a:srgbClr val="000000"/>
                </a:solidFill>
                <a:effectLst/>
                <a:latin typeface="Lucida Grande"/>
              </a:rPr>
              <a:t>e junto a esta busca promover a qualidade de vida no mundo.</a:t>
            </a:r>
            <a:endParaRPr lang="pt-BR" i="0" dirty="0">
              <a:effectLst/>
              <a:latin typeface="Lucida Grande"/>
            </a:endParaRPr>
          </a:p>
          <a:p>
            <a:r>
              <a:rPr lang="pt-BR" b="0" i="0" dirty="0">
                <a:solidFill>
                  <a:srgbClr val="000000"/>
                </a:solidFill>
                <a:effectLst/>
                <a:latin typeface="Lucida Grande"/>
              </a:rPr>
              <a:t>O BIRD concede empréstimos financeiros e assistência para o desenvolvimento para os países que tenham antecedentes de crédito respeitáveis. O dinheiro que é emprestado pelo BIRD tem origem na venda de títulos nos mercados internacionais de capital. </a:t>
            </a:r>
            <a:endParaRPr lang="pt-BR" dirty="0"/>
          </a:p>
        </p:txBody>
      </p:sp>
      <p:pic>
        <p:nvPicPr>
          <p:cNvPr id="3074" name="Picture 2" descr="BIRD - Banco Internacional para Reconstrução e Desenvolvimento - InfoEscola">
            <a:extLst>
              <a:ext uri="{FF2B5EF4-FFF2-40B4-BE49-F238E27FC236}">
                <a16:creationId xmlns:a16="http://schemas.microsoft.com/office/drawing/2014/main" id="{5D0ACCC3-9E28-EB28-4E3E-EB344DD0C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14362"/>
            <a:ext cx="1905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67161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/>
              <a:t>TRANSNACIONAIS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058124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pt-BR" altLang="pt-BR" dirty="0"/>
              <a:t>Empresas que estão presentes em mais de um país, ou seja, que opera ou fabrica em vários países</a:t>
            </a:r>
          </a:p>
          <a:p>
            <a:pPr>
              <a:buFontTx/>
              <a:buChar char="-"/>
            </a:pPr>
            <a:r>
              <a:rPr lang="pt-BR" altLang="pt-BR" dirty="0"/>
              <a:t>Buscam obter custos baixos e o maior lucro possível</a:t>
            </a:r>
          </a:p>
          <a:p>
            <a:pPr>
              <a:buFontTx/>
              <a:buChar char="-"/>
            </a:pPr>
            <a:r>
              <a:rPr lang="pt-BR" altLang="pt-BR" dirty="0"/>
              <a:t>Possuem a hegemonia da economia mundial atual</a:t>
            </a:r>
          </a:p>
          <a:p>
            <a:pPr>
              <a:buFontTx/>
              <a:buChar char="-"/>
            </a:pPr>
            <a:r>
              <a:rPr lang="pt-BR" altLang="pt-BR" dirty="0"/>
              <a:t>Características: competição e eliminação da concorrência</a:t>
            </a:r>
          </a:p>
        </p:txBody>
      </p:sp>
      <p:pic>
        <p:nvPicPr>
          <p:cNvPr id="5122" name="Picture 2" descr="GEOBLOG - Prof. Raffael: Charge do dia [2]">
            <a:extLst>
              <a:ext uri="{FF2B5EF4-FFF2-40B4-BE49-F238E27FC236}">
                <a16:creationId xmlns:a16="http://schemas.microsoft.com/office/drawing/2014/main" id="{3B861516-1702-6004-7EA8-81B433978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050" y="265252"/>
            <a:ext cx="2091950" cy="178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pt-BR" altLang="pt-BR"/>
              <a:t>As multinacionais buscam mercados abertos para atuar, procurando países que ofereçam mão-de-obra barata, matéria-prima abundante e incentivos fiscais</a:t>
            </a:r>
          </a:p>
          <a:p>
            <a:pPr>
              <a:buFontTx/>
              <a:buChar char="-"/>
            </a:pPr>
            <a:r>
              <a:rPr lang="pt-BR" altLang="pt-BR"/>
              <a:t>Concentram a administração e a tecnologia de ponta nos países desenvolvidos</a:t>
            </a:r>
          </a:p>
          <a:p>
            <a:pPr>
              <a:buFontTx/>
              <a:buChar char="-"/>
            </a:pPr>
            <a:r>
              <a:rPr lang="pt-BR" altLang="pt-BR"/>
              <a:t>Exercem grande influência na política dos países 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1628775"/>
            <a:ext cx="7772400" cy="4530725"/>
          </a:xfrm>
        </p:spPr>
        <p:txBody>
          <a:bodyPr/>
          <a:lstStyle/>
          <a:p>
            <a:endParaRPr lang="pt-BR" altLang="pt-BR"/>
          </a:p>
        </p:txBody>
      </p:sp>
      <p:pic>
        <p:nvPicPr>
          <p:cNvPr id="47111" name="Picture 7" descr="retorna_imag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88913"/>
            <a:ext cx="2238375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3" name="Picture 9" descr="marca_preh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357563"/>
            <a:ext cx="280035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5" name="Picture 11" descr="logovw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508500"/>
            <a:ext cx="179070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7" name="Picture 13" descr="Philips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5300663"/>
            <a:ext cx="154305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9" name="Picture 15" descr="img_logo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781300"/>
            <a:ext cx="13335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23" name="Picture 19" descr="Microsof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5876925"/>
            <a:ext cx="5040313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27" name="Picture 23" descr="McEntrega">
            <a:hlinkClick r:id="rId11" tooltip="McEntrega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573463"/>
            <a:ext cx="103822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29" name="Picture 25" descr="Logotipo da Nestlé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60350"/>
            <a:ext cx="4324350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31" name="Picture 27" descr="Logo da Goodyea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4652963"/>
            <a:ext cx="8572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33" name="Picture 29" descr="Logo da Toyota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724400"/>
            <a:ext cx="8572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35" name="Picture 31" descr="Logo da IBM Brasi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2492375"/>
            <a:ext cx="8572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/>
      <p:bldP spid="4710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9"/>
          <p:cNvSpPr/>
          <p:nvPr/>
        </p:nvSpPr>
        <p:spPr>
          <a:xfrm>
            <a:off x="404302" y="1783299"/>
            <a:ext cx="4167699" cy="3847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pt-BR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Observe o mapa ao lado.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indent="-342900" algn="just">
              <a:buClr>
                <a:schemeClr val="dk1"/>
              </a:buClr>
              <a:buSzPts val="2400"/>
              <a:buFont typeface="Arial"/>
              <a:buChar char="•"/>
            </a:pPr>
            <a:r>
              <a:rPr lang="pt-B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Geografia condiciona o desenvolvimento econômico;</a:t>
            </a:r>
            <a:endParaRPr dirty="0"/>
          </a:p>
          <a:p>
            <a:pPr marL="342900" indent="-342900" algn="just">
              <a:buClr>
                <a:schemeClr val="dk1"/>
              </a:buClr>
              <a:buSzPts val="2400"/>
              <a:buFont typeface="Arial"/>
              <a:buChar char="•"/>
            </a:pPr>
            <a:r>
              <a:rPr lang="pt-B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Países com acesso ao mar fazem mais trocas comerciais com o exterior;</a:t>
            </a:r>
            <a:endParaRPr dirty="0"/>
          </a:p>
          <a:p>
            <a:pPr marL="342900" indent="-342900" algn="just">
              <a:buClr>
                <a:schemeClr val="dk1"/>
              </a:buClr>
              <a:buSzPts val="2400"/>
              <a:buFont typeface="Arial"/>
              <a:buChar char="•"/>
            </a:pPr>
            <a:r>
              <a:rPr lang="pt-B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Alguns dos países mais pobres do mundo são “</a:t>
            </a:r>
            <a:r>
              <a:rPr lang="pt-BR" sz="24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landlocked</a:t>
            </a:r>
            <a:r>
              <a:rPr lang="pt-BR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”, </a:t>
            </a:r>
            <a:r>
              <a:rPr lang="pt-B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isto é, não tem acesso ao mar. 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9"/>
          <p:cNvSpPr txBox="1"/>
          <p:nvPr/>
        </p:nvSpPr>
        <p:spPr>
          <a:xfrm>
            <a:off x="2810019" y="1135083"/>
            <a:ext cx="4328100" cy="584735"/>
          </a:xfrm>
          <a:prstGeom prst="rect">
            <a:avLst/>
          </a:prstGeom>
          <a:solidFill>
            <a:srgbClr val="FFF2CC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3200"/>
            </a:pPr>
            <a:r>
              <a:rPr lang="pt-B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Veja que interessante!</a:t>
            </a:r>
            <a:endParaRPr sz="3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" name="Google Shape;84;p9" descr="País sem costa marítima – Wikipédia, a enciclopédia liv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07134" y="2852606"/>
            <a:ext cx="4167699" cy="2433541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9"/>
          <p:cNvSpPr/>
          <p:nvPr/>
        </p:nvSpPr>
        <p:spPr>
          <a:xfrm>
            <a:off x="5604211" y="5658007"/>
            <a:ext cx="2815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600"/>
            </a:pPr>
            <a:r>
              <a:rPr lang="pt-BR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https://upload.wikimedia.org/wikipedia/commons/9/92/Landlocked_countries.svg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" name="Google Shape;86;p9"/>
          <p:cNvPicPr preferRelativeResize="0"/>
          <p:nvPr/>
        </p:nvPicPr>
        <p:blipFill rotWithShape="1">
          <a:blip r:embed="rId4">
            <a:alphaModFix/>
          </a:blip>
          <a:srcRect l="13560" r="14038"/>
          <a:stretch/>
        </p:blipFill>
        <p:spPr>
          <a:xfrm>
            <a:off x="7302137" y="1135083"/>
            <a:ext cx="1437562" cy="1717523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9"/>
          <p:cNvSpPr txBox="1"/>
          <p:nvPr/>
        </p:nvSpPr>
        <p:spPr>
          <a:xfrm>
            <a:off x="5715325" y="5263169"/>
            <a:ext cx="2364377" cy="40011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pt-B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Países “landlocked”</a:t>
            </a:r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DB10AE-67D5-5445-0744-147D5070C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1F619F7-75B6-11C7-ABDE-E9DF437D73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098" name="Picture 2" descr="1. Analise a charge e assinale a alternativa correta que indica a  característica da globalização que - brainly.com.br">
            <a:extLst>
              <a:ext uri="{FF2B5EF4-FFF2-40B4-BE49-F238E27FC236}">
                <a16:creationId xmlns:a16="http://schemas.microsoft.com/office/drawing/2014/main" id="{E59DB72D-7562-E7C7-E097-05CA81AE0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18" y="2660650"/>
            <a:ext cx="7777564" cy="240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21505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9DE2FC-C9DB-0408-96E4-40CF4B315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542E978-A117-5E64-8E5F-BB0CD89CF1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6148" name="Picture 4" descr="As maiores empresas de cada país – Investificar">
            <a:extLst>
              <a:ext uri="{FF2B5EF4-FFF2-40B4-BE49-F238E27FC236}">
                <a16:creationId xmlns:a16="http://schemas.microsoft.com/office/drawing/2014/main" id="{EC56D3EF-6B0C-B5CF-48B5-CDB13A4243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62" b="10396"/>
          <a:stretch/>
        </p:blipFill>
        <p:spPr bwMode="auto">
          <a:xfrm>
            <a:off x="1162050" y="481012"/>
            <a:ext cx="6819900" cy="610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849448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pt-BR" altLang="pt-BR" sz="8000" b="1"/>
              <a:t>GEOGRAFIA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 flipV="1">
            <a:off x="1403350" y="5661025"/>
            <a:ext cx="6858000" cy="98425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80000"/>
              </a:lnSpc>
            </a:pPr>
            <a:endParaRPr lang="pt-BR" altLang="pt-BR" sz="1400" b="1"/>
          </a:p>
        </p:txBody>
      </p:sp>
      <p:sp>
        <p:nvSpPr>
          <p:cNvPr id="2053" name="WordArt 5"/>
          <p:cNvSpPr>
            <a:spLocks noChangeArrowheads="1" noChangeShapeType="1" noTextEdit="1"/>
          </p:cNvSpPr>
          <p:nvPr/>
        </p:nvSpPr>
        <p:spPr bwMode="auto">
          <a:xfrm>
            <a:off x="2843213" y="4437063"/>
            <a:ext cx="4695825" cy="6953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  <a:contourClr>
                <a:srgbClr val="969696"/>
              </a:contourClr>
            </a:sp3d>
          </a:bodyPr>
          <a:lstStyle/>
          <a:p>
            <a:r>
              <a:rPr lang="pt-BR" sz="4800" b="1" kern="10">
                <a:ln w="9525">
                  <a:round/>
                  <a:headEnd/>
                  <a:tailEnd/>
                </a:ln>
                <a:solidFill>
                  <a:srgbClr val="969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GLOBALIZAÇÃO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/>
              <a:t>GLOBALIZAÇÃO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pt-BR" altLang="pt-BR" dirty="0"/>
              <a:t>		</a:t>
            </a:r>
            <a:r>
              <a:rPr lang="pt-BR" altLang="pt-BR" b="1" i="1" dirty="0">
                <a:solidFill>
                  <a:schemeClr val="hlink"/>
                </a:solidFill>
              </a:rPr>
              <a:t>Globalização</a:t>
            </a:r>
            <a:r>
              <a:rPr lang="pt-BR" altLang="pt-BR" dirty="0"/>
              <a:t> ou </a:t>
            </a:r>
            <a:r>
              <a:rPr lang="pt-BR" altLang="pt-BR" b="1" i="1" dirty="0">
                <a:solidFill>
                  <a:schemeClr val="hlink"/>
                </a:solidFill>
              </a:rPr>
              <a:t>Mundialização</a:t>
            </a:r>
            <a:r>
              <a:rPr lang="pt-BR" altLang="pt-BR" dirty="0"/>
              <a:t> consiste em um processo que se intensificou após a II Guerra Mundial, tendo como principais características: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pt-BR" altLang="pt-BR" dirty="0"/>
              <a:t>O aprofundamento das relações internacionais (aumento do comércio internacional) 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pt-BR" altLang="pt-BR" dirty="0"/>
              <a:t>Inovações no campo das ciências e das técnicas;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/>
              <a:t>GLOBALIZAÇÃO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t-BR" altLang="pt-BR" dirty="0"/>
              <a:t>Tendência à padronização cultural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altLang="pt-BR" dirty="0"/>
              <a:t>Intensa atuação das multinacionais ou transnacionais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altLang="pt-BR" dirty="0"/>
              <a:t>Formação de blocos econômicos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altLang="pt-BR" dirty="0"/>
              <a:t>Desenvolvimento e acesso às tecnologias desiguais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altLang="pt-BR" dirty="0"/>
              <a:t>Mundialização da produção;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altLang="pt-BR" dirty="0"/>
              <a:t>Ampliação das redes geográficas;</a:t>
            </a:r>
          </a:p>
          <a:p>
            <a:pPr>
              <a:buFont typeface="Arial" panose="020B0604020202020204" pitchFamily="34" charset="0"/>
              <a:buChar char="•"/>
            </a:pPr>
            <a:endParaRPr lang="pt-BR" altLang="pt-BR" dirty="0"/>
          </a:p>
          <a:p>
            <a:pPr>
              <a:buFontTx/>
              <a:buChar char="-"/>
            </a:pPr>
            <a:endParaRPr lang="pt-BR" altLang="pt-BR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Fluxos de pessoas, mercadorias,  ideias, energia, transportes, informações se aceleram com rapidez; </a:t>
            </a:r>
          </a:p>
          <a:p>
            <a:r>
              <a:rPr lang="pt-BR" dirty="0"/>
              <a:t>O mundo passa a ser organizado em rede</a:t>
            </a:r>
          </a:p>
          <a:p>
            <a:r>
              <a:rPr lang="pt-BR" dirty="0"/>
              <a:t>Rede geográfica é um conjunto de linhas interconectadas que permitem a circulação de qualquer tipo de fluxo;</a:t>
            </a:r>
          </a:p>
          <a:p>
            <a:r>
              <a:rPr lang="pt-BR" dirty="0"/>
              <a:t>Elas podem ser materiais ou imateriais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9659085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26978" name="Picture 2" descr="http://s1.static.brasilescola.uol.com.br/artigos/1293b19f1b27edba37c201d7019a624a.jpg?i=http://brasilescola.uol.com.br/upload/conteudo/images/1293b19f1b27edba37c201d7019a624a.jpg&amp;w=302&amp;h=293&amp;c=FFFFFF&amp;t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77812"/>
            <a:ext cx="6048672" cy="595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04784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google.com.br/url?source=imglanding&amp;ct=img&amp;q=http://2.bp.blogspot.com/-xf1DyZ6FShI/Tj68OKMwX7I/AAAAAAAAAxQ/OfxcFFsRqc8/s1600/GLOBALIZACAO.jpg&amp;sa=X&amp;ei=1nsWULbaJ4jO9QTCooCAAg&amp;ved=0CAkQ8wc4FQ&amp;usg=AFQjCNHQ8eyn3wFs0B8v0h1_H84MKy0Yh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9125"/>
            <a:ext cx="9144000" cy="583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CaixaDeTexto 3"/>
          <p:cNvSpPr txBox="1">
            <a:spLocks noChangeArrowheads="1"/>
          </p:cNvSpPr>
          <p:nvPr/>
        </p:nvSpPr>
        <p:spPr bwMode="auto">
          <a:xfrm>
            <a:off x="0" y="5300663"/>
            <a:ext cx="40671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3600" b="1">
                <a:solidFill>
                  <a:srgbClr val="FFFF00"/>
                </a:solidFill>
              </a:rPr>
              <a:t>GLOBALIZAÇÃO</a:t>
            </a:r>
          </a:p>
        </p:txBody>
      </p:sp>
      <p:sp>
        <p:nvSpPr>
          <p:cNvPr id="7172" name="Retângulo 4"/>
          <p:cNvSpPr>
            <a:spLocks noChangeArrowheads="1"/>
          </p:cNvSpPr>
          <p:nvPr/>
        </p:nvSpPr>
        <p:spPr bwMode="auto">
          <a:xfrm>
            <a:off x="5724525" y="6453188"/>
            <a:ext cx="30305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/>
              <a:t>dechileabrasil.blogspot.com</a:t>
            </a:r>
          </a:p>
        </p:txBody>
      </p:sp>
    </p:spTree>
    <p:extLst>
      <p:ext uri="{BB962C8B-B14F-4D97-AF65-F5344CB8AC3E}">
        <p14:creationId xmlns:p14="http://schemas.microsoft.com/office/powerpoint/2010/main" val="366968964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Conteúdo 2"/>
          <p:cNvSpPr>
            <a:spLocks noGrp="1"/>
          </p:cNvSpPr>
          <p:nvPr>
            <p:ph idx="1"/>
          </p:nvPr>
        </p:nvSpPr>
        <p:spPr>
          <a:xfrm>
            <a:off x="0" y="692150"/>
            <a:ext cx="9144000" cy="201612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pt-BR" altLang="pt-BR" sz="2400"/>
              <a:t>A </a:t>
            </a:r>
            <a:r>
              <a:rPr lang="pt-BR" altLang="pt-BR" sz="2400">
                <a:solidFill>
                  <a:srgbClr val="FF0000"/>
                </a:solidFill>
              </a:rPr>
              <a:t>Globalização</a:t>
            </a:r>
            <a:r>
              <a:rPr lang="pt-BR" altLang="pt-BR" sz="2400"/>
              <a:t> não é um fenômeno novo. É só lembramos das </a:t>
            </a:r>
            <a:r>
              <a:rPr lang="pt-BR" altLang="pt-BR" sz="2400">
                <a:solidFill>
                  <a:srgbClr val="FF0000"/>
                </a:solidFill>
              </a:rPr>
              <a:t>Grande Navegações </a:t>
            </a:r>
            <a:r>
              <a:rPr lang="pt-BR" altLang="pt-BR" sz="2400"/>
              <a:t>realizadas por portugueses e espanhóis e veremos que até mesmo a descoberta do Brasil já faz parte de um processo  de integração global. Só que naquela época não se utilizava este termo.</a:t>
            </a:r>
          </a:p>
        </p:txBody>
      </p:sp>
      <p:pic>
        <p:nvPicPr>
          <p:cNvPr id="8195" name="Picture 2" descr="http://www.google.com.br/url?source=imglanding&amp;ct=img&amp;q=http://www.jayrus.art.br/Apostilas/LiteraturaPortuguesa/Historia_de_Portugal/grandes_navegacoes.jpg&amp;sa=X&amp;ei=Z44WUJGgD4SG8QTox4HoCQ&amp;ved=0CAkQ8wc&amp;usg=AFQjCNFYs0yge-MQLbpRmm_59HhO76dCm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5400"/>
            <a:ext cx="91440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230847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Conteúdo 2"/>
          <p:cNvSpPr>
            <a:spLocks noGrp="1"/>
          </p:cNvSpPr>
          <p:nvPr>
            <p:ph idx="1"/>
          </p:nvPr>
        </p:nvSpPr>
        <p:spPr>
          <a:xfrm>
            <a:off x="0" y="765175"/>
            <a:ext cx="5435600" cy="4525963"/>
          </a:xfrm>
        </p:spPr>
        <p:txBody>
          <a:bodyPr>
            <a:normAutofit lnSpcReduction="10000"/>
          </a:bodyPr>
          <a:lstStyle/>
          <a:p>
            <a:r>
              <a:rPr lang="pt-BR" altLang="pt-BR" sz="2400"/>
              <a:t>O termo globalização designa um fenômeno de abertura das economias e das respectivas fronteiras em resultado do acentuado crescimento das trocas internacionais de mercadorias, da intensificação dos movimentos de capitais, da circulação de pessoas, do conhecimento e da informação, proporcionados quer pelo desenvolvimento dos transportes e das comunicações, quer pela crescente abertura das fronteiras ao comércio internacional.</a:t>
            </a:r>
          </a:p>
          <a:p>
            <a:endParaRPr lang="pt-BR" altLang="pt-BR" sz="2400"/>
          </a:p>
        </p:txBody>
      </p:sp>
      <p:pic>
        <p:nvPicPr>
          <p:cNvPr id="9219" name="Picture 2" descr="http://www.google.com.br/url?source=imglanding&amp;ct=img&amp;q=http://www.guiadicas.com/guiadicasgratisfotos/2009/04/a-notavel-globalizacao-no-brasil.jpg&amp;sa=X&amp;ei=4HwWUIDaB5Ks8QSpvIHoBA&amp;ved=0CAkQ8wc&amp;usg=AFQjCNGouq_wCuMvfcapEDl6MbW3_bVo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908050"/>
            <a:ext cx="3851275" cy="532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CaixaDeTexto 3"/>
          <p:cNvSpPr txBox="1">
            <a:spLocks noChangeArrowheads="1"/>
          </p:cNvSpPr>
          <p:nvPr/>
        </p:nvSpPr>
        <p:spPr bwMode="auto">
          <a:xfrm>
            <a:off x="7218363" y="5918200"/>
            <a:ext cx="16589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/>
              <a:t>guiadicas.com</a:t>
            </a:r>
          </a:p>
        </p:txBody>
      </p:sp>
    </p:spTree>
    <p:extLst>
      <p:ext uri="{BB962C8B-B14F-4D97-AF65-F5344CB8AC3E}">
        <p14:creationId xmlns:p14="http://schemas.microsoft.com/office/powerpoint/2010/main" val="3133907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0"/>
          <p:cNvSpPr txBox="1"/>
          <p:nvPr/>
        </p:nvSpPr>
        <p:spPr>
          <a:xfrm>
            <a:off x="711924" y="1434976"/>
            <a:ext cx="802059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Alguns países sem litoral estão entre os mais pobres do mundo. Entre os problemas de não ter acesso ao mar incluem: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0"/>
          <p:cNvSpPr txBox="1"/>
          <p:nvPr/>
        </p:nvSpPr>
        <p:spPr>
          <a:xfrm>
            <a:off x="711924" y="2376037"/>
            <a:ext cx="8020594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indent="-152400" algn="just">
              <a:buClr>
                <a:schemeClr val="dk1"/>
              </a:buClr>
              <a:buSzPts val="2400"/>
              <a:buFont typeface="Arial"/>
              <a:buChar char="•"/>
            </a:pP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Falta de acesso a fontes de pesca e alimentos oceânicos;</a:t>
            </a:r>
            <a:endParaRPr/>
          </a:p>
          <a:p>
            <a:pPr indent="-152400" algn="just">
              <a:buClr>
                <a:schemeClr val="dk1"/>
              </a:buClr>
              <a:buSzPts val="2400"/>
              <a:buFont typeface="Arial"/>
              <a:buChar char="•"/>
            </a:pP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Custos elevados de transporte e trânsito devido à falta de acesso aos portos e às operações de transporte marítimo mundial;</a:t>
            </a:r>
            <a:endParaRPr/>
          </a:p>
          <a:p>
            <a:pPr indent="-152400" algn="just">
              <a:buClr>
                <a:schemeClr val="dk1"/>
              </a:buClr>
              <a:buSzPts val="2400"/>
              <a:buFont typeface="Arial"/>
              <a:buChar char="•"/>
            </a:pP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Vulnerabilidades geopolíticas de dependência de países vizinhos para acesso aos mercados mundiais e recursos naturais;</a:t>
            </a:r>
            <a:endParaRPr/>
          </a:p>
          <a:p>
            <a:pPr indent="-152400" algn="just">
              <a:buClr>
                <a:schemeClr val="dk1"/>
              </a:buClr>
              <a:buSzPts val="2400"/>
              <a:buFont typeface="Arial"/>
              <a:buChar char="•"/>
            </a:pP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Limitações militares devido à falta de opções navais.</a:t>
            </a:r>
            <a:endParaRPr/>
          </a:p>
        </p:txBody>
      </p:sp>
      <p:pic>
        <p:nvPicPr>
          <p:cNvPr id="94" name="Google Shape;94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63337" y="4727501"/>
            <a:ext cx="1112874" cy="1112874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0"/>
          <p:cNvSpPr txBox="1"/>
          <p:nvPr/>
        </p:nvSpPr>
        <p:spPr>
          <a:xfrm>
            <a:off x="1045027" y="5671099"/>
            <a:ext cx="4572000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FONTE: https://noticiasconcursos.com.br/geografia-paises-que-nao-tem-litoral/</a:t>
            </a:r>
            <a:endParaRPr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ço Reservado para Conteúdo 2"/>
          <p:cNvSpPr>
            <a:spLocks noGrp="1"/>
          </p:cNvSpPr>
          <p:nvPr>
            <p:ph idx="1"/>
          </p:nvPr>
        </p:nvSpPr>
        <p:spPr>
          <a:xfrm>
            <a:off x="0" y="836613"/>
            <a:ext cx="4643438" cy="5688012"/>
          </a:xfrm>
        </p:spPr>
        <p:txBody>
          <a:bodyPr/>
          <a:lstStyle/>
          <a:p>
            <a:r>
              <a:rPr lang="pt-BR" altLang="pt-BR" sz="2800"/>
              <a:t>No final da década de 1980 que o termo globalização começa a ser utilizado, designando não apenas a mundialização da economia, mas também o intercâmbio cultural e a interdependência social e política ao nível mundial. </a:t>
            </a:r>
          </a:p>
          <a:p>
            <a:endParaRPr lang="pt-BR" altLang="pt-BR" sz="2800"/>
          </a:p>
        </p:txBody>
      </p:sp>
      <p:pic>
        <p:nvPicPr>
          <p:cNvPr id="10243" name="Picture 2" descr="http://www.google.com.br/url?source=imglanding&amp;ct=img&amp;q=http://2.bp.blogspot.com/_jftDefY2b28/SdEePEaGwVI/AAAAAAAAAik/NTEpQdYsEO8/s400/desporto+e+globaliza%C3%A7%C3%A3o.jpg&amp;sa=X&amp;ei=bpUWUK_cJYuC8ATYt4CQDA&amp;ved=0CAkQ8wc4Lg&amp;usg=AFQjCNGsIviEuYLrlUvptAZ5i4S-jJeGH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620713"/>
            <a:ext cx="4500562" cy="590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810270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igitalizar"/>
          <p:cNvPicPr>
            <a:picLocks noChangeAspect="1" noChangeArrowheads="1"/>
          </p:cNvPicPr>
          <p:nvPr/>
        </p:nvPicPr>
        <p:blipFill>
          <a:blip r:embed="rId2">
            <a:lum bright="-24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9144000" cy="6132512"/>
          </a:xfrm>
          <a:prstGeom prst="rect">
            <a:avLst/>
          </a:prstGeom>
          <a:noFill/>
          <a:ln w="38100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91303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ítulo 1"/>
          <p:cNvSpPr>
            <a:spLocks noGrp="1"/>
          </p:cNvSpPr>
          <p:nvPr>
            <p:ph type="title"/>
          </p:nvPr>
        </p:nvSpPr>
        <p:spPr>
          <a:xfrm>
            <a:off x="395288" y="620713"/>
            <a:ext cx="8229600" cy="1143000"/>
          </a:xfrm>
        </p:spPr>
        <p:txBody>
          <a:bodyPr/>
          <a:lstStyle/>
          <a:p>
            <a:r>
              <a:rPr lang="pt-BR" altLang="pt-BR" sz="3200" dirty="0">
                <a:latin typeface="Comic Sans MS" panose="030F0702030302020204" pitchFamily="66" charset="0"/>
              </a:rPr>
              <a:t>Globalização: processo de integração dos países </a:t>
            </a:r>
          </a:p>
        </p:txBody>
      </p:sp>
      <p:sp>
        <p:nvSpPr>
          <p:cNvPr id="13315" name="Espaço Reservado para Conteúdo 2"/>
          <p:cNvSpPr>
            <a:spLocks noGrp="1"/>
          </p:cNvSpPr>
          <p:nvPr>
            <p:ph idx="1"/>
          </p:nvPr>
        </p:nvSpPr>
        <p:spPr>
          <a:xfrm>
            <a:off x="395288" y="1801813"/>
            <a:ext cx="4187825" cy="4525962"/>
          </a:xfrm>
        </p:spPr>
        <p:txBody>
          <a:bodyPr/>
          <a:lstStyle/>
          <a:p>
            <a:r>
              <a:rPr lang="pt-BR" altLang="pt-BR" sz="2400" dirty="0">
                <a:latin typeface="Comic Sans MS" panose="030F0702030302020204" pitchFamily="66" charset="0"/>
              </a:rPr>
              <a:t>Liberalização econômica.</a:t>
            </a:r>
          </a:p>
          <a:p>
            <a:r>
              <a:rPr lang="pt-BR" altLang="pt-BR" sz="2400" dirty="0">
                <a:latin typeface="Comic Sans MS" panose="030F0702030302020204" pitchFamily="66" charset="0"/>
              </a:rPr>
              <a:t>Revolução nos transportes.</a:t>
            </a:r>
          </a:p>
          <a:p>
            <a:r>
              <a:rPr lang="pt-BR" altLang="pt-BR" sz="2400" dirty="0">
                <a:latin typeface="Comic Sans MS" panose="030F0702030302020204" pitchFamily="66" charset="0"/>
              </a:rPr>
              <a:t>Revolução nas telecomunicações.</a:t>
            </a:r>
          </a:p>
          <a:p>
            <a:r>
              <a:rPr lang="pt-BR" altLang="pt-BR" sz="2400" dirty="0">
                <a:latin typeface="Comic Sans MS" panose="030F0702030302020204" pitchFamily="66" charset="0"/>
              </a:rPr>
              <a:t>Popularização da Internet.</a:t>
            </a:r>
          </a:p>
          <a:p>
            <a:r>
              <a:rPr lang="pt-BR" altLang="pt-BR" sz="2400" dirty="0">
                <a:latin typeface="Comic Sans MS" panose="030F0702030302020204" pitchFamily="66" charset="0"/>
              </a:rPr>
              <a:t>Homogeneização cultural.</a:t>
            </a:r>
          </a:p>
          <a:p>
            <a:r>
              <a:rPr lang="pt-BR" altLang="pt-BR" sz="2400" dirty="0">
                <a:latin typeface="Comic Sans MS" panose="030F0702030302020204" pitchFamily="66" charset="0"/>
              </a:rPr>
              <a:t>Processo contraditório economicamente.</a:t>
            </a:r>
          </a:p>
          <a:p>
            <a:endParaRPr lang="pt-BR" altLang="pt-BR" sz="2400" dirty="0">
              <a:latin typeface="Comic Sans MS" panose="030F0702030302020204" pitchFamily="66" charset="0"/>
            </a:endParaRPr>
          </a:p>
          <a:p>
            <a:endParaRPr lang="pt-BR" altLang="pt-BR" sz="2400" dirty="0"/>
          </a:p>
        </p:txBody>
      </p:sp>
      <p:pic>
        <p:nvPicPr>
          <p:cNvPr id="13316" name="Picture 2" descr="http://www.google.com.br/url?source=imglanding&amp;ct=img&amp;q=http://2.bp.blogspot.com/-QoDt0PHEmdc/T68O7nA16jI/AAAAAAAAAA0/AGzM6OyIUkg/s1600/globalizacao.jpg&amp;sa=X&amp;ei=JYAWUNSVKISS9gTEsoDYAQ&amp;ved=0CAkQ8wc4FA&amp;usg=AFQjCNExOlr6gmpd2RcV50rrJx1WQycuW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773238"/>
            <a:ext cx="4176712" cy="410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Retângulo 3"/>
          <p:cNvSpPr>
            <a:spLocks noChangeArrowheads="1"/>
          </p:cNvSpPr>
          <p:nvPr/>
        </p:nvSpPr>
        <p:spPr bwMode="auto">
          <a:xfrm>
            <a:off x="5565775" y="5840413"/>
            <a:ext cx="3327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/>
              <a:t>portfoliogeoeesd.blogspot.com</a:t>
            </a:r>
          </a:p>
        </p:txBody>
      </p:sp>
    </p:spTree>
    <p:extLst>
      <p:ext uri="{BB962C8B-B14F-4D97-AF65-F5344CB8AC3E}">
        <p14:creationId xmlns:p14="http://schemas.microsoft.com/office/powerpoint/2010/main" val="76405093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/>
              <a:t>AVANÇOS TECNOLÓGICOS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pt-BR" altLang="pt-BR"/>
              <a:t>Revisão dos conceitos de tempo e espaço</a:t>
            </a:r>
          </a:p>
          <a:p>
            <a:pPr>
              <a:buFontTx/>
              <a:buChar char="-"/>
            </a:pPr>
            <a:r>
              <a:rPr lang="pt-BR" altLang="pt-BR"/>
              <a:t>Novas tecnologias:  comunicação on line, rápidos meios de transporte, ciberespaço</a:t>
            </a:r>
          </a:p>
          <a:p>
            <a:pPr>
              <a:buFontTx/>
              <a:buChar char="-"/>
            </a:pPr>
            <a:r>
              <a:rPr lang="pt-BR" altLang="pt-BR"/>
              <a:t>“Encurtamento das distâncias” ou “encolhimento do mundo”</a:t>
            </a:r>
          </a:p>
          <a:p>
            <a:pPr>
              <a:buFontTx/>
              <a:buChar char="-"/>
            </a:pPr>
            <a:r>
              <a:rPr lang="pt-BR" altLang="pt-BR"/>
              <a:t>Acesso desigual às novas tecnologias</a:t>
            </a:r>
          </a:p>
          <a:p>
            <a:pPr>
              <a:buFontTx/>
              <a:buChar char="-"/>
            </a:pPr>
            <a:r>
              <a:rPr lang="pt-BR" altLang="pt-BR"/>
              <a:t>Abismo Tecnológico</a:t>
            </a:r>
          </a:p>
          <a:p>
            <a:pPr>
              <a:buFontTx/>
              <a:buChar char="-"/>
            </a:pPr>
            <a:endParaRPr lang="pt-BR" altLang="pt-BR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pt-BR" altLang="pt-BR"/>
              <a:t>Encolhimento do mapa do mundo – a mesma distância é percorrida em um tempo muito menor</a:t>
            </a:r>
          </a:p>
          <a:p>
            <a:pPr>
              <a:buFontTx/>
              <a:buChar char="-"/>
            </a:pPr>
            <a:r>
              <a:rPr lang="pt-BR" altLang="pt-BR"/>
              <a:t>Novas formas de organização econômica: aproximação de mercados</a:t>
            </a:r>
          </a:p>
          <a:p>
            <a:pPr>
              <a:buFontTx/>
              <a:buNone/>
            </a:pPr>
            <a:endParaRPr lang="pt-BR" altLang="pt-BR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pt-BR" altLang="pt-BR"/>
              <a:t>	A Globalização gera ao mesmo tempo a expansão de mercados e a redução da capacidade de ação dos Estados nacionais, partidos políticos e sindicatos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pt-BR" altLang="pt-BR"/>
              <a:t>	Produz maior intercâmbio transnacional e ao mesmo tempo enfraquece a segurança de se pertencer a uma nação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pt-BR" altLang="pt-BR"/>
              <a:t>	Produz efeitos negativos nas sociedades nacionais e locais (mudanças nas relações de produção, comércio e consumo)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pt-BR" altLang="pt-BR"/>
              <a:t>Aumento da concorrência internacional e desestruturação da produção local</a:t>
            </a:r>
          </a:p>
          <a:p>
            <a:pPr>
              <a:buFontTx/>
              <a:buChar char="-"/>
            </a:pPr>
            <a:r>
              <a:rPr lang="pt-BR" altLang="pt-BR"/>
              <a:t>Concentra a pesquisa científica e as inovações tecnológicas em poucos países dominantes</a:t>
            </a:r>
          </a:p>
          <a:p>
            <a:pPr>
              <a:buFontTx/>
              <a:buChar char="-"/>
            </a:pPr>
            <a:r>
              <a:rPr lang="pt-BR" altLang="pt-BR"/>
              <a:t>Impessoalidade nas relações de trabalho</a:t>
            </a:r>
          </a:p>
          <a:p>
            <a:pPr>
              <a:buFontTx/>
              <a:buNone/>
            </a:pPr>
            <a:endParaRPr lang="pt-BR" altLang="pt-BR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altLang="pt-BR" sz="3800"/>
              <a:t>CENTRO, SEMIPERIFERIA E PERIFERIA</a:t>
            </a:r>
          </a:p>
        </p:txBody>
      </p:sp>
      <p:pic>
        <p:nvPicPr>
          <p:cNvPr id="5427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813" y="1628775"/>
            <a:ext cx="6119812" cy="4997450"/>
          </a:xfr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pt-BR" altLang="pt-BR"/>
          </a:p>
        </p:txBody>
      </p:sp>
      <p:sp>
        <p:nvSpPr>
          <p:cNvPr id="55301" name="WordArt 5"/>
          <p:cNvSpPr>
            <a:spLocks noChangeArrowheads="1" noChangeShapeType="1" noTextEdit="1"/>
          </p:cNvSpPr>
          <p:nvPr/>
        </p:nvSpPr>
        <p:spPr bwMode="auto">
          <a:xfrm>
            <a:off x="3348038" y="1557338"/>
            <a:ext cx="2390775" cy="695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pt-BR" sz="48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BLOCOS</a:t>
            </a:r>
          </a:p>
        </p:txBody>
      </p:sp>
      <p:sp>
        <p:nvSpPr>
          <p:cNvPr id="55302" name="WordArt 6"/>
          <p:cNvSpPr>
            <a:spLocks noChangeArrowheads="1" noChangeShapeType="1" noTextEdit="1"/>
          </p:cNvSpPr>
          <p:nvPr/>
        </p:nvSpPr>
        <p:spPr bwMode="auto">
          <a:xfrm>
            <a:off x="2484438" y="2636838"/>
            <a:ext cx="4019550" cy="695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pt-BR" sz="48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ECONÔMICOS</a:t>
            </a:r>
          </a:p>
        </p:txBody>
      </p:sp>
      <p:sp>
        <p:nvSpPr>
          <p:cNvPr id="55303" name="WordArt 7"/>
          <p:cNvSpPr>
            <a:spLocks noChangeArrowheads="1" noChangeShapeType="1" noTextEdit="1"/>
          </p:cNvSpPr>
          <p:nvPr/>
        </p:nvSpPr>
        <p:spPr bwMode="auto">
          <a:xfrm>
            <a:off x="2124075" y="4149725"/>
            <a:ext cx="5267325" cy="695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pt-BR" sz="4800" kern="1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chemeClr val="accent1"/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SUPRANACIONAIS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altLang="pt-BR" sz="3800"/>
              <a:t>TIPOS DE BLOCOS ECONÔMICOS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pt-BR" altLang="pt-BR" b="1" i="1"/>
              <a:t>MERCADO COMUM</a:t>
            </a:r>
            <a:r>
              <a:rPr lang="pt-BR" altLang="pt-BR"/>
              <a:t> – livre circulação de pessoas, mercadorias, capitais e moedas, formação de órgãos integrados. Ex: União Européia</a:t>
            </a:r>
          </a:p>
          <a:p>
            <a:pPr>
              <a:buFontTx/>
              <a:buChar char="-"/>
            </a:pPr>
            <a:r>
              <a:rPr lang="pt-BR" altLang="pt-BR" b="1" i="1"/>
              <a:t>UNIÃO ADUANEIRA</a:t>
            </a:r>
            <a:r>
              <a:rPr lang="pt-BR" altLang="pt-BR"/>
              <a:t> – área de livre comércio e adoção de tarifas comuns de importação para países fora do grupo</a:t>
            </a:r>
          </a:p>
          <a:p>
            <a:pPr>
              <a:buFontTx/>
              <a:buChar char="-"/>
            </a:pPr>
            <a:r>
              <a:rPr lang="pt-BR" altLang="pt-BR" b="1" i="1"/>
              <a:t>ÁREA DE LIVRE COMÉRCIO</a:t>
            </a:r>
            <a:r>
              <a:rPr lang="pt-BR" altLang="pt-BR"/>
              <a:t> – apenas isenção de tarifas alfandegárias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478</TotalTime>
  <Words>6187</Words>
  <Application>Microsoft Office PowerPoint</Application>
  <PresentationFormat>Apresentação na tela (4:3)</PresentationFormat>
  <Paragraphs>587</Paragraphs>
  <Slides>140</Slides>
  <Notes>54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140</vt:i4>
      </vt:variant>
    </vt:vector>
  </HeadingPairs>
  <TitlesOfParts>
    <vt:vector size="150" baseType="lpstr">
      <vt:lpstr>Arial</vt:lpstr>
      <vt:lpstr>Arial</vt:lpstr>
      <vt:lpstr>Arial Black</vt:lpstr>
      <vt:lpstr>Calibri</vt:lpstr>
      <vt:lpstr>Comic Sans MS</vt:lpstr>
      <vt:lpstr>Lucida Grande</vt:lpstr>
      <vt:lpstr>Times New Roman</vt:lpstr>
      <vt:lpstr>Ubuntu</vt:lpstr>
      <vt:lpstr>Wingdings</vt:lpstr>
      <vt:lpstr>Office Theme</vt:lpstr>
      <vt:lpstr>Apresentação do PowerPoint</vt:lpstr>
      <vt:lpstr>Geopolítica</vt:lpstr>
      <vt:lpstr>Geografia política e Geopolítica</vt:lpstr>
      <vt:lpstr>Friedrich  Ratzel e a Antropogeografia (1844- 1904)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Origem</vt:lpstr>
      <vt:lpstr>Atividades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Neoliberalismo: território e política</vt:lpstr>
      <vt:lpstr>O que é o Neoliberalismo?</vt:lpstr>
      <vt:lpstr>O que é o Neoliberalismo?</vt:lpstr>
      <vt:lpstr>O que é o Neoliberalismo?</vt:lpstr>
      <vt:lpstr>Apresentação do PowerPoint</vt:lpstr>
      <vt:lpstr>Apresentação do PowerPoint</vt:lpstr>
      <vt:lpstr>A economia e a política mundial sempre foram assim?</vt:lpstr>
      <vt:lpstr>Etapas do capitalismo</vt:lpstr>
      <vt:lpstr>Apresentação do PowerPoint</vt:lpstr>
      <vt:lpstr>Apresentação do PowerPoint</vt:lpstr>
      <vt:lpstr>Apresentação do PowerPoint</vt:lpstr>
      <vt:lpstr>Etapas do capitalismo</vt:lpstr>
      <vt:lpstr>Liberalismo e Crise de 1929</vt:lpstr>
      <vt:lpstr>Estado de Bem Estar Social</vt:lpstr>
      <vt:lpstr>Apresentação do PowerPoint</vt:lpstr>
      <vt:lpstr>Apresentação do PowerPoint</vt:lpstr>
      <vt:lpstr>Crise do Estado de Bem Estar Social</vt:lpstr>
      <vt:lpstr>Consenso de Washington </vt:lpstr>
      <vt:lpstr>Características do Neoliberalismo</vt:lpstr>
      <vt:lpstr>Características do Neoliberalismo </vt:lpstr>
      <vt:lpstr>Características do Neoliberalismo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Organismos internacionais, transnacionais e organizações não governamentais</vt:lpstr>
      <vt:lpstr>Organismos Financeiros internacionais</vt:lpstr>
      <vt:lpstr>A Organização Mundial do Comércio (OMC)</vt:lpstr>
      <vt:lpstr>Apresentação do PowerPoint</vt:lpstr>
      <vt:lpstr>Apresentação do PowerPoint</vt:lpstr>
      <vt:lpstr>Apresentação do PowerPoint</vt:lpstr>
      <vt:lpstr>FMI</vt:lpstr>
      <vt:lpstr>Banco Mundial</vt:lpstr>
      <vt:lpstr>Banco Internacional de Reconstrução e Desenvolvimento (BIRD)</vt:lpstr>
      <vt:lpstr>TRANSNACIONAIS</vt:lpstr>
      <vt:lpstr>Apresentação do PowerPoint</vt:lpstr>
      <vt:lpstr>Apresentação do PowerPoint</vt:lpstr>
      <vt:lpstr>Apresentação do PowerPoint</vt:lpstr>
      <vt:lpstr>Apresentação do PowerPoint</vt:lpstr>
      <vt:lpstr>GEOGRAFIA</vt:lpstr>
      <vt:lpstr>GLOBALIZAÇÃO</vt:lpstr>
      <vt:lpstr>GLOBALIZAÇÃO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Globalização: processo de integração dos países </vt:lpstr>
      <vt:lpstr>AVANÇOS TECNOLÓGICOS</vt:lpstr>
      <vt:lpstr>Apresentação do PowerPoint</vt:lpstr>
      <vt:lpstr>Apresentação do PowerPoint</vt:lpstr>
      <vt:lpstr>Apresentação do PowerPoint</vt:lpstr>
      <vt:lpstr>CENTRO, SEMIPERIFERIA E PERIFERIA</vt:lpstr>
      <vt:lpstr>Apresentação do PowerPoint</vt:lpstr>
      <vt:lpstr>TIPOS DE BLOCOS ECONÔMICOS</vt:lpstr>
      <vt:lpstr>UNIÃO EUROPEIA</vt:lpstr>
      <vt:lpstr>UNIÃO EUROPEIA</vt:lpstr>
      <vt:lpstr>UNIÃO EUROPEIA</vt:lpstr>
      <vt:lpstr>Apresentação do PowerPoint</vt:lpstr>
      <vt:lpstr>PRINCIPAIS CARACTERÍSTICAS DA UNIÃO EUROPÉIA:</vt:lpstr>
      <vt:lpstr>NAFTA</vt:lpstr>
      <vt:lpstr>Apresentação do PowerPoint</vt:lpstr>
      <vt:lpstr>O PAPEL DOS PAÍSES NO NAFTA</vt:lpstr>
      <vt:lpstr>ALCA</vt:lpstr>
      <vt:lpstr>ALCA – ÁREA DE LIVRE COMÉRCIO DAS AMÉRICAS </vt:lpstr>
      <vt:lpstr>MERCOSUL</vt:lpstr>
      <vt:lpstr>Apresentação do PowerPoint</vt:lpstr>
      <vt:lpstr>Apresentação do PowerPoint</vt:lpstr>
      <vt:lpstr>APEC (COOPERAÇÃO ECONÔMICA DA ÁSIA E DO PACÍFICO)</vt:lpstr>
      <vt:lpstr>APEC</vt:lpstr>
      <vt:lpstr>ASEAN (ASSOCIAÇÃO DE NAÇÕES DO SUDESTE ASIÁTICO)</vt:lpstr>
      <vt:lpstr>ASEAN</vt:lpstr>
      <vt:lpstr>CAN (COMUNIDADE DAS NAÇÕES ANDINAS)</vt:lpstr>
      <vt:lpstr>CAN (COMUNIDADE ANDINA DE NAÇÕES)</vt:lpstr>
      <vt:lpstr>MCCA (MERCADO COMUM CENTRO-AMERICANO)</vt:lpstr>
      <vt:lpstr>CARICOM (COMUNIDADE E MERCADO COMUM DO CARIBE)</vt:lpstr>
      <vt:lpstr>CARICOM</vt:lpstr>
      <vt:lpstr>CEI (COMUNIDADE DOS ESTADOS INDEPENDENTES)</vt:lpstr>
      <vt:lpstr>CEI</vt:lpstr>
      <vt:lpstr>ALBA (ALTERNATIVA BOLIVARIANA PARA AS AMÉRICAS)</vt:lpstr>
      <vt:lpstr>UNASUL (UNIÃO DAS NAÇÕES SUL AMERICANAS)</vt:lpstr>
      <vt:lpstr>UNASUL</vt:lpstr>
      <vt:lpstr>UNASUL</vt:lpstr>
      <vt:lpstr>CAFTA-DR (ACORDO DE LIVRE COMÉRCIO DA AMÉRICA CENTRAL E REPÚBLICA DOMINICANA)</vt:lpstr>
      <vt:lpstr>CAFTA-DR</vt:lpstr>
      <vt:lpstr>EFTA (ASSOCIAÇÃO EUROPEIA DE LIVRE COMÉRCIO)</vt:lpstr>
      <vt:lpstr>UNIÃO EUROPEIA - EFTA</vt:lpstr>
      <vt:lpstr>COMESA (MERCADO COMUM DA ÁFRICA ORIENTAL E AUSTRAL)</vt:lpstr>
      <vt:lpstr>COMESA</vt:lpstr>
      <vt:lpstr>SADC (COMUNIDADE PARA O DESENVOLVIMENTO DA ÁFRICA AUSTRAL)</vt:lpstr>
      <vt:lpstr>CEDEAO (COMUNIDADE ECONÔMICA DOS ESTADOS DA ÁFRICA OCIDENTAL) OU ECOWAS</vt:lpstr>
      <vt:lpstr>UNIÃO AFRICANA (UA)</vt:lpstr>
      <vt:lpstr>UMA (UNIÃO DO MAGREB ÁRABE)</vt:lpstr>
      <vt:lpstr>ANZCERTA</vt:lpstr>
      <vt:lpstr>ANZCERTA</vt:lpstr>
      <vt:lpstr>BLOCOS ECONÔMICOS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Adriano Makux</dc:creator>
  <cp:lastModifiedBy>Adriano Makux</cp:lastModifiedBy>
  <cp:revision>19</cp:revision>
  <dcterms:created xsi:type="dcterms:W3CDTF">2006-08-16T00:00:00Z</dcterms:created>
  <dcterms:modified xsi:type="dcterms:W3CDTF">2023-10-31T12:32:17Z</dcterms:modified>
</cp:coreProperties>
</file>