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337" r:id="rId2"/>
    <p:sldId id="699" r:id="rId3"/>
    <p:sldId id="700" r:id="rId4"/>
    <p:sldId id="701" r:id="rId5"/>
    <p:sldId id="735" r:id="rId6"/>
    <p:sldId id="703" r:id="rId7"/>
    <p:sldId id="704" r:id="rId8"/>
    <p:sldId id="705" r:id="rId9"/>
    <p:sldId id="706" r:id="rId10"/>
    <p:sldId id="707" r:id="rId11"/>
    <p:sldId id="708" r:id="rId12"/>
    <p:sldId id="709" r:id="rId13"/>
    <p:sldId id="710" r:id="rId14"/>
    <p:sldId id="711" r:id="rId15"/>
    <p:sldId id="712" r:id="rId16"/>
    <p:sldId id="738" r:id="rId17"/>
    <p:sldId id="713" r:id="rId18"/>
    <p:sldId id="714" r:id="rId19"/>
    <p:sldId id="715" r:id="rId20"/>
    <p:sldId id="740" r:id="rId21"/>
    <p:sldId id="736" r:id="rId22"/>
    <p:sldId id="737" r:id="rId23"/>
    <p:sldId id="739" r:id="rId24"/>
    <p:sldId id="750" r:id="rId25"/>
    <p:sldId id="269" r:id="rId26"/>
    <p:sldId id="270" r:id="rId27"/>
    <p:sldId id="271" r:id="rId28"/>
    <p:sldId id="272" r:id="rId29"/>
    <p:sldId id="273" r:id="rId30"/>
    <p:sldId id="274" r:id="rId31"/>
    <p:sldId id="281" r:id="rId32"/>
    <p:sldId id="282" r:id="rId33"/>
    <p:sldId id="283" r:id="rId34"/>
    <p:sldId id="275" r:id="rId35"/>
    <p:sldId id="276" r:id="rId36"/>
    <p:sldId id="277" r:id="rId37"/>
    <p:sldId id="778" r:id="rId38"/>
    <p:sldId id="619" r:id="rId39"/>
    <p:sldId id="779" r:id="rId40"/>
    <p:sldId id="623" r:id="rId41"/>
    <p:sldId id="780" r:id="rId42"/>
    <p:sldId id="781" r:id="rId43"/>
    <p:sldId id="782" r:id="rId44"/>
    <p:sldId id="783" r:id="rId45"/>
    <p:sldId id="621" r:id="rId46"/>
    <p:sldId id="776" r:id="rId47"/>
    <p:sldId id="784" r:id="rId48"/>
    <p:sldId id="777" r:id="rId49"/>
    <p:sldId id="622" r:id="rId50"/>
    <p:sldId id="785" r:id="rId51"/>
    <p:sldId id="627" r:id="rId52"/>
    <p:sldId id="755" r:id="rId53"/>
    <p:sldId id="751" r:id="rId54"/>
    <p:sldId id="752" r:id="rId55"/>
    <p:sldId id="753" r:id="rId56"/>
    <p:sldId id="591" r:id="rId57"/>
    <p:sldId id="614" r:id="rId58"/>
    <p:sldId id="774" r:id="rId59"/>
    <p:sldId id="616" r:id="rId60"/>
    <p:sldId id="786" r:id="rId61"/>
    <p:sldId id="787" r:id="rId62"/>
    <p:sldId id="788" r:id="rId63"/>
    <p:sldId id="626" r:id="rId64"/>
    <p:sldId id="617" r:id="rId65"/>
    <p:sldId id="789" r:id="rId66"/>
    <p:sldId id="790" r:id="rId67"/>
    <p:sldId id="791" r:id="rId68"/>
    <p:sldId id="792" r:id="rId69"/>
    <p:sldId id="284" r:id="rId70"/>
    <p:sldId id="285" r:id="rId71"/>
    <p:sldId id="286" r:id="rId72"/>
    <p:sldId id="287" r:id="rId73"/>
    <p:sldId id="288" r:id="rId74"/>
    <p:sldId id="775" r:id="rId75"/>
    <p:sldId id="670" r:id="rId76"/>
    <p:sldId id="671" r:id="rId77"/>
    <p:sldId id="360" r:id="rId78"/>
    <p:sldId id="361" r:id="rId79"/>
    <p:sldId id="362" r:id="rId80"/>
    <p:sldId id="363" r:id="rId81"/>
    <p:sldId id="364" r:id="rId82"/>
    <p:sldId id="365" r:id="rId83"/>
    <p:sldId id="366" r:id="rId84"/>
    <p:sldId id="748" r:id="rId85"/>
    <p:sldId id="694" r:id="rId86"/>
    <p:sldId id="732" r:id="rId87"/>
    <p:sldId id="733" r:id="rId88"/>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BB75AE"/>
    <a:srgbClr val="0000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660"/>
  </p:normalViewPr>
  <p:slideViewPr>
    <p:cSldViewPr snapToGrid="0">
      <p:cViewPr varScale="1">
        <p:scale>
          <a:sx n="71" d="100"/>
          <a:sy n="71" d="100"/>
        </p:scale>
        <p:origin x="52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1.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00:18.596"/>
    </inkml:context>
    <inkml:brush xml:id="br0">
      <inkml:brushProperty name="width" value="0.05292" units="cm"/>
      <inkml:brushProperty name="height" value="0.05292" units="cm"/>
      <inkml:brushProperty name="color" value="#FF0000"/>
    </inkml:brush>
  </inkml:definitions>
  <inkml:trace contextRef="#ctx0" brushRef="#br0">1806 3289 0,'0'40'109,"0"0"-109,0 0 31,0 0-15,0 0 0,0 0-16,0 0 15,0 0-15</inkml:trace>
  <inkml:trace contextRef="#ctx0" brushRef="#br0" timeOffset="3016.55">2087 4411 0,'40'0'31,"0"0"-16,-40 41-15,40-41 16,0 40-16,0-40 0,0 0 16,0 0-16,1 0 0,-41 40 0,40-40 0,0 0 0,0 40 15,0-40-15,0 0 0,0 0 0,0 40 0,1-40 0,-1 0 16,0 40-16,0-40 0,0 0 0,0 40 0,0-40 0,0 0 16,1 0-16,-1 40 0,0-40 0,0 0 15,0 0-15,-40 40 0,40-40 0,0 0 0,0 0 0,1 0 16,-1 0-16,0 0 0,0 0 0,0 0 0,0 0 15,0 0-15,1 0 0,-1 0 0,0 0 0,0 0 16,0 0-16,0 0 16,0 41 31,0-41-47,1 0 15,-1 0-15,0 0 0,0 0 0,0 0 0,0 0 0,0 0 16,0 0-16,1 0 0,-1 0 0,0 0 0,0 0 0,0 40 15,0-40-15,0 0 0,0 0 0,1 0 0,-1 0 16,0 0-16,0 0 0,0 40 0,0-40 0,0 0 16,0 0-16,1 0 0,-1 0 0,0 0 0,0 0 0,0 0 0,0 0 0,0 0 15,0 0-15,1 0 0,39 40 0,-40-40 0,0 0 0,0 0 0,0 0 0,41 0 16,-41 0-16,0 0 0,0 0 0,40 0 0,-40 0 0,0 0 0,1 0 0,39 0 16,-40 0-16,0 0 0,0 0 0,0 0 0,0 0 0,1 0 0,-1 0 0,0 0 15,0 0-15,0 0 0,0 0 0,0 0 0,0 0 0,1 0 0,-1 0 0,0 0 16,0 0-1,0 0-15,0 0 0,0 0 0,0 0 16,1 0-16,-1 0 0,0 0 16,0 0-16,0 0 0,0 0 31,0 0-15,0 0-16,1 0 15,-1 0-15,0 0 0,0 0 16,0 0-16,0 0 0,0 0 0,1 0 0,-1 0 15,0 0-15,0 0 0,0 0 0,0 0 16,0 0-16,0 0 0,1 0 16,-1 0-16,0 0 0,0 0 0,0 0 15,0 0-15,0 0 16,0 0 0,1 0-1,-1 0 1,0 0-16,0 0 0,0 0 0,0 0 15,0 0-15,0 0 0,1 0 0,-1 0 0,0 0 0,0 0 16,0 0-16,0 0 0,0 0 0,0 0 16,1 0-16,-1 0 0,0 0 0,0 0 15,0 0-15,0 0 0,0 0 0,0 0 16,1 0-16,-1 0 0,0 0 0,0 0 0,0 0 0,0 0 16,0 0-16,0 0 0,41 0 0,-41 0 0,0 0 15,0 0-15,0 0 0,0 0 0,0 0 16,1 0-16,-1 0 0,0 0 15,0 0-15,0 0 0,0 0 16,0 0-16,0 0 16,1 0-16,-1 0 15,0 0 1,-40-40-16,40 40 0,0 0 0,0 0 16,0 0-16,0 0 0,1 0 15,-1 0-15,0 0 0,0 0 0,0 0 0,0 0 0,0 0 16,0 0-16,1 0 15,-1 0-15,0 0 0,0 0 0,0 0 0,0 0 0,0 0 16,1 0-16,-1 0 0,0 0 0,0 0 0,0 0 0,0 0 0,0 0 16,0 0-16,1 0 0,-1 0 0,0 0 0,0 0 15,0 0-15,0 0 0,0 0 0,0 0 0,1 0 16,-1 0-16,0-40 0,0 40 0,0 0 0,0 0 0,0 0 16,0 0-16,1 0 0,-1 0 0,0 0 0,0 0 0,0 0 0,0 0 0,0 0 15,0 0-15,41-40 0,-1 40 0,-40 0 0,0 0 0,0 0 0,0 0 16,1 0-16,-1 0 0,0 0 0,0 0 0,0 0 0,0 0 0,0 0 0,0 0 15,1 0-15,-1 0 0,0 0 0,0 0 0,0 0 0,0 0 0,0 0 16,0 0-16,1 0 0,-1 0 0,0 0 0,0 0 16,0 0-16,0 0 0,0 0 0,0 0 0,1 0 0,-1 0 15,0 0-15,0 0 0,0 0 0,0 0 0,0 0 0,0 0 0,1 0 0,-1 0 16,0 0-16,0 0 0,0 0 0,0 0 0,0 0 0,0 0 16,1 0-16,-1 0 0,0 0 15,0 0-15,0 0 16,0 0-16,0 0 0,0 0 15,1 0-15,-1 0 0,0 0 16,0 0-16,0 0 0,0 0 16,0 0-16,1 0 15,-1 0-15,0 0 16,0 0-16,0 0 0,0 0 16,0 0-16,0 0 0,1 0 0,-1 0 0,0 0 15,0 0-15,0 0 0,0 0 0,0 0 0,41 0 0,-1 0 0,0 0 16,-40 0-16,40 0 0,1 0 0,-1 0 0,0 0 0,0 0 0,-39 0 0,39 0 15,0 0-15,0 0 0,-40 0 0,41 0 0,-41 0 0,40 0 0,-40 0 0,0 0 16,0 0-16,1 0 0,-1 0 0,0 0 0,0 0 47,0 0-31,0 0-16,0 0 15,0 0-15,1 0 0,-1 0 0,0 0 0,0 0 0,0 0 0,0 0 16,0 0-1,0 0-15,1 0 0,-1 0 0,0 0 0,0 0 16,0 0-16,0 0 0,0 0 0,0 0 0,1 0 0,-1 0 16,0 0-16,40 0 0,-40 0 0,0 0 0,0 0 0,41 0 0,-1 0 15,-40 0-15,40 0 0,1 0 0,-1 0 0,-40 0 0,40 0 0,1 0 16,-1 0-16,-40 0 0,40 0 0,-40 0 0,41 0 0,-1 0 0,0 0 0,-40 0 16,40 0-16,-39 0 0,39 0 0,0 0 0,-40 0 0,0 0 0,41 0 0,-41 0 15,0 0-15,40 0 0,0 0 0,-40 0 0,1 0 0,39-41 0,-40 41 0,0 0 16,0 0-16,0 0 0,0 0 0,1 0 0,-1 0 0,0 0 0,0 0 15,0 0-15,0 0 16,0 0 0,0 0-1,1 0-15,-1 0 16,0 0-16,0 0 0,0 0 16,0 0-16,0 0 0,0 0 0,1 0 0,-1 0 15,0 0-15,0 0 0,0 0 0,0 0 0,0 41 0,0-41 16,1 0-16,-1 0 0,0 0 0,0 0 0,0 0 15,0 0-15,0 0 0,0 0 0,1 0 16,-1 0-16,0 0 0,40 0 0,0 40 0,-40-40 0,1 0 16,39 0-16,-40 0 0,40 0 0,1 0 0,-1 0 0,-40 0 0,40 0 0,0 0 15,1 0-15,-1 0 0,0 0 0,0 0 0,1 0 0,39 0 0,-80 0 0,40 0 16,1 0-16,-41 0 0,40 0 0,-40 0 0,0 0 0,0 0 0,41 0 0,-41 0 16,0 0-16,0 0 0,0 0 0,0 0 0,0 0 0,1 0 0,-1 0 15,0 0-15,0 0 0,0 0 0,0 0 16,0 0-16,0 0 0,1 0 0,-1 0 15,0 0-15,0 0 0,0 0 0,0 0 16,0 0-16,0 0 0,1 0 16,-1 0-16,0 0 0,0 0 15,0 0-15,0 0 16,0 0-16,0 0 16,1 0-16,-1 0 15,0 0-15,0 0 0,0 0 0,0 0 0,0 0 0,0 0 0,1 0 0,-1 0 0,0 0 0,0 0 0,0 0 0,40 0 0,-40 0 16,41 0-16,-41 0 0,0 0 0,0 0 0,40 0 0,-39 0 0,-1-40 15,0 40-15,0 0 16,0 0-16,0 0 0,0 0 0,0 0 0,1 0 16,-1 0-16,0-41 0,0 41 0,0 0 0,0 0 15,0 0-15,0 0 0,1 0 16,-1 0-16,0 0 0,0 0 0,0 0 0,0 0 0,0 0 16,0 0-16,1 0 0,-1 0 0,0 0 0,0 0 0,0 0 15,0 0-15,0 0 0,0 0 0,1 0 0,-1 0 16,0 0-16,0 0 0,0 0 0,0 0 15,0 0-15,0 0 0,1 0 0,-1 0 0,0 0 16,0 0-16,0 0 0,40 0 0,-40 0 0,1 0 16,-1 0-16,0 0 0,0 0 0,0 0 0,0 0 0,0 0 0,0 0 15,41 0-15,-1 0 0,-40 0 0,0 0 0,0 0 0,41 0 0,-1 0 16,-40 0-16,40 0 0,0 0 0,-39 0 0,39 0 0,-40 0 0,40 0 0,0 0 16,1 0-16,-41 0 0,40 0 0,0 0 0,-39 0 0,-1 0 0,40 0 0,-40 0 15,0 0-15,0 0 0,0 0 0,1 0 0,-1 0 0,0 0 16,0 0-16,0 0 0,0 0 15,0 0-15,0 0 16,1 0 0,-1 0-16,0 0 0,0 0 0,0 0 15,0 0-15,0 0 0,0 0 0,1 0 0,-1 0 0,0 0 16,0 0-16,0 0 0,0-40 0,40 40 0,-39 0 16,-1 0-16,0 0 0,0 0 0,0 0 0,0 0 15,0 0-15,0 0 0,1 0 0,-1 0 0,40 0 0,-40 0 16,0 0-16,0 0 0,0 40 0,1-40 0,-1 0 0,0 0 0,0 0 0,0 0 15,0 0-15,0 0 0,0 0 0,1 0 16</inkml:trace>
  <inkml:trace contextRef="#ctx0" brushRef="#br0" timeOffset="6165.98">3090 6296 0,'40'0'63,"0"0"-48,-40 41-15,40-41 0,0 0 16,0 0-16,0 0 0,1 0 0,-1 0 0,0 0 0,0 0 16,40 0-16,-40 0 0,1 0 0,-1 0 0,0 0 0,0 0 0,40 0 15,-40 0-15,0 0 0,1 0 0,39 0 0,-40 0 0,40 0 0,-40 0 16,41 0-16,-41 0 0,40 0 0,0 0 0,-40 0 15,0 0-15,1 0 0,-1 40 0,0-40 0,0 0 0,0 0 16,0 0-16,0 0 0,0 0 0,1 0 0,-1 0 16,0 0-16,40 40 0,-40-40 0,0 0 0,0 0 0,41 0 0,-1 0 15,-40 0-15,40 0 0,-40 0 0,1 0 0,39 0 0,-40 0 0,40 0 16,-40 0-16,0 0 0,1 0 0,-1 0 0,40 0 0,-40 0 16,40 0-16,-40 0 0,1 0 0,-1 0 0,0 0 0,0 0 15,0 0-15,0 0 0,0 0 0,0 0 16,1 0-16,-1 0 0,0 0 15,0 0-15,0 0 0,0 0 16,0 0-16,0 0 0,1 0 16,-1 0-16,0 0 0,0 0 0,0 0 0,0 0 15,0 0-15,0 0 0,1 0 0,-1 0 0,0 0 0,0 0 16,0 0-16,0 0 0,0 0 0,1 0 16,-1 0-16,0 0 15,0 0-15,0 0 16,0 0-16,0 0 15,0 0-15,1 0 0,-1 0 0,0 0 0,0 0 16,0 0-16,0 0 0,0 0 0,0 0 0,1 0 0,-1 40 0,0-40 16,0 0-16,0 0 0,0 0 0,0 0 0,0 0 15,1 0-15,-1 0 47,0 0-31,0 0-16,0 0 0,0 0 15,0 0-15,0 0 0,1 0 0,-1 0 16,0 0-16,-40 40 0,40-40 0,0 0 0,0 0 0,0 0 0,0 0 16,1 0-1,-1 0-15,0 0 0,0 0 16,0 0-16,0 0 0,0 0 16,0 0-16,1 0 0,-1 0 15,0 0-15,0 0 16,-40-40 93,40 40-62,0 0-47,-40-40 0,40 40 16,-40-40-16,40 40 0,-40-40 0,41 40 15,-41-41-15,40 41 0,-40-40 16,40 40-16,-40-40 0,40 40 16,-40-40-1,40 40 1,-40-40 31,0 0 0,0 0-32,0 0 1,40 0-16,-40-1 15,0 1-15,0 0 16,0 0-16,0 0 47,0 0-31,0 0-1,0 0-15,0 0 16,0 0-1,0-1 1,0 1 15,0 0-15,0 0 0,0 0-1,0 0 1,0 0 31,0 0-16,0 0 63,0-1-63,0 1-15,0 0 15</inkml:trace>
</inkml:ink>
</file>

<file path=ppt/ink/ink2.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3:58:49.052"/>
    </inkml:context>
    <inkml:brush xml:id="br0">
      <inkml:brushProperty name="width" value="0.05292" units="cm"/>
      <inkml:brushProperty name="height" value="0.05292" units="cm"/>
      <inkml:brushProperty name="color" value="#FF0000"/>
    </inkml:brush>
  </inkml:definitions>
  <inkml:trace contextRef="#ctx0" brushRef="#br0">16532 8863 0,'-40'0'63,"0"0"-47,0 0-1,40 40 1,-40-40-1,40 40 1,-41-40-16,41 40 63,0 1-48,0-1 32,0 0-47,0 0 47,41-40-16,-1 40-15,0-40 15,0 0-15,0 0-16,-40 40 15,40-40 1,0 0 15,0 0-15,1 0-16,-1 0 15,0 0-15,-40-40 16,40 40-16,-40-40 0,40 40 16,0 0-16,-40-40 0,40 40 15,-40-40 1,0 0 31,0-1-32,0 1 1,0 0 0,0 0 46,0 0-46,-40 40-16,0 0 15,40-40-15,-40 40 16,40-40-16,-40 40 16,40-40-16,0 0 15,-40 40-15,0 0 63,-1 0-48,1 0 1,40 40 0,-40-40-16,0 0 47,0 0 46</inkml:trace>
  <inkml:trace contextRef="#ctx0" brushRef="#br0" timeOffset="1576.03">17696 7901 0,'-40'0'47,"-1"0"-47,1 0 16,0 40 0,0-40-16,40 40 15,-40-40 1,40 40-16,-40 0 15,40 0 1,0 0 0,-40-40-16,40 40 0,0 0 15,0 1 1,0-1 15,0 0-15,0 0-1,40 0-15,0-40 16,0 0-16,-40 40 0,40-40 16,0 0-16,-40 40 0,40-40 0,1 0 15,-1 0-15,0 0 0,0 0 16,0 0-16,0 0 16,0 0-16,0 0 15,1 0-15,-1 0 0,0 0 16,-40-40-16,40 40 0,-40-40 0,40 40 15,-40-40-15,40 40 0,-40-40 16,40 0-16,-40 0 0,0-1 16,0 1-1,0 0 48,-40 40-32,0 0-31,40-40 16,-40 40-16,0 0 15,40-40 1,-40 40-16,0 0 16,-1 0-1,1 0-15,0 0 16,0 0-1,0 0 1,40-40 0,-40 40-16,0 0 15,40-40-15,-40 40 16,-1 0-16,41-40 16,-40 40-16,0 0 78,40-40 15</inkml:trace>
  <inkml:trace contextRef="#ctx0" brushRef="#br0" timeOffset="3185.59">16973 7299 0,'-40'0'0,"0"0"16,0 0-16,0 0 16,0 0 62,0 0-63,40 40 79,0 0-78,-40-40-1,40 40-15,0 0 16,0 1 31,0-1-31,40-40-1,-40 40 1,0 0-16,40-40 0,0 0 94,-40 40-79,40-40-15,0 0 0,0 0 16,0 0-16,1 0 15,-1 0 1,0 0 15,-40-40-15,0 0 15,40 40-31,-40-40 16,40 40-16,-40-40 15,0-1 32,40 41-47,-40-40 16,40 40 0,-40-40-1,0 0 1,0 0-1,0 0 17,-40 0 46,0 40-47,0 0-15,40-40-16,-40 40 15,0 0-15,0 0 16,-1 0-16,1 0 16,0 0-16,0 0 0,0 0 15</inkml:trace>
  <inkml:trace contextRef="#ctx0" brushRef="#br0" timeOffset="5021.59">15850 6938 0,'-40'0'0,"0"0"0,0 0 47,40 40-47,-41-40 109,41 40-93,0 0-16,-40-40 0,40 41 15,-40-1 1,40 0 0,0 0 15,0 0-15,0 0-1,40-40 141,0 0-140,1 0-16,-1 0 16,0 0-1,0 0 1,0 0 0,0 0-16,0 0 15,-40-40 63,40 40-62,-40-40 0,0 0-1,41 40-15,-41-40 16,0 0-1,0-1 17,40 1-32,-40 0 31,40 40 16,-40-40-47,0 0 94,-40 40-94,0 0 31,40-40 0,-41 40-31,1 0 16,40-40-1,-40 40-15,0 0 32,0 0-1,0 0-16,0 0-15,40 40 0,-40-40 16,-1 0-16,41 40 0,-40-40 0,0 0 16,40 40 140,-40-40-140</inkml:trace>
  <inkml:trace contextRef="#ctx0" brushRef="#br0" timeOffset="6382.58">15328 7981 0,'0'40'140,"0"0"-124,0 0 0,0 0-1,0 0 1,0 0-1,40-40-15,-40 41 32,41-41-32,-41 40 0,40-40 15,-40 40-15,40-40 0,-40 40 16,40 0-16,0 0 0,0-40 16,-40 40-16,40-40 15,-40 40 1,40-40-16,1 0 31,-1 0-15,0 0-1,0 0-15,-40-40 0,40 40 16,-40-40 0,40 40-16,-40-40 0,0 0 15,40 0 16,-40 0-31,0 0 16,0-1-16,40 41 16,-40-40-16,0 0 0,0 0 15,0 0 1,0 0-16,0 0 16,-40 40-1,40-40-15,-40 40 31,40-40-31,-40 40 16,0 0 0,40-40-16,-40 40 0,0 0 0,0 0 15,-1 0-15,41-41 0,-40 41 0,0 0 16,0 0-16,0 0 0,0 0 16,40-40-16,-40 40 0,0 0 15,40-40 1,-41 40-1,1 0 1,0 0 31,40 40-47,-40-40 16,40 40-16</inkml:trace>
  <inkml:trace contextRef="#ctx0" brushRef="#br0" timeOffset="14030.56">16813 13154 0,'-40'0'0,"0"0"0,0 0 15,-1 0 48,1 41-32,40-1-15,0 0-1,0 0 1,0 0-16,40-40 78,-40 40-78,41-40 16,-41 40 15,40-40 16,0 0-32,0 0 1,0 0 31,-40-40-32,40 40-15,0-40 47,0 40-47,-40-40 0,41 40 16,-1-40-16,0 0 16,0 40-16,-40-40 15,0-1 32,0 1-31,0 0 46,-40 40-31,0 0-15,40-40 0,-40 40-16,-1 0 15,1 0 1,0 0 0,0 0 15,0 0-16,40 40-15,-40 0 16,0 0-16,0-40 16,40 41-16,0-1 0,-41-40 15,41 40-15,-40-40 0,40 40 0,-40-40 16,40 40-16,0 0 16,-40-40-16,40 40 15,40-40 95,0 0-110,0 0 0,1 0 15</inkml:trace>
  <inkml:trace contextRef="#ctx0" brushRef="#br0" timeOffset="15402.56">17335 13154 0,'-41'0'31,"1"0"-15,0 0-1,0 0-15,0 0 16,0 0 0,40 41-1,-40-41-15,0 40 0,-1-40 16,41 40 0,-40-40-16,40 40 0,0 0 15,0 0 1,0 0-16,0 0 15,0 0 32,0 0 0,40-40-31,1 0-16,-1 0 15,0 0 1,-40 41-16,40-41 31,0 0 1,0 0-17,0 0-15,0-41 0,1 41 0,-1 0 0,-40-40 31,40 40-31,-40-40 47,40 40-31,-40-40 0,0 0-1,40 40 1,-40-40 15,0 0 63,-40 40-94,40-40 15,-40 40-15,0 0 16,40-40 0,-40 40-1,-1 0 17,1 0-1</inkml:trace>
  <inkml:trace contextRef="#ctx0" brushRef="#br0" timeOffset="16731.64">16973 12673 0,'-40'0'16,"0"0"47,40 40-48,0 0 1,-40-40-16,40 40 31,0 1-15,0-1 15,-40-40-15,40 40-16,0 0 15,0 0-15,0 0 16,0 0-1,0 0 1,0 0 0,40-40-16,-40 41 0,40-41 15,-40 40-15,40-40 16,0 0 0,1 0-1,-1 0 1,0 0-16,0 40 15,0-40-15,0 0 0,0 0 16,0 0-16,1 0 0,-1-40 16,0 40-16,0 0 0,-40-40 15,40 40-15,0 0 0,-40-41 16,40 41-16,-40-40 16,40 40-16,-40-40 0,41 40 15,-41-40-15,40 40 16,-40-40-16,0 0 15,0 0-15,0 0 79,-40 40-79,-1 0 15,41-40-15,-40 40 16,0 0-16,0 0 0,0 0 15,0 0 1,40-41-16,-40 41 0,0 0 0,-1 0 16,41-40-16,-40 40 0,0 0 15,0 0 1,0 0 0,0 0-16,0 0 15,0 0 1,40 40 46,-41-40-62,1 41 0,0-41 16,40 40-16,0 0 16,-40-40-16</inkml:trace>
  <inkml:trace contextRef="#ctx0" brushRef="#br0" timeOffset="17872.57">16532 12433 0,'-40'0'0,"0"0"15,0 0 1,0 0 0,-1 0-16,41 40 15,-40-40 1,0 0-16,40 40 16,-40-40-1,40 40 1,-40 0-1,40 0 1,0 0 0,0 0-1,0 0-15,0 0 16,0 1 0,0-1-1,40-40-15,-40 40 0,40 0 16,-40 0-16,40-40 0,0 40 15,1 0 1,-1-40-16,-40 40 0,40-40 0,0 0 63,0 0-63,0 0 0,-40-40 0,40 40 0,0-40 15,1 0-15,-1 40 0,-40-40 16,40 40-16,0 0 0,-40-40 0,40 40 0,0 0 15,-40-40-15,40 40 16,-40-40-16,40-1 16,1 1-1,-41 0 17,0 0 46,-41 40-63,1-40-15,0 40 16,0 0-16,0 0 16,0 0-16,0 0 15,0 0-15,-1 0 16,1 0-16,0 0 0,0 0 15,0 0-15,40 40 0,-40-40 0,0 0 16,0 0-16,40 40 16,-41-40-16,1 0 15,40 40 1,-40-40-16,80 0 125</inkml:trace>
  <inkml:trace contextRef="#ctx0" brushRef="#br0" timeOffset="19027.55">17415 12232 0,'-40'0'0,"0"0"32,-1 0-17,1 0-15,40 40 16,-40-40-16,0 40 0,0 0 15,40 0-15,-40-40 0,0 0 0,40 41 16,-40-41-16,40 40 0,-41-40 0,41 40 0,-40-40 0,40 40 16,-40-40-16,40 40 0,-40 0 15,40 0 1,0 0 15,0 0 0,0 0-31,0 1 16,40-41 0,-40 40-16,40-40 0,0 0 0,-40 40 15,41-40-15,-1 0 16,0 0-16,0 0 0,0 0 16,0 0-16,0 0 0,0 0 15,1 0-15,-41-40 0,40 40 16,0 0-16,-40-40 0,40 40 0,0-41 15,0 41-15,0-40 16,0 40-16,-40-40 0,41 40 0,-1-40 16,0 0-16,-40 0 15,40 40 1,-40-40-16,0 0 0,0 0 16,-40 40 46,0 0-46,40-40-16,-40 40 0,-1 0 0,1 0 15,0 0-15,0 0 0,0 0 0,40 40 0,-40-40 16,40 40-16,-40-40 0,0 0 0,-1 40 0,1-40 0,0 40 16,0 0-16,0-40 0,0 40 0,0-40 0,40 40 15,-40-40-15,-1 0 0,41 40 0,-40-40 0,40 40 94,0 1-63</inkml:trace>
  <inkml:trace contextRef="#ctx0" brushRef="#br0" timeOffset="20187.4">17896 13195 0,'-40'0'32,"40"40"-32,-40-40 31,40 40-31,-40-40 0,40 40 31,-40-40-31,40 40 16,-40-40-16,40 40 15,0 0 1,0 0-16,0 0 16,0 0-1,40 1 48,-40-1-48,40-40-15,0 40 16,-40 0-16,40-40 0,0 0 16,-40 40-16,40-40 0,1 0 15,-1 0 1,0-40-16,0 40 16,-40-40-16,40 40 0,0-40 15,0 40-15,-40-40 0,41 40 0,-41-41 16,40 41-16,0 0 0,-40-40 0,0 0 15,40 40-15,-40-40 16,40 40-16,-40-40 16,0 0-1,0 0-15,0 0 16,0 0 0,0 0-16,-40 40 15,0 0 16,40-41-31,-40 41 16,0 0-16,-1 0 16,1 0-16,0 0 15,0 0-15,0 0 0,0 41 16,0-41-16,-1 40 0,1 0 16,0-40-16,0 0 0,40 40 15,-40-40-15,0 0 0,40 40 16,-40-40-16,40 40 94,40-40-79,0 0 1,0 0-16,0 0 0,0 0 0,0 0 0</inkml:trace>
  <inkml:trace contextRef="#ctx0" brushRef="#br0" timeOffset="21341.55">18258 12713 0,'-41'0'0,"1"0"16,0 0 15,0 0-15,0 0-1,0 0 1,40 40-16,-40-40 0,-1 0 16,41 40-16,-40-40 15,40 41 1,-40-41-1,40 40 1,0 0 0,-40-40-1,40 40 1,0 0 0,0 0 15,0 0-16,40-40 1,0 0-16,-40 40 0,0 0 16,40-40-16,1 0 15,-1 0 1,0 0 0,0 0-1,0 0 16,0 0-15,0 0-16,1 0 16,-1 0-16,0 0 15,-40-40-15,40 40 0,-40-40 0,40 40 32,-40-40-17,40 40-15,-40-40 0,0 0 31,40 0-31,-40 0 16,0 0 0,-40 40 15,40-41-15,-40 41-16,40-40 0,-40 40 0,0 0 15,0 0-15,0 0 16,-1 0-16,1 0 0,0 0 15,0 0-15,0 0 16,0 0-16,0 0 16,-1 0-16,1 0 15,40 40 1</inkml:trace>
  <inkml:trace contextRef="#ctx0" brushRef="#br0" timeOffset="22810.55">17936 12312 0,'-40'0'47,"0"0"-32,40 40-15,-40-40 16,40 40-16,-40-40 16,40 41-16,-40-1 15,40 0 1,-40 0-16,40 0 16,-40-40-16,40 40 31,0 0-16,0 0 1,0 0 0,40-40-1,-40 40-15,40-40 16,-40 41-16,40-41 0,0 0 16,0 0-16,-40 40 15,40-40-15,0 0 0,1 0 16,-1 0-16,0 0 15,0 0 1,0 0-16,0 0 16,0 0-16,-40-40 15,41 40-15,-1 0 0,-40-41 0,40 41 16,0 0-16,-40-40 0,40 40 16,-40-40-16,0 0 15,40 40 1,-40-40-16,40 40 15,-40-40-15,0 0 0,0 0 32,0 0-17,0 0 1,0-1-16,-40 41 16,40-40-16,-40 40 46,0 0-30,0 0-16,0 0 0,0 0 16,-1 0-16,1 0 0,0 0 0,0 0 0,-40 40 0,40-40 15,-1 41-15,1-41 0,0 0 0,0 40 16,0-40-16,0 0 47,40 40-32,-40-40-15,40 40 94,0 0-78,0 0-1</inkml:trace>
</inkml:ink>
</file>

<file path=ppt/ink/ink3.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05:36.330"/>
    </inkml:context>
    <inkml:brush xml:id="br0">
      <inkml:brushProperty name="width" value="0.05292" units="cm"/>
      <inkml:brushProperty name="height" value="0.05292" units="cm"/>
      <inkml:brushProperty name="color" value="#FF0000"/>
    </inkml:brush>
  </inkml:definitions>
  <inkml:trace contextRef="#ctx0" brushRef="#br0">3491 15240 0,'40'40'0,"0"-40"63,0 0-63,1 0 0,-1 0 15,0 0-15,0 0 0,0 0 0,0 0 0,0 0 0,41-40 16,-41 40-16,0 0 0,0 0 0,0 0 0,0 0 0,40 0 0,-39 0 15,-1 0-15,0 0 0,0 0 0,0 0 0,0 0 0,0 0 0,0 0 0,1 0 16,-1 0-16,40 0 0,0 0 0,-40 0 16,0 0-16,1 0 0,-1 0 0,0 0 0,0 0 0,0 0 0,0 0 15,0 0-15,0 40 0,1-40 0,-1 0 16,0 0-16,0 0 0,0 0 0,0 0 0,0 40 16,0-40-16,1 0 0,-41 40 0,40-40 0,0 0 15,0 0 16,0 40-15,0-40 0,0 40-16,0-40 15,1 0-15,-1 0 0,0 0 0,-40 41 0,40-41 16,-40 40-16,40-40 0,0 0 0,-40 40 0,40-40 0,0 40 16,1-40-16,-1 0 0,0 0 15,0 0-15,-40 40 0,40-40 0,0 0 0,-40 40 0,40 0 16,0-40-16,1 0 0,-41 40 0,40-40 0,0 0 0,0 40 15,0-40-15,0 0 0,0 0 0,0 40 0,1-40 0,-1 0 16,0 0-16,0 0 0,0 0 0,0 0 0,0 0 16,0 0-16,1 0 0,-1 41 0,0-41 15,0 0-15,0 0 16,0 0-16,0 0 0,1 40 16,-1-40-16,0 0 0,0 40 0,0-40 15,0 0-15,0 0 0,0 0 0,1 0 0,-1 0 16,0 0-16,0 0 0,0 0 0,-40 40 0,40-40 15,0 0-15,0 0 0,1 0 0,-1 0 16,0 0-16,0 0 0,0 0 16,0 0-16,0 0 0,0 0 0,1 0 15,-1 0-15,0 0 0,0 0 0,0 0 16,0 0-16,0 0 0,0 0 16,1 0-16,-1-40 0,0 40 0,0 0 15,0 0-15,0 0 0,0 0 0,0-40 0,1 40 0,-1 0 16,0 0-16,0 0 0,0 0 0,0-40 0,0 40 15,0 0-15,1 0 0,-1 0 0,40 0 0,-40 0 0,0 0 16,40-41-16,-39 41 0,-1 0 0,0 0 0,0 0 0,0 0 16,0 0-16,0 0 0,0 0 0,1 0 0,-1 0 0,0 0 15,0 0-15,0-40 0,0 40 0,0 0 16,0 0-16,1 0 0,-1 0 0,40 0 16,-40 0-16,0 0 0,0 0 0,0 0 0,1 0 0,-1-40 15,0 40-15,0 0 0,0 0 0,0-40 0,0 40 0,1 0 0,-1 0 16,40 0-16,-40 0 0,0 0 0,0 0 0,0 0 0,1 0 0,-1 0 0,0 0 15,0 0-15,0 0 0,0 0 0,0 0 0,0 0 16,1 0-16,-1 0 0,0 0 0,0 0 16,-40 40-16,40-40 0,0 0 0,0 0 0,-40 40 0,40-40 15,1 0-15,-1 0 0,0 0 0,0 40 0,0-40 16,0 0-16,0 0 0,41 0 0,-41 41 0,0-41 0,0 0 16,0 0-16,0 0 0,0 0 0,0 0 0,1 0 0,-1 0 15,0 0-15,0 0 0,0 0 0,0 0 0,0 0 0,0 0 0,1 0 0,-1 0 16,0 0-16,0 0 0,0 0 0,0 0 0,0 0 0,0 0 15,1 0-15,-1 0 0,0 0 0,0 0 0,0 0 0,40 0 16,-40 0-16,41 0 0,-41 0 0,0 0 16,0 0-16,0 0 0,-40 40 0,40-40 0,0 0 0,1 0 0,-1 0 0,0 0 15,0 0-15,0 0 0,0 0 0,0 0 0,0 0 0,1 0 0,-1 0 0,0 0 16,0 0-16,0 0 0,0 0 0,0 0 0,0 0 0,1 0 0,-1 0 16,0 0-16,0 0 0,0 0 0,0 0 0,0 0 0,1 0 0,-1 0 15,0 0-15,0 0 0,0 0 0,0-40 0,0 40 0,0 0 0,1 0 16,-1-41-16,0 41 0,0 0 0,0 0 15,0 0-15,0 0 0,-40-40 0,40 40 0,1 0 0,-1 0 32,0 0-1,-40-40-15,40 40-16,-40-40 0,40 40 15,-40-40-15,40 40 0,0-40 16,0 40-16,-40-40 0,41 40 15,-41-40-15,40 40 0,0 0 0,0-40 16,-40 0-16,40 40 0,0 0 0,0-41 16,0 41-16,-40-40 0,41 40 0,-41-40 0,40 40 15,-40-40-15,40 40 0,-40-40 16,40 40-16,-40-40 0,40 40 0,-40-40 16,40 0-16,0 40 15,-40-40-15,40 40 16,-40-41 15,0 1 0,0 0-15,41 40-16,-41-40 0,0 0 16,40 40-16,-40-40 0,0 0 15,40 40 1,-40-40 46,0 0 63</inkml:trace>
  <inkml:trace contextRef="#ctx0" brushRef="#br0" timeOffset="9918.94">22110 5334 0,'0'40'0,"0"0"16,0 0 0,0 0-1,0 0 1,0 1-16,0-1 0,0 0 16,0 0-16,0 0 0,0 0 0,0 0 0,0 0 15,0 0-15,0 0 0,0 1 0,0-1 0,40 0 16,-40 0-16,0 0 0,0 0 0,0 0 0,0 0 15,0 0-15,0 1 16,0-1-16,0 0 16,0 0-16,0 0 0,0 0 0,0 0 15,0 40-15,0-40 0,40 1 0,-40-1 16,0 0-16,0 0 0,0 0 0,0 0 0,0 0 16,0 0-16,0 0 0,0 1 0,0-1 15,0 0-15,0 0 16,0 0-16,0 0 0,0 0 15,40-40 1,-40 40-16,0 0 16,0 0-1,0 1 1,0-1-16,0 0 16,0 0-16,0 0 31,0 0-31,0 0 15,0 0-15,0 0 16,0 1-16,0-1 0,0 0 0,0 0 0,0 0 16,0 0-16,0 0 0,0 0 0,0 0 15,0 0-15,0 1 16,0-1-16,0 0 16,0 0-16,0 0 0,0 0 15,0 0-15,40-40 0,-40 40 0,0 0 16,0 1-1,0-1 1,40-40 0,-40 40-1,40-40-15,1 40 16,-1-40-16,-40 40 16,40 0-16,0-40 15,0 0-15,-40 40 0,40-40 0,-40 40 0,40-40 16,-40 40-16,40-40 0,-40 40 0,41-40 0,-1 0 15,0 0-15,-40 41 0,40-41 0,-40 40 16,40-40-16,0 0 0,0 0 16,0 0-16,-40 40 15,41-40-15,-1 0 0,0 0 0,0 0 16,0 0-16,0 0 0,0 0 0,-40 40 0,40-40 16,1 0-16,-1 0 0,0 0 0,0 0 15,0 0-15,0 0 0,0 0 0,0 0 0,1 0 16,-1 0-16,0 0 0,0 0 15,0 0-15,0 0 0,0 0 16,0 0-16,1 40 0,-1-40 0,-40 40 16,40-40-16,0 0 0,0 0 0,0 0 0,0 0 0,0 0 0,-40 40 15,41-40-15,-1 0 0,0 40 0,0-40 0,0 0 0,0 0 0,40 0 16,-80 40-16,41-40 0,-1 0 0,0 0 0,0 0 0,0 41 0,0-41 16,0 0-16,0 0 0,1 0 0,-1 0 0,0 0 15,0 0-15,0 0 0,0 0 16,0 0-16,0 0 0,1 0 15,-1 0-15,0 0 0,0 0 16,0 0-16,0 0 0,0 0 0,1 0 16,-1 0-16,0 0 0,-40-41 0,40 41 0,0 0 0,0 0 15,0 0-15,-40-40 0,40 40 0,1-40 0,-1 40 0,0 0 16,0-40-16,0 40 0,0 0 0,-40-40 0,40 40 16,0-40-16,1 40 15,-1 0 1,-40-40-16,40 40 15,0 0 1,0-40-16,0 40 16,-40-40-16,40 40 0,0 0 15,1-41-15,-1 1 16,0 40-16,-40-40 0,40 40 0,0-40 16,0 40-16,-40-40 15,40 40-15,0 0 16,1-40-1,-1 40 1,-40-40 0,40 40-16,-40-40 0,40 40 0,0-40 15,0 40-15,-40-40 0,40 40 16,-40-41-16,40 41 0,-40-40 16,41 40-16,-1 0 0,-40-40 46,40 40-30,-40-40-16,0 0 16,40 0-16,-40 0 15,40 40-15,-40-40 0,40 40 16,-40-40-16,0-1 16,40 1-16,-40 0 15,0 0-15,40 40 0,-40-40 16,41 40-16,-41-40 0,0 0 0,0 0 15,40 40-15,-40-40 0,0 0 0,0-1 16,40 41-16,-40-40 0,0 0 16,0 0-1,40 40 1,-40-40-16,0 0 16,0 0-1,0 0 1,0 0-16,40 40 15,-40-41-15,0 1 16,0 0 0,0 0-16,0 0 15,0 0-15,0 0 16,40 40-16,-40-40 16,0 0-16,0 0 15,0-1 1,0 1-16,0 0 15,0 0 1,40 0 0,-40 0-1,0 0 1,0 0 0,0 0-1,0-1 1,0 1-16,0 0 15,0 0-15,0 0 16,0 0 0,0 0-16,0 0 15,0 0 1,0 0-16,0-1 16,0 1-16,0 0 0,0 0 15,0 0 1,0 0-16,0 0 47,0 0-32,0 0-15,0-1 16,0 1-16,0 0 0,0 0 0,0 0 16,0 0-16,0 0 15,0 0 1,0 0-16,0 0 15,0-1-15,0 1 0,0 0 16,0 0-16,0 0 16,0 0-16,0 0 0,0 0 15,0 0-15,0-1 0,0 1 16,0 0-16,0 0 16,0 0-16,0 0 0,0 0 15,0 0-15,0 0 16,0 0-16,0-1 15,0 1 1,0 0-16,0 0 16,0 0-16,0 0 0,0 0 15,0 0-15,0 0 0,0-1 16,0 1-16,0 0 16,0 0 46,-40 40-46,40-40-16,0 0 47,-40 40-47,40-40 15,-40 40 1,40-40-16,-40 40 0,0-40 15,0 40 1,40-40-16,-41 40 0,1-41 16,0 1-1,0 40 1,0 0-16,40-40 0,-40 40 16,40-40-16,-40 40 0,0 0 15,-1 0-15,41-40 16,-40 40-16,0 0 15,0 0-15,40-40 0,-40 40 16,0 0 0,0 0-1,0 0-15,40-40 0,-41 40 16,1 0-16,0 0 0,0 0 16,0 0-16,0 0 0,0 0 0,0 0 0,-1 0 0,-39 0 15,40 0-15,0 0 0,0 0 16,0 0-16,0 0 0,-1 0 0,1 0 0,0 0 15,0 0-15,0 0 0,0 0 16,0 0-16,0 0 0,-1 0 16,1 0-16,0 0 15,0 0-15,0 0 0,0 0 0,0 0 0,0 0 16,-1 0-16,1 40 0,0-40 0,0 0 0,0 0 0,0 0 0,0 0 16,-1 0-16,1 40 0,0-40 0,0 0 0,0 0 15,0 0-15,0 0 0,0 0 0,-1 0 16,1 0-16,0 0 15,0 0-15,40 40 16,-40-40-16,0 0 16,0 0-16,0 0 0,-1 0 15,1 0-15,0 0 16,0 0-16,0 0 0,0 0 0,0 40 16,0-40-16,-1 0 0,1 0 15,0 0-15,0 0 0,0 0 16,0 0-16,0 0 0,0 0 15,-1 0-15,41 40 0,-40-40 16,0 0 0,0 0-1,0 0-15,0 0 16,0 0-16,0 0 16,-1 0-16,1 0 15,0 0-15,0 0 16,0 0-16,0 0 0,40 40 0,-40-40 15,0 0-15,-1 0 16,1 0 0,0 0-16,0 0 15,0 0 1,0 0-16,0 0 16,40 41-16,-40-41 0,-1 0 15,1 0 1,0 0-16,0 0 31,0 0-15,0 0-1,0 0 1,0 0 62,40 40 0,-41-40-78</inkml:trace>
  <inkml:trace contextRef="#ctx0" brushRef="#br0" timeOffset="14359.48">31419 10588 0</inkml:trace>
  <inkml:trace contextRef="#ctx0" brushRef="#br0" timeOffset="16246.95">20585 10227 0</inkml:trace>
</inkml:ink>
</file>

<file path=ppt/ink/ink4.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09:48.304"/>
    </inkml:context>
    <inkml:brush xml:id="br0">
      <inkml:brushProperty name="width" value="0.05292" units="cm"/>
      <inkml:brushProperty name="height" value="0.05292" units="cm"/>
      <inkml:brushProperty name="color" value="#FF0000"/>
    </inkml:brush>
  </inkml:definitions>
  <inkml:trace contextRef="#ctx0" brushRef="#br0">23394 6617 0,'-40'0'125,"40"40"47,0 0-141,-41-40-15,41 41 0,0-1 46,0 0 47,41-40 1673,-41 40-1735,40-40 124,0 0 126,0 0-203,0 0 47,-40-40-126,0 0 1,40 40 62,-40-40-31,40-1-16,-40 1-15,0 0 15,0 0-15,0 0 15,0 0 0,0 0 125,0 0-62,-40 40 94,40-40-173,-40 40 1,0 0 0,0 0 202,0 0-186,40 40-32,-40-40 15,-1 0 1,1 0 93,40 40-93,-40-40 296,40 40-312,-40-40 16,40 40 296</inkml:trace>
  <inkml:trace contextRef="#ctx0" brushRef="#br0" timeOffset="2792.75">23153 7099 0,'0'40'47,"40"-40"78,0 0-109,-40 40 15,40-40-15,0 0 77,1 0-14,-41 40-64</inkml:trace>
  <inkml:trace contextRef="#ctx0" brushRef="#br0" timeOffset="3552.82">23073 7139 0,'0'40'31,"0"0"-31,0 0 16,0 0-16,0 0 16,0 0-1,0 0 1,0 0-16,40-40 0,-40 41 15,40-1-15,-40 0 16,0 0-16,0 0 31,40-40-31,-80 0 125,0 0-125,0 0 16,0 0-16,-1 0 16,1 0-16,40-40 0,-40 40 31,40-40-16,-40 40-15</inkml:trace>
  <inkml:trace contextRef="#ctx0" brushRef="#br0" timeOffset="4009.81">22992 8542 0,'0'-40'47,"0"0"-16,0 0 63</inkml:trace>
  <inkml:trace contextRef="#ctx0" brushRef="#br0" timeOffset="22606.69">26925 1003 0,'-40'0'0,"0"0"15,-1 0-15,1 0 16,0 0-16,0 0 15,0 0-15,0 0 0,40 40 16,-40-40-16,40 40 0,-40-40 0,-1 40 16,1-40-16,0 40 0,40 0 15,-40-40-15,0 0 0,40 40 16,-40-40-16,40 40 16,-40-40-16,40 40 0,-40-40 0,40 40 15,-41-40 1,41 41-16,-40-41 0,40 40 0,-40-40 15,40 40-15,-40 0 0,40 0 0,-40 0 0,40 0 16,-40 0-16,40 0 0,0 1 0,0-1 16,0 0-16,0 0 0,0 40 0,0-40 15,0 0-15,0 0 0,0 0 0,0 1 0,-40-41 16,40 40-16,0 0 0,0 0 0,0 0 16,0 0 15,0 0-31,0 0 15,0 0-15,40 1 0,0-1 16,0 0-16,-40 0 0,40-40 16,0 0-1,0 0 1,1 0-16,-1 0 16,0 0-1,0 0-15,0 0 16,0 0-16,0 0 15,-40-40-15,40 40 0,1-40 0,-1 0 16,0 40-16,0 0 0,0-41 0,0 41 16,-40-40-16,40 40 0,0 0 0,1 0 0,-41-40 15,40 40-15,0 0 0,0 0 16,-40-40-16,0 0 31,0 0-15,40 0-16,-40 0 0,0 0 0,40 40 15,-40-41-15,0 1 0,40 40 0,-40-40 0,0 0 0,0 0 16,40 0-16,-40 0 0,41 0 0,-41 0 0,0 0 16,0-1-16,0 1 0,0 0 0,0 0 15,0 0-15,0 0 0,0 0 16,0 0-16,-41 0 0,1 40 16,40-41-16,-40 41 0,0 0 15,40-40-15,-40 40 0,0 0 16,0 0-16,0 0 15,-1 0 1,1 0 0,0 0-16,0 0 15,0 0-15,0 0 16,0 0-16,0 0 16,-1 0-16,1 0 0,0 0 15,0 0-15,0 0 0,0 40 16,0-40-16,40 41 0,-40-41 15,40 40-15,-41-40 0,41 40 0,-40 0 16,0 0-16</inkml:trace>
  <inkml:trace contextRef="#ctx0" brushRef="#br0" timeOffset="24394.33">23474 10227 0,'-40'0'16,"0"0"-1,40-40-15,-40 40 0,-1 0 16,1 0 0,0 0-16,0 0 0,0 0 15,0 0-15,0 0 0,0 0 0,-1 0 0,1 0 16,0 0-16,0 0 0,0 0 0,0 0 15,0 0-15,0 0 0,-1 40 16,1-40-16,0 0 0,40 40 16,-40-40-16,40 40 0,-40-40 15,40 40-15,0 0 16,-40 0-16,40 0 0,0 0 16,0 1-16,0-1 0,0 0 0,0 0 0,0 0 15,0 0-15,0 0 0,0 0 0,0 0 0,0 1 16,0-1-16,0 0 0,0 0 0,0 0 0,0 0 15,0 0-15,0 0 0,40 40 0,-40-39 16,0-1-16,40 0 0,-40 40 0,40-80 0,-40 40 0,40-40 0,-40 40 16,40 0-16,1 0 0,-1 1 0,-40-1 0,40-40 15,0 0-15,-40 40 0,40-40 0,-40 40 0,40-40 0,0 0 0,-40 40 0,40-40 16,1 0-16,-41 40 0,40-40 0,0 0 0,-40 40 0,40-40 0,0 0 16,-40 40-16,40-40 0,0 0 15,0 0-15,1 0 16,-1 0-16,0 0 15,0-40-15,0 40 0,0-40 0,0 40 0,0-40 16,1 0-16,-1 40 0,0-40 0,0 40 0,0-40 0,40 40 16,-40-40-16,1-1 0,-1 41 0,0-40 0,0 40 0,0-80 15,0 80-15,-40-40 0,40 40 0,0-40 0,1 0 0,-1 40 0,0-40 16,-40 0-16,40-1 0,0 41 0,-40-40 0,40 0 16,-40 0-16,40 40 0,-40-40 0,40 40 15,-40-40-15,0 0 16,41 40-16,-41-40 0,0 0 0,40 40 0,-40-40 0,0-1 0,40 41 0,-40-40 31,0 0-31,0 0 0,0 0 16,0 0-16,0 0 15,0 0-15,0 0 16,0-1 0,0 1-16,-40 40 15,40-40-15,-40 40 16,40-40-16,-41 40 0,41-40 0,-40 40 15,40-40-15,-40 40 0,40-40 0,-40 40 0,0-40 16,0 0-16,0 0 0,0 40 0,-1 0 16,41-41-16,-40 41 0,0 0 0,0 0 15,40-40-15,-40 40 0,0 0 0,40-40 0,-40 40 0,40-40 16,-40 40-16,-1 0 0,1-40 0,0 40 16,0 0-16,40-40 0,-40 40 0,0 0 15,0 0 1,0 0-1,-1 0-15,1 0 0,40 40 0,-40-40 16,0 0-16,0 0 0,0 40 0,0-40 0,40 40 0,-81-40 0,41 40 16,0-40-16,0 0 0,0 0 0,0 40 0,0-40 15,0 41-15,-1-41 0,1 0 16</inkml:trace>
</inkml:ink>
</file>

<file path=ppt/ink/ink5.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69.47675" units="1/cm"/>
          <inkml:channelProperty channel="Y" name="resolution" value="39.58763" units="1/cm"/>
          <inkml:channelProperty channel="T" name="resolution" value="1" units="1/dev"/>
        </inkml:channelProperties>
      </inkml:inkSource>
      <inkml:timestamp xml:id="ts0" timeString="2023-04-04T13:51:38.080"/>
    </inkml:context>
    <inkml:brush xml:id="br0">
      <inkml:brushProperty name="width" value="0.05292" units="cm"/>
      <inkml:brushProperty name="height" value="0.05292" units="cm"/>
      <inkml:brushProperty name="color" value="#FF0000"/>
    </inkml:brush>
  </inkml:definitions>
  <inkml:trace contextRef="#ctx0" brushRef="#br0">33746 241 0,'-40'0'31,"0"0"0,0 0-15,0 0 15,0 0-31,0 0 16,-1 0-1,1 0-15,0 40 0,0-40 16,0 0-16,0 0 16,40 40-16,-40-40 15,40 40-15,-40-40 16,-1 0-1,41 40-15,-40-40 0,0 40 16,0-40 0,0 0-16,40 40 15,-40-40-15,40 40 0,-40-40 0,0 0 16,40 40-16,-41-40 0,1 0 0,40 40 0,-40-40 0,40 41 0,-40-41 16,0 0-1,40 40-15,0 0 16,-40-40-16,40 40 15,-40-40 1,40 40-16,-41-40 16,41 40-1,-40-40 1,40 40-16,-40-40 16,40 40-16,-40-40 31,40 40-16,0 1 1,-40-41 0,40 40-1,-40-40-15,40 40 16,-40-40 0,40 40-16,-40-40 15,40 40-15,0 0 31,-41-40-15,41 40-16,-40-40 16,40 40-16,0 0 15,-40-40 1,40 40-16,0 1 0,-40-41 16,40 40-16,-40-40 0,40 40 15,0 0-15,-40-40 0,40 40 0,0 0 16,-40 0-1,40 0-15,0 0 16,-40-40-16,40 41 16,-41-41-16,41 40 0,0 0 15,-40-40 1,40 40-16,-40-40 0,40 40 0,0 0 31,-40-40-31,40 40 0,0 0 16,-40-40-16,40 40 15,-40-40-15,40 40 16,-40-40-16,40 41 0,0-1 16,0 0-16,-40-40 0,40 40 15,-41-40-15,41 40 0,0 0 16,-40-40-16,40 40 16,-40-40-16,40 40 0,0 0 15,0 1 1,-40-41-16,40 40 0,0 0 15,-40-40-15,40 40 16,0 0-16,-40 0 16,40 0-16,0 0 15,-40-40-15,40 40 0,0 0 0,0 1 16,-40-41-16,40 40 0,0 0 16,-41-40-16,41 40 15,0 0-15,0 0 16,-40-40-16,40 40 0,-40 0 15,40 0-15,0 1 16,-40-41-16,40 40 0,0 0 16,-40-40-16,40 40 0,0 0 15,0 0-15,-40-40 0,40 40 0,0 0 16,-40-40-16,40 40 16,0 0-16,0 1 15,0-1-15,-40-40 0,40 40 16,0 0-16,0 0 0,-41-40 15,41 40-15,0 0 0,0 0 16,-40-40-16,40 40 0,0 1 16,0-1-16,0 0 0,-40 0 15,40 0-15,0 0 0,0 0 16,0 0-16,-40-40 0,40 40 0,0 0 0,0 1 0,0-1 16,0 0-16,0 0 0,0 0 0,0 0 31,-40-40-31,40 40 0,0 0 15,0 0-15,0 1 0,0-1 16,0 0-16,0 0 0,0 0 16,0 0-16,-40-40 15,40 40-15,0 0 0,0 0 0,0 0 16,0 1-16,0-1 16,0 0-16,0 0 0,0 0 15,0 0-15,0 0 0,-40-40 0,40 40 16,0 0-16,0 1 15,0-1-15,-40 0 0,40 0 16,0 0-16,0 0 16,0 0-16,0 0 0,-41-40 0,41 40 15,0 0-15,0 1 0,0-1 16,0 0-16,0 0 0,0 0 16,-40-40-16,40 40 0,0 0 0,0 0 15,0 0-15,0 1 0,0-1 0,-40-40 16,40 40-16,0 0 0,0 0 0,0 0 15,-40 0-15,40 0 0,0 0 16,0 0-16,0 1 0,0-1 16,0 0-16,0 0 15,0 0-15,0 0 0,0 0 16,0 0-16,0 0 16,-40 1-16,40-1 0,0 0 15,0 0-15,0 0 0,0 0 16,0 0-16,0 0 0,0 0 15,0 0-15,0 1 0,0-1 16,0 0-16,0 0 0,0 0 16,0 0-16,0 0 0,0 0 0,0 0 15,0 1-15,0-1 0,0 0 16,0 0-16,0 0 0,0 0 16,0 0-16,0 0 0,0 0 0,0 0 31,0 1-31,0-1 0,0 0 15,0 0-15,0 0 16,40 0-16,-40 0 16,0 0-1,0 0-15,40 1 16,-40-1-16,0 0 16,0 0-1,40 0 1,-40 0-16,0 0 15,0 0-15,40 0 0,-40 0 16,0 1-16,0-1 16,0 0-16,0 0 0,41 0 0,-41 0 15,0 0-15,40 0 0,-40 0 16,0 1-16,40-1 16,-40 0-16,0 0 0,0 0 15,40-40-15,-40 40 0,0 0 16,40 0-16,-40 0 0,0 0 15,0 1-15,40-41 0,-40 40 16,0 0-16,40-40 0,-40 40 16,0 0-16,40-40 0,-40 40 15,41 0-15,-41 0 16,40-40 0,-40 40-16,0 1 15,40-41-15,-40 40 16,40-40-16,-40 40 0,0 0 0,40-40 0,-40 40 15,0 0-15,40-40 0,-40 40 16,40-40-16,-40 40 0,40-40 16,-40 40-16,0 0 15,41-40-15,-1 41 0,-40-1 16,40-40 0,-40 40-16,0 0 15,40-40-15,-40 40 16,40-40-16,-40 40 0,40-40 15,-40 40-15,0 0 0,40-40 0,-40 40 16,0 1-16,40-41 0,-40 40 16,41 0-16,-41 0 0,40-40 15,-40 40-15,0 0 0,40-40 16,-40 40-16,40-40 0,-40 40 16,0 0-16,40-40 15,-40 40-15,40-40 0,-40 41 16,40-41-1,-40 40-15,40-40 16,-40 40-16,41 0 16,-41 0-16,40-40 15,0 40-15,0-40 0,-40 40 16,40-40-16,-40 40 0,40-40 16,-40 40-16,40-40 0,-40 41 15,40-41-15,1 40 16,-1 0-16,0-40 15,-40 40-15,40-40 0,-40 40 0,40-40 16,-40 40-16,40-40 0,-40 40 16,40-40-16,0 0 15,-40 40-15,41 0 0,-1-40 16,-40 40-16,40-40 0,-40 41 16,40-41-16,-40 40 0,40-40 0,0 0 15,-40 40-15,40-40 0,-40 40 0,41-40 16,-41 40-16,40-40 0,0 0 15,-40 40-15,40-40 16,-40 40-16,40-40 16,0 0-1,-40 40-15,40-40 0,0 0 16,-40 40-16,41-40 16,-1 0-1,-40 41 1,40-41-16,0 0 15,-40 40-15,40-40 16,0 0-16,0 0 16,0 0-16,1 0 15,-41 40-15,40-40 16,0 0-16,-40 40 16,40-40-16,0 0 15,0 0-15,0 0 16,-40 40-16,40-40 15,1 0 1,-41 40-16,40-40 0,0 0 16,-40 40-16,40-40 15,0 0-15,0 40 0,0-40 16,0 0-16,1 40 16,-1-40-16,0 0 15,0 0-15,0 0 16,-40 40-1,40-40-15,0 0 16,0 0 0,-40-40 124,0 0-140,0 0 16,0 0-16,0 0 0,0 0 0</inkml:trace>
  <inkml:trace contextRef="#ctx0" brushRef="#br0" timeOffset="1682.48">30576 6978 0,'0'-40'94,"-40"40"-79,0 0 1,0 0 0,0 0-16,0 0 15,40-40 1,-40 40-16,-1 0 0,1 0 16,0 0-16,0 0 15,0 0-15,0 0 0,0 0 16,0 0-16,-1 0 62,1 0-62,0 0 16,0 0 0,0 0-16,0 0 31,0 0-31,0 0 15,-1 0-15,1 0 0,0 0 16,0 0-16,0 0 0,0 0 63,0 0-48,40-40-15,-40 40 0,-1 0 16</inkml:trace>
  <inkml:trace contextRef="#ctx0" brushRef="#br0" timeOffset="2946.49">30536 7620 0,'-40'0'15,"0"0"1,0 0 31,0 0-47,0 0 16,-1 0-16,1 0 15,0 0-15,0 0 16,0 0 15,0 0-31,0 0 16,0 0-16,-1 0 0,1 0 0,0 0 15,0 0-15,0 0 0,0 0 16,0 0 31,0 0-32,-1 0-15,1 0 16,0 0-16,0 0 0,0 0 0,0 0 16,0 0-16,0 0 0,-1 0 93,1 0-77</inkml:trace>
  <inkml:trace contextRef="#ctx0" brushRef="#br0" timeOffset="4010.66">30616 8221 0,'-40'0'16,"0"0"-16,0 0 0,0 0 15,0 0 1,0 0-16,0 0 15,-1 0 1,1 0-16,0 0 16,0 0-16,0 0 15,0 0 1,0 0-16,0 0 16,-1 0-1,1 0-15,0 0 31,0 0-15,0 0 0,0 0-16,0 0 0,0 0 15,-1 0-15,1 0 0,0 0 0,0 0 16,0 0-16,0 0 0,0 0 16,0 0-16,-1 0 62,1 0-62,0 0 0,0 0 16,0 0-16,0 0 15,0 0-15,0 0 16</inkml:trace>
  <inkml:trace contextRef="#ctx0" brushRef="#br0" timeOffset="5085.76">30576 8823 0,'-40'0'0,"0"0"16,0 0-16,0 0 0,0 0 15,0 0-15,-1 0 0,1 0 16,0 0-16,0 0 15,0 0-15,0 40 0,0-40 16,0 0-16,-1 0 16,1 0-16,0 0 15,0 0-15,0 0 0,0 0 16,0 0-16,0 0 0,-1 0 0,1 0 0,0 0 16,0 0-16,0 0 0,0 0 0,0 0 15,0 0-15,-1 0 47,1-40-47,0 40 0,0 0 16,0 0-16,0 0 0,0 0 0,0 0 0,-1 0 15,1 0-15,0 0 16,0 0 0,40-40-16,-40 40 15,0 0 1,0 0-1,-1 0 32</inkml:trace>
  <inkml:trace contextRef="#ctx0" brushRef="#br0" timeOffset="6599.94">30576 9385 0,'-40'0'0,"0"0"0,0 0 15,0 0 1,0 0-16,0 0 15,-1 0-15,1 0 16,0 0-16,0 0 0,0 0 16,0 0-16,0 0 0,0 0 15,40-41-15,-41 41 0,1 0 16,0 0-16,0 0 16,0 0-16,0 0 0,0 0 0,0 0 0,-1 0 15,1 0-15,0 0 0,0 0 0,0 0 16,0 0-16,0 0 15,0-40-15,-1 40 16,1 0-16,0 0 16,0 0-16,0 0 15,0 0-15,0 0 0,0 0 0,-1 0 16,1 0-16,0 0 0,0 0 16,0 0-16,0 0 15,0 0 1,-1 0-1,1 0 1,0 0 0,0 0-16,0 0 15,0 0 48,0 0-48,0 0 1,-1 0-16,1 0 31,0 0-15,0 0-16,0 0 16,40-40-16,-40 40 0,40-40 187,40 40-171,0-40-16</inkml:trace>
  <inkml:trace contextRef="#ctx0" brushRef="#br0" timeOffset="8317">30616 6216 0,'-40'0'63,"0"0"-48,0 0-15,0 0 16,0 0-16,0 0 0,0 0 0,-1 0 15,1 0-15,0 0 0,0 0 0,0 0 0,0 0 16,0 0-16,0 0 0,-1 0 16,1 0-16,0 0 47,0 0-32,0 0-15,0 0 0,0 0 16,0 0-16,-1 0 0,41-40 15,-40 40-15,0 0 0,0 0 16,0 0 187,0 0-187,0 0-1</inkml:trace>
  <inkml:trace contextRef="#ctx0" brushRef="#br0" timeOffset="9892.49">30857 5494 0,'-40'0'16,"0"0"-1,0 0-15,0 0 16,40-40-16,-40 40 0,-1 0 16,1 0-16,0-40 15,0 40-15,0 0 16,0 0-16,0 0 15,0 0-15,-1 0 16,1 0-16,0 0 0,0-40 16,0 40-16,0 0 15,0 0 1,0 0 0,-1 0-16,1 0 15,0 0-15,0 0 16,0 0-16,0 0 15,0 0 17,0 0-17,-1 0-15,1 0 16,0 0-16,0 0 0,0 0 16,0 0-16,40-40 250</inkml:trace>
  <inkml:trace contextRef="#ctx0" brushRef="#br0" timeOffset="11005.49">30817 4612 0,'-40'0'31,"0"0"-15,0 0-16,0 0 16,-1 0-16,1 0 0,0 0 15,0 0-15,0 0 0,0 0 0,0 0 16,0 0-16,-1 0 15,1 0-15,0 0 16,0 0-16,0 0 16,0 0-16,0 0 15,0 0-15,-1 0 0,1 0 16,0 0-16,0 0 0,0 0 0,0 0 16,0 0 30,0 0-30,-1 0-16,1 0 16,0 0-16,0 0 15,0 0 1,0 0 0,0 0-1,0 0-15,-1 0 16,1 0-16,0 0 15,0 0 1</inkml:trace>
  <inkml:trace contextRef="#ctx0" brushRef="#br0" timeOffset="12544.5">30937 3850 0,'-40'0'47,"0"0"-31,0 0-16,0 0 16,0 0-16,0 0 0,0 0 15,-1 0-15,1 0 0,0 0 16,0 0-16,0 0 0,0 0 0,0 0 0,0 0 15,-1 0-15,1 0 0,0 0 16,0 0-16,0 0 0,0 0 0,0 0 16,0 0-16,-1 0 0,1 0 0,0 0 0,0 0 15,0 0-15,0 0 0,0 0 16,0 0-16,-1 0 0,1 0 0,0 0 16,0 0-16,0 0 109,0 0-93,0 0-16,0 0 15,-1 0 32,1 0-31,0 0-16,0 0 15,0 0-15,0 0 0,0 0 16,0 0-16,-1 0 16,1 0-16,0 0 15,0 0 79</inkml:trace>
  <inkml:trace contextRef="#ctx0" brushRef="#br0" timeOffset="14257.71">31178 3128 0,'-40'0'31,"0"0"-31,0 0 16,0 0-16,0 0 15,-1 0-15,1 0 0,0 0 16,0 0-16,0 0 0,0 0 0,0 0 0,0 0 0,-1 0 16,1 0-16,0 0 0,0 0 0,0 0 15,0 0 1,0 0-1,0 0 1,-1 0-16,1 0 0,0 0 16,0 0-16,0 0 0,0 0 0,0 0 15,0 0-15,-1 0 0,1 0 0,0 0 16,0 0 0,0 0-1,0 0-15,0 0 16,0 0-16,40 40 15,-41-40-15,1 0 0,0 0 0,0 0 16,0 0-16,0 0 0,0 0 0,0 0 16,-1 0-16,1 0 15,0 0 1,0 0 0,0 0-16,0 0 15,0 0-15,0 0 0,-1 0 16,1 0-1,0 0-15,0 0 0,0 0 16,0 0-16,0 0 16,-1 0 77,1 0-77,0 0 125,0 0-141,0 0 62,0 0-62,0 0 16,0 0-16</inkml:trace>
  <inkml:trace contextRef="#ctx0" brushRef="#br0" timeOffset="16215.06">31459 2527 0,'-40'0'0,"0"0"16,0 0-16,0 0 16,-1 0-16,1 0 15,0 0 1,0 0-1,0 0-15,0 0 0,0 0 16,0 0-16,-1 0 0,1 0 0,0 0 0,0 0 0,0 0 16,0 0-16,0 0 0,0 0 0,-1 0 0,1 0 15,0 0-15,0 40 0,0-40 0,0 0 16,0 0-16,0 0 0,-1 0 16,1 0-16,0 0 15,0 0-15,0 0 0,0 40 0,0-40 16,0 0-16,-1 0 0,1 0 0,0 0 0,0 0 0,-40 0 0,40 0 15,0 0-15,-1 0 0,1 0 16,0 0-16,0 0 0,0 0 0,0 0 0,0 0 0,0 0 16,-1 0-16,1 0 0,0 0 0,0 0 15,0 0-15,0 0 63,0 0-63,0 0 0,-1 0 0,1 0 15,0 0-15,0 0 0,0 0 0,0 0 0,0 0 16,-1 0-16,-39 0 0,40 0 0,0 0 16,0 0-16,0 0 0,0 0 78,-1 0-63,1 0-15,0 0 0,0 0 16,0 0-16,0 0 0,0 0 297,0 0-281,-1 0 46,1 0-46,0 0-16,0 0 15,0 0 95,0 0-95,40-40 220</inkml:trace>
  <inkml:trace contextRef="#ctx0" brushRef="#br0" timeOffset="18012.5">31900 1925 0,'-40'0'31,"0"0"-15,0 0-16,0 40 15,0-40-15,0 0 0,0 0 0,-1 0 0,1 0 16,0 0-16,0 0 0,0 0 0,0 0 0,0 0 0,0 0 0,-1 0 16,1 0-16,0 0 0,0 0 0,0 0 0,-40 0 0,40 0 0,-1 0 0,-39 0 15,40 0-15,-40 0 0,40 0 0,0 0 0,-1 0 0,-39 0 0,40 0 0,0 0 16,-40 40-16,40-40 0,-1 0 0,1 0 0,-40 0 0,40 0 0,0 0 0,-40 0 15,39 0-15,-39 0 0,40 0 0,-40 0 0,40 0 0,0 0 0,-1 0 16,-39 0-16,40 0 0,0 0 0,0 0 0,0 0 0,-41 0 0,41 40 0,-40-40 16,40 0-16,0 0 0,0 0 0,0 0 0,-41 0 0,41 0 0,0 0 0,0 0 15,0 0-15,0 0 0,-1 0 0,1 0 0,0 0 0,0 0 0,0 0 0,0 0 16,0 0-16,0 0 0,-1 0 0,1 0 16,0 0-16,0 0 46,0 0-46,0 0 16,0 0-16,0 0 0,-1 0 0,1 0 0,0 0 16,0 0-16,0 0 0,0 0 0,0 0 15,0 0-15,-1 0 0,1 0 78,40-40-78,-40 40 0,0 0 0,0 0 16,0 0 0,0 0-1,0 0 1,-1 0-16,1 0 16,0 0-16,40-40 0,-40 40 15,0 0-15,0 0 16,0 0-16,0 0 0,-1 0 0,41-40 15,-40 40-15,0 0 0,0 0 16,0 0-16</inkml:trace>
  <inkml:trace contextRef="#ctx0" brushRef="#br0" timeOffset="20114.5">31098 10066 0,'-40'0'16,"0"0"0,0 0-16,40-40 0,-41 40 15,1 0-15,0 0 0,0 0 16,40-40-16,-40 40 0,0 0 0,0 0 15,0 0-15,-1 0 16,1 0-16,0 0 0,0 0 16,0 0-16,0 0 0,0 0 0,40-40 0,-40 40 15,-1 0-15,1 0 0,0 0 0,0 0 0,0 0 0,0 0 16,0 0-16,0 0 0,-1 0 0,41-40 0,-40 40 0,0 0 16,0 0-16,0 0 0,0 0 15,0 0-15,40-40 0,-40 40 16,-1 0-16,1 0 0,0 0 15,0 0-15,40-40 0,-40 40 0,0 0 0,0 0 16,0 0-16,-1 0 0,1 0 0,40-40 0,-40 40 0,0 0 0,0 0 16,0 0-16,0 0 0,0-41 0,-1 41 0,1 0 0,0 0 15,0 0-15,0 0 0,0 0 16,0 0-16,-1 0 0,1 0 16,40-40-16,-40 40 15,0 0-15,0 0 16,0 0-16,0 0 0,0 0 15,-1 0-15,1 0 16,0 0-16,0 0 16,0 0-1,0 0 1,40-40 0,-40 40-16,0 0 0,-1 0 15,1 0-15,0 0 0,0 0 16,0 0-16,0 0 0,0 0 15,0 0-15,40-40 0,-41 40 0,1 0 16,0 0 0,0 0-1,0 0 1,0 0 15</inkml:trace>
  <inkml:trace contextRef="#ctx0" brushRef="#br0" timeOffset="21578.5">31178 10427 0,'-40'0'16,"0"0"-16,0 0 15,0 0-15,0 0 0,-1 0 16,1 0-16,0 0 0,0 0 0,0 0 15,0 0-15,0 0 0,0 0 0,-1 0 16,1 0-16,0 40 0,0-40 0,0 0 0,0 0 16,0 0-16,0 0 0,-1 0 0,1 0 15,0 0-15,0 0 0,0 0 0,0 0 16,0 0-16,0 0 16,-1 0-16,1 0 0,0 0 15,0 0-15,0 0 0,0 0 0,0 0 0,0 0 16,-1 0-16,1 0 0,0 0 0,0-40 0,0 40 15,0 0-15,0 0 0,0 0 0,-1 0 0,1 0 16,0 0-16,0 0 0,0 0 0,0 0 16,0 0-16,0 0 0,-1 0 0,1-40 15,0 40-15,0 0 0,0 0 0,0 0 0,0 0 16,-1 0-16,1 0 0,0 0 0,0 0 16,0 0-16,0 0 0,0 0 0,0 0 15,-1 0-15,41-40 0,-40 40 16,0 0-16,0 0 15,0 0-15,0 0 0,0 0 0,0 0 0,-1 0 16,1-40-16,0 40 0,0 0 0,0 0 0,0 0 0,0 0 16,0 0-16,-1-40 0,1 40 0,0 0 0,0-40 0,0 40 0,0 0 15,0 0-15,0-40 0,-1 40 0,1 0 0,0 0 0,0-40 0,0 40 0,0 0 16,0 0-16,0-41 0,-1 41 0,1 0 0,0 0 0,0 0 16,0 0-16,40-40 0,-40 40 0,0 0 15,0 0-15,-1 0 16,41-40-1,-40 40-15,0 0 32</inkml:trace>
  <inkml:trace contextRef="#ctx0" brushRef="#br0" timeOffset="23461.5">31579 11029 0,'-40'0'63,"40"-40"-63,-40 40 0,0 0 16,0 0-16,0 0 15,0 0-15,0 0 16,-1 0-16,1 0 0,0 0 15,40-40-15,-40 40 0,0 0 16,0 0-16,0 0 0,0 0 0,-1 0 16,1 0-16,0 0 0,0 0 0,0 0 15,0 0-15,0 0 0,0 0 0,-1-40 0,1 40 0,0 0 16,0 0-16,0 0 0,0 0 16,0 0-16,0 0 15,-1 0-15,1 0 0,0 0 16,40-41-16,-40 41 0,0 0 0,0 0 0,0 0 15,0 0-15,-1 0 0,1 0 0,0 0 16,0 0-16,0 0 0,0 0 0,0 0 16,0 0-1,-1 0-15,41-40 16,-40 40-16,0 0 0,0 0 16,0 0-16,0 0 0,0 0 0,0 0 15,-1 0-15,1 0 0,0 0 16,0 0-16,0 0 0,0 0 15,0 0-15,40-40 0,-40 40 16,-1 0-16,1 0 0,0 0 16,0 0-16,0 0 0,40-40 15,-40 40-15,0 0 0,-1 0 0,1 0 16,0 0-16,0 0 0,0 0 16,0-40-16,0 40 15,0 0-15,-1 0 0,1 0 16,0 0-16,0 0 15,0 0-15,0 0 0,0 0 0,0 0 16,-1 0-16,1 0 0,0 0 16,0 0-16,40-40 15,-40 40-15,0 0 16,0 0 0,0 0-16,-1 0 15,1 0-15,0 0 0,0 0 0,0 0 16,40-40-16,-40 40 0,0 0 0,0 0 0,-1 0 15,1 0-15,40-40 0,-40 40 16,0 0-16,0 0 16,40-40-16,-40 40 15,0 0-15,40-41 16,-40 41-16,40-40 0,-41 40 16,1 0-16,40-40 0,-40 40 15,0 0 1,40-40-16,-40 40 15,0 0-15,40-40 0,-40 40 16,0 0 0,-1 0-1,1 0 32,40-40-47,-40 40 16,0 0-16,0 0 15,0 0 1,0 0-16,0 0 16,-1 0-16,1 0 0,0 0 15,0 0-15,0 0 16,0 0-16</inkml:trace>
  <inkml:trace contextRef="#ctx0" brushRef="#br0" timeOffset="25254.7">31900 11350 0,'-40'0'63,"0"0"-63,0 0 15,0 0-15,0 0 16,0 0-16,0 0 0,-1 0 16,1 0-16,0 0 0,0 0 15,0 0-15,0 0 0,0 0 0,0 0 16,-41 0-16,41 0 0,0 0 15,0 0-15,0 0 0,0 0 0,0 0 0,-1 0 16,1 0-16,0 0 0,0 0 0,0 0 0,0 0 16,0 0-16,0 0 0,-1 0 0,1 0 15,0 0-15,0 0 0,0 0 0,0 0 16,0 0-16,0 0 0,-1 0 0,1 0 0,0 0 0,0 0 16,0 0-16,0-40 0,0 40 0,0 0 0,-1 0 0,1 0 15,0 0-15,0 0 0,0 0 0,0 0 0,0 0 0,0 0 0,-1 0 16,1 0-16,0 0 0,40-41 0,-40 41 0,0 0 0,0 0 15,0 0-15,0-40 0,-1 40 0,1 0 16,0 0-16,0 0 0,0 0 0,40-40 16,-40 40-16,0 0 0,0 0 15,-1 0-15,1 0 0,0 0 0,40-40 16,-40 40-16,0 0 0,0 0 0,0 0 0,-1 0 16,1 0-16,0 0 0,0 0 0,0 0 0,0 0 0,0 0 15,40-40-15,-40 40 0,-1 0 0,1 0 0,0 0 16,0 0-16,0 0 0,40-40 0,-40 40 15,0 0 1,0 0 0,-1-40-16,1 40 15,0 0-15,0 0 0,40-40 0,-40 40 0,0 0 16,0 0-16,0 0 0,-1 0 0,41-40 0,-40 40 0,0 0 16,0-40-16,0 40 0,0 0 0,40-41 0,-40 41 15,0 0-15,-1 0 0,41-40 16,-40 40-16,0 0 31,0 0-15,0-40-16,0 40 15,0 0-15,0 0 0,-1 0 0,41-40 0,-40 40 0,0-40 16,0 40-16,0 0 0,0 0 0,0 0 0,0-40 0,-1 40 16,1 0-16,0-40 0,0 40 0,0 0 0,0 0 15,0 0-15,40-40 0,-40 40 0,-1 0 0,1 0 0,0 0 16,40-40-16,-40 40 0,0 0 15,0 0-15,0-41 16,0 41-16,-1 0 0,1 0 16,0 0-16,0-40 0,0 40 0,0 0 0,40-40 15,-40 40-15,0 0 0,-1 0 0,1 0 0,0 0 16,0 0 0,40-40-1,-40 40-15,0 0 0,0 0 16,0 0-1,-1 0-15,1 0 16,0 0-16,0-40 0,0 40 16,0 0-16,0 0 0,-1 0 15,1 0-15,0 0 0,0 0 0,0 0 16,0 0-16,0-40 0,0 40 16,-1 0-16,1 0 15,0 0-15</inkml:trace>
  <inkml:trace contextRef="#ctx0" brushRef="#br0" timeOffset="27016.52">32623 12031 0,'-40'0'94,"-1"0"-79,1 0-15,40-40 0,-40 40 0,0 0 16,0 0-16,0 0 0,0 0 0,0 0 16,40-40-16,-41 40 0,1 0 15,0 0-15,0-40 0,0 40 16,0 0-16,0 0 0,0 0 0,40-40 0,-41 40 0,1 0 15,0 0-15,-40 0 0,80-40 0,-80 0 0,40 40 0,-41 0 0,1 0 0,40 0 16,-40-40-16,-41 40 0,41-40 0,0 40 0,0 0 0,-1 0 0,41-40 0,-80-1 16,40 41-16,39-40 0,-39 40 0,40 0 0,-40 0 0,0 0 0,-1-40 15,41 40-15,-40-40 0,0 40 0,40 0 0,-41 0 0,1-40 0,40 40 0,0 0 16,0-40-16,0 40 0,-41 0 0,41-40 0,0 40 0,0 0 0,0 0 0,-40 0 16,39-40-16,1 40 0,0 0 0,-40 0 0,40-40 0,-40 40 0,39 0 0,1-41 15,-40 41-15,40 0 0,0 0 0,-41 0 0,41 0 0,0 0 0,-40 0 0,40 0 16,-40 0-16,39-40 0,-39 40 0,0 0 0,0-40 0,40 40 0,-41 0 0,1 0 15,40 0-15,-80 0 0,39-40 0,41 40 0,-40 0 0,40 0 0,-40 0 16,39 0-16,-39 0 0,0 0 0,40 0 0,0 0 0,0 0 0,-1-40 16,1 40-16,0 0 0,0 0 0,0 0 0,0 0 0,0-40 0,0 40 15,-1 0-15,-39 0 0,40-40 0,0 40 0,0 0 0,0 0 0,0 0 16,-1-40-16,-39 40 0,0 0 0,40 0 0,0 0 0,-41 0 0,41-40 0,-40 40 16,0 0-16,40 0 0,0-40 0,-41 40 0,41 0 0,-40 0 0,40-41 15,-40 41-15,-1 0 0,41 0 0,-40 0 0,40-40 0,0 0 0,-41 40 0,41 0 16,-40 0-16,40-40 0,-40 40 0,-41 0 0,81-40 0,-80 40 0,80-40 0,-1 40 0,-39-40 0,0 40 0,-40 0 0,39 0 15,1-40-15,0 40 0,-41 0 0,1 0 16,80-40-16,-40 40 0,-1-41 0,1 41 0,0 0 0,40 0 0,-40 0 0,39 0 16,1 0-16,0 0 0,0 0 0,0 0 0,0-40 15,0 40-15,0-40 47,-1 40-47,1-40 0,0 40 16,0 0-16,40-40 0,-40 40 0,0 0 0,0-40 0,0 40 15,-1-40-15,1 40 0,0 0 16,40-40-16,-40 40 0,40-40 0,-40 40 16,0-40-1,0-1 1,0 41-16,-1 0 0,41-40 0,-40 40 16,0-40-16,0 40 0,40-40 0,-40 40 0,-40 0 0</inkml:trace>
</inkml:ink>
</file>

<file path=ppt/ink/ink6.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24:18.415"/>
    </inkml:context>
    <inkml:brush xml:id="br0">
      <inkml:brushProperty name="width" value="0.05292" units="cm"/>
      <inkml:brushProperty name="height" value="0.05292" units="cm"/>
      <inkml:brushProperty name="color" value="#FF0000"/>
    </inkml:brush>
  </inkml:definitions>
  <inkml:trace contextRef="#ctx0" brushRef="#br0">9510 17807 0,'40'0'140,"0"0"-140,0 0 16,-40-40-16,40 40 0,1-41 16,-41 1-1,40 40 1,-40-40-1,40 40-15,-40-40 47,40 40-31,0 0-16,-40-40 16,40 0-16,-40 0 15,40 40-15,-40-40 16,40 40-1,1 0 1,-41-40-16,40 40 16,-40-41-16,0 1 15,40 40-15,-40-40 32,40 40-32,-40-40 15,40 40 1,-40-40-16,40 40 15,-40-40 1,40 40 0,-40-40-16,40 40 15,-40-40-15,0 0 16,41 40 0,-41-40-1,40 40-15,-40-41 16,40 41-1</inkml:trace>
  <inkml:trace contextRef="#ctx0" brushRef="#br0" timeOffset="5384.63">10353 16924 0,'0'-40'16,"40"40"-1,-40-40 1,40 40 0,-40-40-16,0 0 15,40 40 1,-40-40-16,0 0 31,40 40-31,-40-40 0,0-1 16,40 41-1,-40-40-15,0 0 16,40 40-16,-40-40 0,0 0 16,40 40-1,-40-40-15,41 0 0,-41 0 16,0 0-1,40 40-15,-40-40 0,0-1 16,40 41-16,-40-40 0,0 0 16,40 40-1,-40-40-15,0 0 16,40 40-16,-40-40 31,0 0-15,40 40-1,-40-40-15,0 0 16,40-1-16,-40 1 16,0 0-16,41 40 15,-41-40-15,0 0 16,40 40 0,-40-40-16,0 0 0,0 0 31,40 40-31,-40-40 0,0 0 78,40-1-62,-40 1-1,0 0-15,40 40 16,-40-40-1,0 0 32,0 0-31,0 0 0,40 40-16,-40-40 0,0 0 15,40-1 1,-40 1-1,0 0 32,0 0-31,0 0-16,0 0 16,40 0-1,-40 0-15,0 0 16,0 0-1,0-1 1,0 1 0,0 0-16,0 0 15,0 0-15,0 0 0,0 0 16,0 0-16,0 0 16,0-1-16,0 1 62,0 0-46,0 0-1,0 0-15,-40 40 16,40-40-16,0 0 0,-40 40 0,40-40 16,0 0-16,0 0 15,-40 40-15,40-41 63,-40 41-48,40-40-15,0 0 32,-40 40-17,40-40 1,-40 40-1,40-40 1,-40 40 0,40-40-16,-41 40 15,41-40-15,-40 0 16,40 0 46,-40 40-62,0 0 94,0-41-63,0 41-15,0 0 93,-1 0-93,1 0-16,0 0 94,0 0-79,40-40 1,-40 40-16,0 0 0,0 0 16,0 0 93,-1 0-93,1 0-16,0 0 15,0 0-15,0 0 16,0 0 15,0 0-31,0 0 0,-1 0 31,1 0-15,0 0 0,0 0-16,0 0 15,40 40-15,-40-40 47,0 0-31,40 41-16,-40-41 15,-1 0-15,1 0 16,40 40-16,-40-40 16,40 40-1,-40-40-15,0 0 16,0 0 0,40 40-16,-40-40 31,40 40-31,-40 0 31,40 0 0,-41-40-31,1 0 16,40 40-16,-40 0 31,40 1-15,-40-41-16,40 40 15,-40 0 1,40 0 15,-40-40-31,40 40 16,0 0 31,-40-40-47,40 40 15,0 0 17,-40-40-17,40 40-15,-41-40 32,41 40-32,0 1 15,0-1 1,0 0-1,-40-40-15,40 40 16,0 0-16,-40-40 16,40 40-16,0 0 15,0 0 1,0 0 31,0 1-16,0-1-31,0 0 31,0 0-15,0 0 0,0 0-1,0 0-15,0 0 16,0 0-1,0 0 1,0 1 0,0-1-1,0 0 1,0 0 0,0 0 15,0 0-16,0 0 1,0 0 0,0 0-1,0 1 17,0-1-17,0 0 1,0 0-1,0 0 1,0 0 0,0 0-1,0 0 1,0 0 15,0 0-15,0 1-1,0-1 1,0 0 0,0 0-1,0 0 1,0 0 0,40-40-16,-40 40 15,0 0 1,0 0-1,40-40-15,-40 41 32,0-1-1,41-40 0,-41 40-31,0 0 63,0 0-48,40-40 1,-40 40 0,0 0 30,40-40-30,-40 40 0,0 0-1,40-40-15,-40 40 16,40-40 15,-40 41-15,0-1-1,40 0 1,-40 0 0,40-40-16,-40 40 47,40-40-32,-40 40-15,41-40 31,-41 40-31,40-40 63,-40 40 156,0 0-188</inkml:trace>
  <inkml:trace contextRef="#ctx0" brushRef="#br0" timeOffset="6991.98">8948 17005 0,'40'0'93,"0"0"-77,-40 40 0,41-40-16,-1 0 15,-40 40 1,40-40-16,0 0 16,-40 40-16,40-40 31,-40 40-16,40-40-15,0 0 32,0 0-17,-40 40-15,41-40 16,-1 0 31,-40 40-47,40-40 15,-40 40 1,40-40-16,0 0 31,0 0-15,0 0 125,0 0-48,-40-40-93,0 0 16,41 0-16,-41 0 0,40 0 0,-40 0 16,0 0-16,40-1 0,-40 1 15,0 0-15,0 0 0,0 0 0,0 0 16,0 0-1,40 40-15,-40-40 16,0 0 0,0-1-1,0 1-15,0 0 16,0 0-16,0 0 31</inkml:trace>
  <inkml:trace contextRef="#ctx0" brushRef="#br0" timeOffset="161325.62">6179 17125 0,'41'0'156,"-41"-40"-140,40 40 0,0 0-1,0 0 1,0 0-1,0 0-15,0 0 16,0 0-16,1 0 16,-1 0 31,0 0-47,0 0 15,0 0-15,0 0 16,0 0-16,0 0 62,1 0-30,-1 0 14,0 0-30,0 0-16,0 0 0,0 0 16,0 0-1,0 0 48,1 0-48,-41-40-15,40 40 0,0 0 0,0 0 16,0-40-16,0 40 16,0-41 15,1 41-15,-1-40 15,0 40-16,-40-40 1,40 40 15,-40-40-15,40 40 0,-40-40-16,40 40 0,-40-40 15,40 40 1,-40-40-16,40 40 0,-40-40 0,41 40 15,-41-40 1,40-1-16,0 1 16,-40 0-1,40 40-15,0-40 32,-40 0-17,40 40 1,-40-40 62,40 40 0,-40-40-78,0 0 94,0 0-94,40 40 15,-40-40-15,41-1 16,-41 1-16,40 40 16,-40-40-16,40 40 15,-40-40-15,0 0 16,40 40-16,-40-40 0,40 0 16,-40 0-16,40 40 31,-40-40-31,0-1 31,0 1 94,0 0-125,0 0 16,0 0-1,0 0-15,40 40 16,-40-40-16,0 0 16,0 0 46,0 0-46,0-1-16,0 1 15,0 0 1,0 0 0,0 0-16,-40 40 0,40-40 15,0 0-15,0 0 0,0 0 16,0-1-16,0 1 15,-40 40-15,40-40 0,0 0 16,0 0-16,-40 0 16,0 0-16,0 40 15,40-40-15,-40 0 16,-1 40 0,41-40-16,-40 40 15,40-41-15,-40 41 16,40-40-16,-40 40 0,40-40 0,-40 40 0,40-40 31,-40 40-31,40-40 0,-40 40 0,0-40 16,-1 40-16,41-40 15,-40 40-15,0 0 16,40-40-16,0 0 16,-40 40-16,40-41 15,-40 41-15,40-40 31,-40 40-31,0 0 79,40-40-79,-40 40 0,40-40 0,-41 40 15,1-40 1,0 40-16,0 0 15,0 0 1,40-40-16,-40 40 47,0 0-47,-1 0 0,1 0 16,40-40-16,-40 40 0,0 0 0,0 0 15,0 0-15,0 0 0,0 0 16,-1 0-16,1 0 0,0 0 15,0 0-15,0 0 16,0 0 62,0 0-62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7A84DAE-9A7E-410A-848D-75C57A352663}" type="datetimeFigureOut">
              <a:rPr lang="pt-BR"/>
              <a:pPr>
                <a:defRPr/>
              </a:pPr>
              <a:t>22/05/2023</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568F22D-5C8F-4F57-A7A6-A022D00EAF45}" type="slidenum">
              <a:rPr lang="pt-B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txBox="1"/>
          <p:nvPr/>
        </p:nvSpPr>
        <p:spPr>
          <a:xfrm>
            <a:off x="3881208" y="8686462"/>
            <a:ext cx="2973913" cy="454826"/>
          </a:xfrm>
          <a:prstGeom prst="rect">
            <a:avLst/>
          </a:prstGeom>
          <a:noFill/>
          <a:ln>
            <a:noFill/>
          </a:ln>
        </p:spPr>
        <p:txBody>
          <a:bodyPr vert="horz" wrap="square" lIns="0" tIns="0" rIns="0" bIns="0" anchor="b" anchorCtr="0" compatLnSpc="1"/>
          <a:lstStyle/>
          <a:p>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fld id="{AF4E9F4F-60EB-4ABC-BBC8-F8224AFFADAD}" type="slidenum">
              <a:rPr lang="pt-BR" sz="1200">
                <a:solidFill>
                  <a:srgbClr val="000000"/>
                </a:solidFill>
                <a:latin typeface="Times New Roman" pitchFamily="16"/>
                <a:ea typeface="Microsoft YaHei"/>
                <a:cs typeface="Segoe UI"/>
              </a:rPr>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t>2</a:t>
            </a:fld>
            <a:endParaRPr lang="pt-BR" sz="1200" dirty="0">
              <a:solidFill>
                <a:srgbClr val="000000"/>
              </a:solidFill>
              <a:latin typeface="Times New Roman" pitchFamily="16"/>
              <a:ea typeface="Microsoft YaHei"/>
              <a:cs typeface="Segoe UI"/>
            </a:endParaRPr>
          </a:p>
        </p:txBody>
      </p:sp>
      <p:sp>
        <p:nvSpPr>
          <p:cNvPr id="3" name="Rectangle 1"/>
          <p:cNvSpPr>
            <a:spLocks noGrp="1" noRot="1" noChangeAspect="1"/>
          </p:cNvSpPr>
          <p:nvPr>
            <p:ph type="sldImg"/>
          </p:nvPr>
        </p:nvSpPr>
        <p:spPr>
          <a:xfrm>
            <a:off x="382588" y="695325"/>
            <a:ext cx="6091237" cy="3427413"/>
          </a:xfrm>
          <a:solidFill>
            <a:srgbClr val="FFFFFF"/>
          </a:solidFill>
          <a:ln w="9528">
            <a:solidFill>
              <a:srgbClr val="000000"/>
            </a:solidFill>
            <a:prstDash val="solid"/>
            <a:miter/>
          </a:ln>
        </p:spPr>
      </p:sp>
      <p:sp>
        <p:nvSpPr>
          <p:cNvPr id="4" name="Text Box 2"/>
          <p:cNvSpPr txBox="1"/>
          <p:nvPr/>
        </p:nvSpPr>
        <p:spPr>
          <a:xfrm>
            <a:off x="685514" y="4343231"/>
            <a:ext cx="5486972" cy="4115136"/>
          </a:xfrm>
          <a:prstGeom prst="rect">
            <a:avLst/>
          </a:prstGeom>
          <a:noFill/>
          <a:ln>
            <a:noFill/>
          </a:ln>
        </p:spPr>
        <p:txBody>
          <a:bodyPr vert="horz" wrap="none" lIns="80165" tIns="40083" rIns="80165" bIns="40083" anchor="ctr" anchorCtr="0" compatLnSpc="1"/>
          <a:lstStyle/>
          <a:p>
            <a:pPr defTabSz="393869" fontAlgn="auto">
              <a:lnSpc>
                <a:spcPct val="93000"/>
              </a:lnSpc>
              <a:spcBef>
                <a:spcPts val="0"/>
              </a:spcBef>
              <a:spcAft>
                <a:spcPts val="0"/>
              </a:spcAft>
              <a:defRPr sz="1800" b="0" i="0" u="none" strike="noStrike" kern="0" cap="none" spc="0" baseline="0">
                <a:solidFill>
                  <a:srgbClr val="000000"/>
                </a:solidFill>
                <a:uFillTx/>
              </a:defRPr>
            </a:pPr>
            <a:endParaRPr lang="pt-BR" sz="1600" dirty="0">
              <a:solidFill>
                <a:srgbClr val="FFFFFF"/>
              </a:solidFill>
              <a:latin typeface="Arial"/>
              <a:ea typeface="Microsoft YaHe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20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5570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txBox="1"/>
          <p:nvPr/>
        </p:nvSpPr>
        <p:spPr>
          <a:xfrm>
            <a:off x="3881208" y="8686462"/>
            <a:ext cx="2973913" cy="454826"/>
          </a:xfrm>
          <a:prstGeom prst="rect">
            <a:avLst/>
          </a:prstGeom>
          <a:noFill/>
          <a:ln>
            <a:noFill/>
          </a:ln>
        </p:spPr>
        <p:txBody>
          <a:bodyPr vert="horz" wrap="square" lIns="0" tIns="0" rIns="0" bIns="0" anchor="b" anchorCtr="0" compatLnSpc="1"/>
          <a:lstStyle/>
          <a:p>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fld id="{AF4E9F4F-60EB-4ABC-BBC8-F8224AFFADAD}" type="slidenum">
              <a:rPr lang="pt-BR" sz="1200">
                <a:solidFill>
                  <a:srgbClr val="000000"/>
                </a:solidFill>
                <a:latin typeface="Times New Roman" pitchFamily="16"/>
                <a:ea typeface="Microsoft YaHei"/>
                <a:cs typeface="Segoe UI"/>
              </a:rPr>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t>86</a:t>
            </a:fld>
            <a:endParaRPr lang="pt-BR" sz="1200" dirty="0">
              <a:solidFill>
                <a:srgbClr val="000000"/>
              </a:solidFill>
              <a:latin typeface="Times New Roman" pitchFamily="16"/>
              <a:ea typeface="Microsoft YaHei"/>
              <a:cs typeface="Segoe UI"/>
            </a:endParaRPr>
          </a:p>
        </p:txBody>
      </p:sp>
      <p:sp>
        <p:nvSpPr>
          <p:cNvPr id="3" name="Rectangle 1"/>
          <p:cNvSpPr>
            <a:spLocks noGrp="1" noRot="1" noChangeAspect="1"/>
          </p:cNvSpPr>
          <p:nvPr>
            <p:ph type="sldImg"/>
          </p:nvPr>
        </p:nvSpPr>
        <p:spPr>
          <a:xfrm>
            <a:off x="382588" y="695325"/>
            <a:ext cx="6091237" cy="3427413"/>
          </a:xfrm>
          <a:solidFill>
            <a:srgbClr val="FFFFFF"/>
          </a:solidFill>
          <a:ln w="9528">
            <a:solidFill>
              <a:srgbClr val="000000"/>
            </a:solidFill>
            <a:prstDash val="solid"/>
            <a:miter/>
          </a:ln>
        </p:spPr>
      </p:sp>
      <p:sp>
        <p:nvSpPr>
          <p:cNvPr id="4" name="Text Box 2"/>
          <p:cNvSpPr txBox="1"/>
          <p:nvPr/>
        </p:nvSpPr>
        <p:spPr>
          <a:xfrm>
            <a:off x="685514" y="4343231"/>
            <a:ext cx="5486972" cy="4115136"/>
          </a:xfrm>
          <a:prstGeom prst="rect">
            <a:avLst/>
          </a:prstGeom>
          <a:noFill/>
          <a:ln>
            <a:noFill/>
          </a:ln>
        </p:spPr>
        <p:txBody>
          <a:bodyPr vert="horz" wrap="none" lIns="80165" tIns="40083" rIns="80165" bIns="40083" anchor="ctr" anchorCtr="0" compatLnSpc="1"/>
          <a:lstStyle/>
          <a:p>
            <a:pPr defTabSz="393869" fontAlgn="auto">
              <a:lnSpc>
                <a:spcPct val="93000"/>
              </a:lnSpc>
              <a:spcBef>
                <a:spcPts val="0"/>
              </a:spcBef>
              <a:spcAft>
                <a:spcPts val="0"/>
              </a:spcAft>
              <a:defRPr sz="1800" b="0" i="0" u="none" strike="noStrike" kern="0" cap="none" spc="0" baseline="0">
                <a:solidFill>
                  <a:srgbClr val="000000"/>
                </a:solidFill>
                <a:uFillTx/>
              </a:defRPr>
            </a:pPr>
            <a:endParaRPr lang="pt-BR" sz="1600" dirty="0">
              <a:solidFill>
                <a:srgbClr val="FFFFFF"/>
              </a:solidFill>
              <a:latin typeface="Arial"/>
              <a:ea typeface="Microsoft YaHe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txBox="1"/>
          <p:nvPr/>
        </p:nvSpPr>
        <p:spPr>
          <a:xfrm>
            <a:off x="3881208" y="8686462"/>
            <a:ext cx="2973913" cy="454826"/>
          </a:xfrm>
          <a:prstGeom prst="rect">
            <a:avLst/>
          </a:prstGeom>
          <a:noFill/>
          <a:ln>
            <a:noFill/>
          </a:ln>
        </p:spPr>
        <p:txBody>
          <a:bodyPr vert="horz" wrap="square" lIns="0" tIns="0" rIns="0" bIns="0" anchor="b" anchorCtr="0" compatLnSpc="1"/>
          <a:lstStyle/>
          <a:p>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fld id="{C07351B3-B154-4A24-8359-B0660D2D190C}" type="slidenum">
              <a:rPr lang="pt-BR" sz="1200">
                <a:solidFill>
                  <a:srgbClr val="000000"/>
                </a:solidFill>
                <a:latin typeface="Times New Roman" pitchFamily="16"/>
                <a:ea typeface="Microsoft YaHei"/>
                <a:cs typeface="Segoe UI"/>
              </a:rPr>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t>87</a:t>
            </a:fld>
            <a:endParaRPr lang="pt-BR" sz="1200" dirty="0">
              <a:solidFill>
                <a:srgbClr val="000000"/>
              </a:solidFill>
              <a:latin typeface="Times New Roman" pitchFamily="16"/>
              <a:ea typeface="Microsoft YaHei"/>
              <a:cs typeface="Segoe UI"/>
            </a:endParaRPr>
          </a:p>
        </p:txBody>
      </p:sp>
      <p:sp>
        <p:nvSpPr>
          <p:cNvPr id="3" name="Rectangle 1"/>
          <p:cNvSpPr>
            <a:spLocks noGrp="1" noRot="1" noChangeAspect="1"/>
          </p:cNvSpPr>
          <p:nvPr>
            <p:ph type="sldImg"/>
          </p:nvPr>
        </p:nvSpPr>
        <p:spPr>
          <a:xfrm>
            <a:off x="382588" y="695325"/>
            <a:ext cx="6091237" cy="3427413"/>
          </a:xfrm>
          <a:solidFill>
            <a:srgbClr val="FFFFFF"/>
          </a:solidFill>
          <a:ln w="9528">
            <a:solidFill>
              <a:srgbClr val="000000"/>
            </a:solidFill>
            <a:prstDash val="solid"/>
            <a:miter/>
          </a:ln>
        </p:spPr>
      </p:sp>
      <p:sp>
        <p:nvSpPr>
          <p:cNvPr id="4" name="Text Box 2"/>
          <p:cNvSpPr txBox="1"/>
          <p:nvPr/>
        </p:nvSpPr>
        <p:spPr>
          <a:xfrm>
            <a:off x="685514" y="4343231"/>
            <a:ext cx="5486972" cy="4115136"/>
          </a:xfrm>
          <a:prstGeom prst="rect">
            <a:avLst/>
          </a:prstGeom>
          <a:noFill/>
          <a:ln>
            <a:noFill/>
          </a:ln>
        </p:spPr>
        <p:txBody>
          <a:bodyPr vert="horz" wrap="none" lIns="80165" tIns="40083" rIns="80165" bIns="40083" anchor="ctr" anchorCtr="0" compatLnSpc="1"/>
          <a:lstStyle/>
          <a:p>
            <a:pPr defTabSz="393869" fontAlgn="auto">
              <a:lnSpc>
                <a:spcPct val="93000"/>
              </a:lnSpc>
              <a:spcBef>
                <a:spcPts val="0"/>
              </a:spcBef>
              <a:spcAft>
                <a:spcPts val="0"/>
              </a:spcAft>
              <a:defRPr sz="1800" b="0" i="0" u="none" strike="noStrike" kern="0" cap="none" spc="0" baseline="0">
                <a:solidFill>
                  <a:srgbClr val="000000"/>
                </a:solidFill>
                <a:uFillTx/>
              </a:defRPr>
            </a:pPr>
            <a:endParaRPr lang="pt-BR" sz="1600" dirty="0">
              <a:solidFill>
                <a:srgbClr val="FFFFFF"/>
              </a:solidFill>
              <a:latin typeface="Arial"/>
              <a:ea typeface="Microsoft YaHe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11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748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0AEEDFD5-4D3E-4D84-98E1-98CFDECE76F8}" type="datetimeFigureOut">
              <a:rPr lang="pt-BR"/>
              <a:pPr>
                <a:defRPr/>
              </a:pPr>
              <a:t>22/05/2023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EBD72BA0-39CC-438C-AB0D-CEAEAFD62085}" type="slidenum">
              <a:rPr lang="pt-B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B412C9E1-11DF-433C-81B8-926A653F3FA7}" type="datetimeFigureOut">
              <a:rPr lang="pt-BR"/>
              <a:pPr>
                <a:defRPr/>
              </a:pPr>
              <a:t>22/05/2023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CB5FE3F3-8AC2-42A9-8C81-2939332C1238}" type="slidenum">
              <a:rPr lang="pt-B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667A9EC-A769-42D1-894F-0C2AEC54EEE1}" type="datetimeFigureOut">
              <a:rPr lang="pt-BR"/>
              <a:pPr>
                <a:defRPr/>
              </a:pPr>
              <a:t>22/05/2023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5062B6C7-0E7F-4EB5-A41B-0D9092D9DFBC}"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F51EA340-A2A9-493B-82AA-5E46E97FC8A9}" type="datetimeFigureOut">
              <a:rPr lang="pt-BR"/>
              <a:pPr>
                <a:defRPr/>
              </a:pPr>
              <a:t>22/05/2023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09E2AFA7-7156-4AC8-8EDC-91DBAC021EC2}" type="slidenum">
              <a:rPr lang="pt-B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lvl1pPr>
              <a:defRPr/>
            </a:lvl1pPr>
          </a:lstStyle>
          <a:p>
            <a:pPr>
              <a:defRPr/>
            </a:pPr>
            <a:fld id="{DE4AA70F-205E-41D8-9267-0415B2B2C3B1}" type="datetimeFigureOut">
              <a:rPr lang="pt-BR"/>
              <a:pPr>
                <a:defRPr/>
              </a:pPr>
              <a:t>22/05/2023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D13EB960-B572-41A1-825E-69D936B6A3D5}" type="slidenum">
              <a:rPr lang="pt-B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919EE71B-64F8-431F-9F01-FDB49D33A962}" type="datetimeFigureOut">
              <a:rPr lang="pt-BR"/>
              <a:pPr>
                <a:defRPr/>
              </a:pPr>
              <a:t>22/05/2023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69A81AD4-10EE-4631-BC80-9DA61555EEEA}" type="slidenum">
              <a:rPr lang="pt-B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6B86E32A-B609-4473-BB67-01322A60C076}" type="datetimeFigureOut">
              <a:rPr lang="pt-BR"/>
              <a:pPr>
                <a:defRPr/>
              </a:pPr>
              <a:t>22/05/2023</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5ED79725-0E1F-4F01-96EF-4020C3DDF0CA}" type="slidenum">
              <a:rPr lang="pt-B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95A07482-3093-460F-A4F1-DB9B4085F927}" type="datetimeFigureOut">
              <a:rPr lang="pt-BR"/>
              <a:pPr>
                <a:defRPr/>
              </a:pPr>
              <a:t>22/05/2023</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57E310F7-B474-4F4B-95E8-1C7D0DD031CC}" type="slidenum">
              <a:rPr lang="pt-B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00DE3ADF-E3AA-4D58-9776-A851D9A871EE}" type="datetimeFigureOut">
              <a:rPr lang="pt-BR"/>
              <a:pPr>
                <a:defRPr/>
              </a:pPr>
              <a:t>22/05/2023</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508648E6-EDDB-4BC7-ABD5-DA9209CC08E2}" type="slidenum">
              <a:rPr lang="pt-B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3"/>
          <p:cNvSpPr>
            <a:spLocks noGrp="1"/>
          </p:cNvSpPr>
          <p:nvPr>
            <p:ph type="dt" sz="half" idx="10"/>
          </p:nvPr>
        </p:nvSpPr>
        <p:spPr/>
        <p:txBody>
          <a:bodyPr/>
          <a:lstStyle>
            <a:lvl1pPr>
              <a:defRPr/>
            </a:lvl1pPr>
          </a:lstStyle>
          <a:p>
            <a:pPr>
              <a:defRPr/>
            </a:pPr>
            <a:fld id="{EB17C606-7609-4063-A4EE-61547BDE2788}" type="datetimeFigureOut">
              <a:rPr lang="pt-BR"/>
              <a:pPr>
                <a:defRPr/>
              </a:pPr>
              <a:t>22/05/2023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DB4537E8-C1CB-4605-B9E8-01B0FE86C8DC}" type="slidenum">
              <a:rPr lang="pt-B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3"/>
          <p:cNvSpPr>
            <a:spLocks noGrp="1"/>
          </p:cNvSpPr>
          <p:nvPr>
            <p:ph type="dt" sz="half" idx="10"/>
          </p:nvPr>
        </p:nvSpPr>
        <p:spPr/>
        <p:txBody>
          <a:bodyPr/>
          <a:lstStyle>
            <a:lvl1pPr>
              <a:defRPr/>
            </a:lvl1pPr>
          </a:lstStyle>
          <a:p>
            <a:pPr>
              <a:defRPr/>
            </a:pPr>
            <a:fld id="{3937C327-72AF-4991-AA03-BB8923A901BE}" type="datetimeFigureOut">
              <a:rPr lang="pt-BR"/>
              <a:pPr>
                <a:defRPr/>
              </a:pPr>
              <a:t>22/05/2023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E1D4C23E-213D-47A8-BD2F-0297E95A056E}" type="slidenum">
              <a:rPr lang="pt-B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Editar estilos de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14E0490-1FFE-4B95-B7DD-9AC83C42EABB}" type="datetimeFigureOut">
              <a:rPr lang="pt-BR"/>
              <a:pPr>
                <a:defRPr/>
              </a:pPr>
              <a:t>22/05/2023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6D91A20-4E93-428A-AD13-31316CE91A31}"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customXml" Target="../ink/ink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2"/>
          <p:cNvSpPr txBox="1">
            <a:spLocks noChangeArrowheads="1"/>
          </p:cNvSpPr>
          <p:nvPr/>
        </p:nvSpPr>
        <p:spPr bwMode="auto">
          <a:xfrm>
            <a:off x="341313" y="2087563"/>
            <a:ext cx="11518900" cy="1400383"/>
          </a:xfrm>
          <a:prstGeom prst="rect">
            <a:avLst/>
          </a:prstGeom>
          <a:noFill/>
          <a:ln w="9525">
            <a:noFill/>
            <a:miter lim="800000"/>
            <a:headEnd/>
            <a:tailEnd/>
          </a:ln>
        </p:spPr>
        <p:txBody>
          <a:bodyPr>
            <a:spAutoFit/>
          </a:bodyPr>
          <a:lstStyle/>
          <a:p>
            <a:pPr algn="ctr" eaLnBrk="1" hangingPunct="1">
              <a:lnSpc>
                <a:spcPts val="3425"/>
              </a:lnSpc>
            </a:pPr>
            <a:r>
              <a:rPr lang="pt-BR" altLang="pt-BR" sz="6000" b="1" dirty="0">
                <a:ea typeface="Calibri" pitchFamily="34" charset="0"/>
                <a:cs typeface="Calibri" pitchFamily="34" charset="0"/>
              </a:rPr>
              <a:t>GEOGRAFIA</a:t>
            </a:r>
            <a:endParaRPr lang="pt-BR" altLang="pt-BR" sz="3000" b="1" dirty="0">
              <a:ea typeface="Calibri" pitchFamily="34" charset="0"/>
              <a:cs typeface="Calibri" pitchFamily="34" charset="0"/>
            </a:endParaRPr>
          </a:p>
          <a:p>
            <a:pPr algn="ctr" eaLnBrk="1" hangingPunct="1">
              <a:lnSpc>
                <a:spcPts val="3425"/>
              </a:lnSpc>
            </a:pPr>
            <a:endParaRPr lang="pt-BR" altLang="pt-BR" sz="3000" dirty="0">
              <a:ea typeface="Calibri" pitchFamily="34" charset="0"/>
              <a:cs typeface="Calibri" pitchFamily="34" charset="0"/>
            </a:endParaRPr>
          </a:p>
          <a:p>
            <a:pPr algn="ctr" eaLnBrk="1" hangingPunct="1">
              <a:lnSpc>
                <a:spcPts val="3425"/>
              </a:lnSpc>
            </a:pPr>
            <a:r>
              <a:rPr lang="pt-BR" sz="3200" b="1" dirty="0"/>
              <a:t>Climas da Terra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84200" y="365125"/>
            <a:ext cx="10947400" cy="1325563"/>
          </a:xfrm>
        </p:spPr>
        <p:txBody>
          <a:bodyPr/>
          <a:lstStyle/>
          <a:p>
            <a:pPr algn="ctr">
              <a:defRPr/>
            </a:pPr>
            <a:r>
              <a:rPr lang="pt-BR" altLang="pt-BR" sz="6000" b="1"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4" name="CaixaDeTexto 3"/>
          <p:cNvSpPr txBox="1"/>
          <p:nvPr/>
        </p:nvSpPr>
        <p:spPr>
          <a:xfrm>
            <a:off x="609600" y="2082800"/>
            <a:ext cx="10883900" cy="2800767"/>
          </a:xfrm>
          <a:prstGeom prst="rect">
            <a:avLst/>
          </a:prstGeom>
          <a:noFill/>
        </p:spPr>
        <p:txBody>
          <a:bodyPr wrap="square" rtlCol="0">
            <a:spAutoFit/>
          </a:bodyPr>
          <a:lstStyle/>
          <a:p>
            <a:pPr algn="ctr"/>
            <a:r>
              <a:rPr lang="pt-BR" sz="4400" dirty="0">
                <a:latin typeface="Arial" pitchFamily="34" charset="0"/>
                <a:cs typeface="Arial" pitchFamily="34" charset="0"/>
              </a:rPr>
              <a:t>São as condições que determinam ou interferem nos elementos climáticos e possibilitam a existência de diferentes tipos de climas.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84200" y="365125"/>
            <a:ext cx="7039008" cy="1040163"/>
          </a:xfrm>
        </p:spPr>
        <p:txBody>
          <a:bodyPr/>
          <a:lstStyle/>
          <a:p>
            <a:pPr algn="ctr">
              <a:defRPr/>
            </a:pPr>
            <a:r>
              <a:rPr lang="pt-BR" altLang="pt-BR" sz="54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6" name="CaixaDeTexto 5"/>
          <p:cNvSpPr txBox="1"/>
          <p:nvPr/>
        </p:nvSpPr>
        <p:spPr>
          <a:xfrm>
            <a:off x="584200" y="1405288"/>
            <a:ext cx="6836878" cy="5786199"/>
          </a:xfrm>
          <a:prstGeom prst="rect">
            <a:avLst/>
          </a:prstGeom>
          <a:noFill/>
        </p:spPr>
        <p:txBody>
          <a:bodyPr wrap="square" rtlCol="0">
            <a:spAutoFit/>
          </a:bodyPr>
          <a:lstStyle/>
          <a:p>
            <a:pPr algn="ctr"/>
            <a:r>
              <a:rPr lang="pt-BR" sz="4000" b="1" dirty="0">
                <a:latin typeface="Arial" pitchFamily="34" charset="0"/>
                <a:cs typeface="Arial" pitchFamily="34" charset="0"/>
              </a:rPr>
              <a:t>Latitude</a:t>
            </a:r>
          </a:p>
          <a:p>
            <a:pPr algn="ctr"/>
            <a:r>
              <a:rPr lang="pt-BR" sz="3400" dirty="0">
                <a:latin typeface="Arial" pitchFamily="34" charset="0"/>
                <a:cs typeface="Arial" pitchFamily="34" charset="0"/>
              </a:rPr>
              <a:t> </a:t>
            </a:r>
            <a:r>
              <a:rPr lang="pt-BR" sz="3200" dirty="0">
                <a:latin typeface="Arial" pitchFamily="34" charset="0"/>
                <a:cs typeface="Arial" pitchFamily="34" charset="0"/>
              </a:rPr>
              <a:t>Ligada às diferenças da radiação solar sobre a Terra. Assim, quanto mais próximo à Linha do Equador (baixas latitudes), mais as temperaturas tendem a aumentar. Por outro lado, à medida que nos direcionamos rumo às zonas polares (altas latitudes), menores tendem a ser as temperaturas.</a:t>
            </a:r>
            <a:endParaRPr lang="pt-BR" sz="3200" b="1" dirty="0">
              <a:latin typeface="Arial" pitchFamily="34" charset="0"/>
              <a:cs typeface="Arial" pitchFamily="34" charset="0"/>
            </a:endParaRPr>
          </a:p>
          <a:p>
            <a:pPr algn="ctr"/>
            <a:endParaRPr lang="pt-BR" sz="4000" b="1" dirty="0">
              <a:latin typeface="Arial" pitchFamily="34" charset="0"/>
              <a:cs typeface="Arial" pitchFamily="34" charset="0"/>
            </a:endParaRPr>
          </a:p>
        </p:txBody>
      </p:sp>
      <p:pic>
        <p:nvPicPr>
          <p:cNvPr id="2" name="Imagem 1"/>
          <p:cNvPicPr>
            <a:picLocks noChangeAspect="1"/>
          </p:cNvPicPr>
          <p:nvPr/>
        </p:nvPicPr>
        <p:blipFill>
          <a:blip r:embed="rId2" cstate="print"/>
          <a:stretch>
            <a:fillRect/>
          </a:stretch>
        </p:blipFill>
        <p:spPr>
          <a:xfrm>
            <a:off x="7448712" y="-1"/>
            <a:ext cx="4274715" cy="4412115"/>
          </a:xfrm>
          <a:prstGeom prst="rect">
            <a:avLst/>
          </a:prstGeom>
        </p:spPr>
      </p:pic>
      <p:sp>
        <p:nvSpPr>
          <p:cNvPr id="3" name="Retângulo 2"/>
          <p:cNvSpPr/>
          <p:nvPr/>
        </p:nvSpPr>
        <p:spPr>
          <a:xfrm>
            <a:off x="7528277" y="4365538"/>
            <a:ext cx="3834070" cy="430887"/>
          </a:xfrm>
          <a:prstGeom prst="rect">
            <a:avLst/>
          </a:prstGeom>
        </p:spPr>
        <p:txBody>
          <a:bodyPr wrap="square">
            <a:spAutoFit/>
          </a:bodyPr>
          <a:lstStyle/>
          <a:p>
            <a:pPr algn="ctr"/>
            <a:r>
              <a:rPr lang="pt-BR" sz="1100" dirty="0"/>
              <a:t>https://www.proenem.com.br/enem/geografia/clima-fatores-climaticos/</a:t>
            </a:r>
          </a:p>
        </p:txBody>
      </p:sp>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34055805-17D7-5654-AAB5-F59D3719CC21}"/>
                  </a:ext>
                </a:extLst>
              </p14:cNvPr>
              <p14:cNvContentPartPr/>
              <p14:nvPr/>
            </p14:nvContentPartPr>
            <p14:xfrm>
              <a:off x="8089560" y="361080"/>
              <a:ext cx="1690560" cy="3941640"/>
            </p14:xfrm>
          </p:contentPart>
        </mc:Choice>
        <mc:Fallback xmlns="">
          <p:pic>
            <p:nvPicPr>
              <p:cNvPr id="4" name="Tinta 3">
                <a:extLst>
                  <a:ext uri="{FF2B5EF4-FFF2-40B4-BE49-F238E27FC236}">
                    <a16:creationId xmlns:a16="http://schemas.microsoft.com/office/drawing/2014/main" id="{34055805-17D7-5654-AAB5-F59D3719CC21}"/>
                  </a:ext>
                </a:extLst>
              </p:cNvPr>
              <p:cNvPicPr/>
              <p:nvPr/>
            </p:nvPicPr>
            <p:blipFill>
              <a:blip r:embed="rId4"/>
              <a:stretch>
                <a:fillRect/>
              </a:stretch>
            </p:blipFill>
            <p:spPr>
              <a:xfrm>
                <a:off x="8080200" y="351720"/>
                <a:ext cx="1709280" cy="3960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Tinta 6">
                <a:extLst>
                  <a:ext uri="{FF2B5EF4-FFF2-40B4-BE49-F238E27FC236}">
                    <a16:creationId xmlns:a16="http://schemas.microsoft.com/office/drawing/2014/main" id="{0B789A9E-25EF-4EBB-82D4-4A3DB540ED99}"/>
                  </a:ext>
                </a:extLst>
              </p14:cNvPr>
              <p14:cNvContentPartPr/>
              <p14:nvPr/>
            </p14:nvContentPartPr>
            <p14:xfrm>
              <a:off x="7959600" y="86760"/>
              <a:ext cx="4434840" cy="4519080"/>
            </p14:xfrm>
          </p:contentPart>
        </mc:Choice>
        <mc:Fallback xmlns="">
          <p:pic>
            <p:nvPicPr>
              <p:cNvPr id="7" name="Tinta 6">
                <a:extLst>
                  <a:ext uri="{FF2B5EF4-FFF2-40B4-BE49-F238E27FC236}">
                    <a16:creationId xmlns:a16="http://schemas.microsoft.com/office/drawing/2014/main" id="{0B789A9E-25EF-4EBB-82D4-4A3DB540ED99}"/>
                  </a:ext>
                </a:extLst>
              </p:cNvPr>
              <p:cNvPicPr/>
              <p:nvPr/>
            </p:nvPicPr>
            <p:blipFill>
              <a:blip r:embed="rId6"/>
              <a:stretch>
                <a:fillRect/>
              </a:stretch>
            </p:blipFill>
            <p:spPr>
              <a:xfrm>
                <a:off x="7950240" y="77400"/>
                <a:ext cx="4453560" cy="4537800"/>
              </a:xfrm>
              <a:prstGeom prst="rect">
                <a:avLst/>
              </a:prstGeom>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stretch>
            <a:fillRect/>
          </a:stretch>
        </p:blipFill>
        <p:spPr>
          <a:xfrm>
            <a:off x="6228253" y="873452"/>
            <a:ext cx="5785929" cy="3220872"/>
          </a:xfrm>
          <a:prstGeom prst="rect">
            <a:avLst/>
          </a:prstGeom>
        </p:spPr>
      </p:pic>
      <p:sp>
        <p:nvSpPr>
          <p:cNvPr id="8" name="Retângulo 7"/>
          <p:cNvSpPr/>
          <p:nvPr/>
        </p:nvSpPr>
        <p:spPr>
          <a:xfrm>
            <a:off x="6829890" y="3963553"/>
            <a:ext cx="4665424" cy="261610"/>
          </a:xfrm>
          <a:prstGeom prst="rect">
            <a:avLst/>
          </a:prstGeom>
        </p:spPr>
        <p:txBody>
          <a:bodyPr wrap="square">
            <a:spAutoFit/>
          </a:bodyPr>
          <a:lstStyle/>
          <a:p>
            <a:pPr algn="ctr"/>
            <a:r>
              <a:rPr lang="pt-BR" sz="1100" dirty="0"/>
              <a:t>https://www.proenem.com.br/enem/geografia/clima-fatores-climaticos/</a:t>
            </a:r>
          </a:p>
        </p:txBody>
      </p:sp>
      <p:sp>
        <p:nvSpPr>
          <p:cNvPr id="16386" name="Título 3"/>
          <p:cNvSpPr>
            <a:spLocks noGrp="1" noChangeArrowheads="1"/>
          </p:cNvSpPr>
          <p:nvPr>
            <p:ph type="title"/>
          </p:nvPr>
        </p:nvSpPr>
        <p:spPr>
          <a:xfrm>
            <a:off x="611495" y="0"/>
            <a:ext cx="10950303" cy="1040163"/>
          </a:xfrm>
        </p:spPr>
        <p:txBody>
          <a:bodyPr/>
          <a:lstStyle/>
          <a:p>
            <a:pPr algn="ctr">
              <a:defRPr/>
            </a:pPr>
            <a:r>
              <a:rPr lang="pt-BR" altLang="pt-BR" sz="54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6" name="CaixaDeTexto 5"/>
          <p:cNvSpPr txBox="1"/>
          <p:nvPr/>
        </p:nvSpPr>
        <p:spPr>
          <a:xfrm>
            <a:off x="283949" y="968560"/>
            <a:ext cx="6352177" cy="5170646"/>
          </a:xfrm>
          <a:prstGeom prst="rect">
            <a:avLst/>
          </a:prstGeom>
          <a:noFill/>
        </p:spPr>
        <p:txBody>
          <a:bodyPr wrap="square" rtlCol="0">
            <a:spAutoFit/>
          </a:bodyPr>
          <a:lstStyle/>
          <a:p>
            <a:pPr algn="ctr"/>
            <a:r>
              <a:rPr lang="pt-BR" sz="4000" b="1" dirty="0">
                <a:latin typeface="Arial" pitchFamily="34" charset="0"/>
                <a:cs typeface="Arial" pitchFamily="34" charset="0"/>
              </a:rPr>
              <a:t>Albedo</a:t>
            </a:r>
          </a:p>
          <a:p>
            <a:pPr algn="ctr"/>
            <a:r>
              <a:rPr lang="pt-BR" sz="3400" dirty="0">
                <a:latin typeface="Arial" pitchFamily="34" charset="0"/>
                <a:cs typeface="Arial" pitchFamily="34" charset="0"/>
              </a:rPr>
              <a:t> </a:t>
            </a:r>
            <a:r>
              <a:rPr lang="pt-BR" sz="3200" dirty="0">
                <a:latin typeface="Arial" panose="020B0604020202020204" pitchFamily="34" charset="0"/>
                <a:cs typeface="Arial" panose="020B0604020202020204" pitchFamily="34" charset="0"/>
              </a:rPr>
              <a:t>É a taxa de refletividade da luz solar. Quanto mais claro é o material, maior é o albedo, e por isso mais luz ele reflete. Nos materiais escuros, o albedo é baixo, e por isso a maior parte da luz solar fica retida. Como resultado, materiais com albedo baixo são mais quentes.</a:t>
            </a:r>
            <a:endParaRPr lang="pt-BR" sz="4000" b="1" dirty="0">
              <a:latin typeface="Arial" pitchFamily="34" charset="0"/>
              <a:cs typeface="Arial" pitchFamily="34" charset="0"/>
            </a:endParaRPr>
          </a:p>
        </p:txBody>
      </p:sp>
      <p:pic>
        <p:nvPicPr>
          <p:cNvPr id="1026" name="Picture 2">
            <a:extLst>
              <a:ext uri="{FF2B5EF4-FFF2-40B4-BE49-F238E27FC236}">
                <a16:creationId xmlns:a16="http://schemas.microsoft.com/office/drawing/2014/main" id="{54D56232-03E5-D480-EBFF-1B2126F8F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116" y="4697759"/>
            <a:ext cx="5701066" cy="16776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70553" y="0"/>
            <a:ext cx="10947400" cy="885606"/>
          </a:xfrm>
        </p:spPr>
        <p:txBody>
          <a:bodyPr/>
          <a:lstStyle/>
          <a:p>
            <a:pPr algn="ctr">
              <a:defRPr/>
            </a:pPr>
            <a:r>
              <a:rPr lang="pt-BR" altLang="pt-BR" sz="60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pic>
        <p:nvPicPr>
          <p:cNvPr id="2" name="Imagem 1"/>
          <p:cNvPicPr>
            <a:picLocks noChangeAspect="1"/>
          </p:cNvPicPr>
          <p:nvPr/>
        </p:nvPicPr>
        <p:blipFill rotWithShape="1">
          <a:blip r:embed="rId2" cstate="print"/>
          <a:srcRect l="26716" t="22007" r="23893" b="17179"/>
          <a:stretch/>
        </p:blipFill>
        <p:spPr>
          <a:xfrm>
            <a:off x="1232417" y="835089"/>
            <a:ext cx="7543094" cy="5764057"/>
          </a:xfrm>
          <a:prstGeom prst="rect">
            <a:avLst/>
          </a:prstGeom>
        </p:spPr>
      </p:pic>
      <p:sp>
        <p:nvSpPr>
          <p:cNvPr id="3" name="CaixaDeTexto 2"/>
          <p:cNvSpPr txBox="1"/>
          <p:nvPr/>
        </p:nvSpPr>
        <p:spPr>
          <a:xfrm>
            <a:off x="1142345" y="6518586"/>
            <a:ext cx="7654660" cy="261610"/>
          </a:xfrm>
          <a:prstGeom prst="rect">
            <a:avLst/>
          </a:prstGeom>
          <a:noFill/>
        </p:spPr>
        <p:txBody>
          <a:bodyPr wrap="none" rtlCol="0">
            <a:spAutoFit/>
          </a:bodyPr>
          <a:lstStyle/>
          <a:p>
            <a:r>
              <a:rPr lang="pt-BR" sz="1100" dirty="0"/>
              <a:t>Professor </a:t>
            </a:r>
            <a:r>
              <a:rPr lang="pt-BR" sz="1100" dirty="0" err="1"/>
              <a:t>Temistócles</a:t>
            </a:r>
            <a:r>
              <a:rPr lang="pt-BR" sz="1100" dirty="0"/>
              <a:t> Rafael Gomes Sobrinho - CEAP – Centro de Ensino Superior do Amapá – Curso de Arquitetura e Urbanismo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613222" y="0"/>
            <a:ext cx="10947400" cy="748780"/>
          </a:xfrm>
        </p:spPr>
        <p:txBody>
          <a:bodyPr/>
          <a:lstStyle/>
          <a:p>
            <a:pPr algn="ctr">
              <a:defRPr/>
            </a:pPr>
            <a:r>
              <a:rPr lang="pt-BR" altLang="pt-BR" sz="54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6" name="CaixaDeTexto 5"/>
          <p:cNvSpPr txBox="1"/>
          <p:nvPr/>
        </p:nvSpPr>
        <p:spPr>
          <a:xfrm>
            <a:off x="1321853" y="708764"/>
            <a:ext cx="9290858" cy="646331"/>
          </a:xfrm>
          <a:prstGeom prst="rect">
            <a:avLst/>
          </a:prstGeom>
          <a:noFill/>
        </p:spPr>
        <p:txBody>
          <a:bodyPr wrap="square" rtlCol="0">
            <a:spAutoFit/>
          </a:bodyPr>
          <a:lstStyle/>
          <a:p>
            <a:pPr algn="ctr"/>
            <a:r>
              <a:rPr lang="pt-BR" sz="3600" b="1" dirty="0" err="1">
                <a:latin typeface="Arial" pitchFamily="34" charset="0"/>
                <a:cs typeface="Arial" pitchFamily="34" charset="0"/>
              </a:rPr>
              <a:t>Maritimidade</a:t>
            </a:r>
            <a:r>
              <a:rPr lang="pt-BR" sz="3600" b="1" dirty="0">
                <a:latin typeface="Arial" pitchFamily="34" charset="0"/>
                <a:cs typeface="Arial" pitchFamily="34" charset="0"/>
              </a:rPr>
              <a:t> e Continentalidade</a:t>
            </a:r>
          </a:p>
        </p:txBody>
      </p:sp>
      <p:pic>
        <p:nvPicPr>
          <p:cNvPr id="2" name="Imagem 1"/>
          <p:cNvPicPr>
            <a:picLocks noChangeAspect="1"/>
          </p:cNvPicPr>
          <p:nvPr/>
        </p:nvPicPr>
        <p:blipFill>
          <a:blip r:embed="rId2" cstate="print"/>
          <a:stretch>
            <a:fillRect/>
          </a:stretch>
        </p:blipFill>
        <p:spPr>
          <a:xfrm>
            <a:off x="274064" y="1386841"/>
            <a:ext cx="10015583" cy="4935182"/>
          </a:xfrm>
          <a:prstGeom prst="rect">
            <a:avLst/>
          </a:prstGeom>
        </p:spPr>
      </p:pic>
      <p:sp>
        <p:nvSpPr>
          <p:cNvPr id="3" name="Retângulo 2"/>
          <p:cNvSpPr/>
          <p:nvPr/>
        </p:nvSpPr>
        <p:spPr>
          <a:xfrm>
            <a:off x="2197100" y="6399315"/>
            <a:ext cx="7391400" cy="276999"/>
          </a:xfrm>
          <a:prstGeom prst="rect">
            <a:avLst/>
          </a:prstGeom>
        </p:spPr>
        <p:txBody>
          <a:bodyPr wrap="square">
            <a:spAutoFit/>
          </a:bodyPr>
          <a:lstStyle/>
          <a:p>
            <a:pPr algn="ctr"/>
            <a:r>
              <a:rPr lang="pt-BR" sz="1200" dirty="0"/>
              <a:t>http://lelinhosm.blogspot.com/2014/08/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65790" y="222622"/>
            <a:ext cx="10947400" cy="1483310"/>
          </a:xfrm>
        </p:spPr>
        <p:txBody>
          <a:bodyPr/>
          <a:lstStyle/>
          <a:p>
            <a:pPr algn="ctr">
              <a:defRPr/>
            </a:pPr>
            <a:r>
              <a:rPr lang="pt-BR" altLang="pt-BR" sz="6000" dirty="0">
                <a:latin typeface="Arial" pitchFamily="34" charset="0"/>
                <a:cs typeface="Arial" pitchFamily="34" charset="0"/>
              </a:rPr>
              <a:t>Fatores Climáticos</a:t>
            </a:r>
            <a:br>
              <a:rPr lang="pt-BR" altLang="pt-BR" sz="6000" dirty="0">
                <a:latin typeface="Arial" pitchFamily="34" charset="0"/>
                <a:cs typeface="Arial" pitchFamily="34" charset="0"/>
              </a:rPr>
            </a:br>
            <a:r>
              <a:rPr lang="pt-BR" sz="4000" b="1" dirty="0">
                <a:latin typeface="Arial" pitchFamily="34" charset="0"/>
                <a:cs typeface="Arial" pitchFamily="34" charset="0"/>
              </a:rPr>
              <a:t>Massas de Ar</a:t>
            </a:r>
            <a:br>
              <a:rPr lang="pt-BR" sz="4000" b="1" dirty="0">
                <a:latin typeface="Arial" pitchFamily="34" charset="0"/>
                <a:cs typeface="Arial" pitchFamily="34" charset="0"/>
              </a:rPr>
            </a:br>
            <a:endParaRPr lang="pt-BR" altLang="pt-BR" sz="4000" dirty="0">
              <a:latin typeface="Arial" pitchFamily="34" charset="0"/>
              <a:cs typeface="Arial" pitchFamily="34" charset="0"/>
            </a:endParaRP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pic>
        <p:nvPicPr>
          <p:cNvPr id="2" name="Imagem 1"/>
          <p:cNvPicPr>
            <a:picLocks noChangeAspect="1"/>
          </p:cNvPicPr>
          <p:nvPr/>
        </p:nvPicPr>
        <p:blipFill rotWithShape="1">
          <a:blip r:embed="rId2" cstate="print"/>
          <a:srcRect l="12758" t="21480" r="15235" b="6449"/>
          <a:stretch/>
        </p:blipFill>
        <p:spPr>
          <a:xfrm>
            <a:off x="504766" y="1337439"/>
            <a:ext cx="9114691" cy="5131600"/>
          </a:xfrm>
          <a:prstGeom prst="rect">
            <a:avLst/>
          </a:prstGeom>
        </p:spPr>
      </p:pic>
      <p:sp>
        <p:nvSpPr>
          <p:cNvPr id="3" name="Retângulo 2"/>
          <p:cNvSpPr/>
          <p:nvPr/>
        </p:nvSpPr>
        <p:spPr>
          <a:xfrm>
            <a:off x="3521826" y="6491288"/>
            <a:ext cx="6096000" cy="276999"/>
          </a:xfrm>
          <a:prstGeom prst="rect">
            <a:avLst/>
          </a:prstGeom>
        </p:spPr>
        <p:txBody>
          <a:bodyPr>
            <a:spAutoFit/>
          </a:bodyPr>
          <a:lstStyle/>
          <a:p>
            <a:r>
              <a:rPr lang="pt-BR" sz="1200" dirty="0"/>
              <a:t>https://pt.wikipedia.org/wiki/Massa_de_ar#/media/Ficheiro:Air_masses.svg</a:t>
            </a:r>
          </a:p>
        </p:txBody>
      </p:sp>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111E3310-B408-5CFF-7447-70538F2784C5}"/>
                  </a:ext>
                </a:extLst>
              </p14:cNvPr>
              <p14:cNvContentPartPr/>
              <p14:nvPr/>
            </p14:nvContentPartPr>
            <p14:xfrm>
              <a:off x="2224440" y="4865400"/>
              <a:ext cx="1820520" cy="1545480"/>
            </p14:xfrm>
          </p:contentPart>
        </mc:Choice>
        <mc:Fallback xmlns="">
          <p:pic>
            <p:nvPicPr>
              <p:cNvPr id="4" name="Tinta 3">
                <a:extLst>
                  <a:ext uri="{FF2B5EF4-FFF2-40B4-BE49-F238E27FC236}">
                    <a16:creationId xmlns:a16="http://schemas.microsoft.com/office/drawing/2014/main" id="{111E3310-B408-5CFF-7447-70538F2784C5}"/>
                  </a:ext>
                </a:extLst>
              </p:cNvPr>
              <p:cNvPicPr/>
              <p:nvPr/>
            </p:nvPicPr>
            <p:blipFill>
              <a:blip r:embed="rId4"/>
              <a:stretch>
                <a:fillRect/>
              </a:stretch>
            </p:blipFill>
            <p:spPr>
              <a:xfrm>
                <a:off x="2215080" y="4856040"/>
                <a:ext cx="1839240" cy="1564200"/>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3F3EF2-B827-49E0-A419-FF47FD873507}"/>
              </a:ext>
            </a:extLst>
          </p:cNvPr>
          <p:cNvSpPr>
            <a:spLocks noGrp="1"/>
          </p:cNvSpPr>
          <p:nvPr>
            <p:ph type="title"/>
          </p:nvPr>
        </p:nvSpPr>
        <p:spPr>
          <a:xfrm>
            <a:off x="397565" y="365125"/>
            <a:ext cx="10956235" cy="5929658"/>
          </a:xfrm>
        </p:spPr>
        <p:txBody>
          <a:bodyPr/>
          <a:lstStyle/>
          <a:p>
            <a:r>
              <a:rPr lang="pt-BR" sz="4800" b="1" dirty="0"/>
              <a:t>Tipos de Massa de Ar</a:t>
            </a:r>
            <a:br>
              <a:rPr lang="pt-BR" sz="4800" b="1" dirty="0"/>
            </a:br>
            <a:br>
              <a:rPr lang="pt-BR" sz="3200" dirty="0"/>
            </a:br>
            <a:r>
              <a:rPr lang="pt-BR" sz="3200" dirty="0"/>
              <a:t>Massa equatorial: de temperatura elevada, forma-se em baixas latitudes e é úmida quando formada no oceano. Quando formada no continente é menos úmida.</a:t>
            </a:r>
            <a:br>
              <a:rPr lang="pt-BR" sz="3200" dirty="0"/>
            </a:br>
            <a:r>
              <a:rPr lang="pt-BR" sz="3200" dirty="0"/>
              <a:t>• Massa tropical: formada em latitudes subtropicais, entre 25º e 60º de latitude norte e sul, é quente e seca quando formada no continente.</a:t>
            </a:r>
            <a:br>
              <a:rPr lang="pt-BR" sz="3200" dirty="0"/>
            </a:br>
            <a:r>
              <a:rPr lang="pt-BR" sz="3200" dirty="0"/>
              <a:t>• Massa polar: com temperaturas menos elevadas e formada nas regiões próximas aos polos, é fria e seca. Se formada no oceano, é úmida.</a:t>
            </a:r>
          </a:p>
        </p:txBody>
      </p:sp>
    </p:spTree>
    <p:extLst>
      <p:ext uri="{BB962C8B-B14F-4D97-AF65-F5344CB8AC3E}">
        <p14:creationId xmlns:p14="http://schemas.microsoft.com/office/powerpoint/2010/main" val="361304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noChangeArrowheads="1"/>
          </p:cNvSpPr>
          <p:nvPr>
            <p:ph type="title"/>
          </p:nvPr>
        </p:nvSpPr>
        <p:spPr>
          <a:xfrm>
            <a:off x="904773" y="740510"/>
            <a:ext cx="10400899" cy="809157"/>
          </a:xfrm>
        </p:spPr>
        <p:txBody>
          <a:bodyPr/>
          <a:lstStyle/>
          <a:p>
            <a:pPr algn="ctr">
              <a:defRPr/>
            </a:pPr>
            <a:r>
              <a:rPr lang="pt-BR" altLang="pt-BR" sz="5400" dirty="0">
                <a:latin typeface="Arial" pitchFamily="34" charset="0"/>
                <a:cs typeface="Arial" pitchFamily="34" charset="0"/>
              </a:rPr>
              <a:t>Fatores Climáticos</a:t>
            </a:r>
            <a:br>
              <a:rPr lang="pt-BR" altLang="pt-BR" sz="5400" dirty="0">
                <a:latin typeface="Arial" pitchFamily="34" charset="0"/>
                <a:cs typeface="Arial" pitchFamily="34" charset="0"/>
              </a:rPr>
            </a:br>
            <a:r>
              <a:rPr lang="pt-BR" dirty="0">
                <a:latin typeface="Arial" panose="020B0604020202020204" pitchFamily="34" charset="0"/>
                <a:cs typeface="Arial" panose="020B0604020202020204" pitchFamily="34" charset="0"/>
              </a:rPr>
              <a:t>Relevo</a:t>
            </a:r>
            <a:br>
              <a:rPr lang="pt-BR" sz="5400" dirty="0">
                <a:latin typeface="Arial" panose="020B0604020202020204" pitchFamily="34" charset="0"/>
                <a:cs typeface="Arial" panose="020B0604020202020204" pitchFamily="34" charset="0"/>
              </a:rPr>
            </a:br>
            <a:endParaRPr lang="pt-BR" altLang="pt-BR" sz="5400" dirty="0">
              <a:latin typeface="Arial" pitchFamily="34" charset="0"/>
              <a:cs typeface="Arial" pitchFamily="34" charset="0"/>
            </a:endParaRPr>
          </a:p>
        </p:txBody>
      </p:sp>
      <p:sp>
        <p:nvSpPr>
          <p:cNvPr id="4" name="Retângulo 3"/>
          <p:cNvSpPr/>
          <p:nvPr/>
        </p:nvSpPr>
        <p:spPr>
          <a:xfrm>
            <a:off x="6852708" y="1263064"/>
            <a:ext cx="5102731" cy="4031873"/>
          </a:xfrm>
          <a:prstGeom prst="rect">
            <a:avLst/>
          </a:prstGeom>
        </p:spPr>
        <p:txBody>
          <a:bodyPr wrap="square">
            <a:spAutoFit/>
          </a:bodyPr>
          <a:lstStyle/>
          <a:p>
            <a:pPr algn="ctr"/>
            <a:r>
              <a:rPr lang="pt-BR" sz="3200" dirty="0">
                <a:latin typeface="Arial" panose="020B0604020202020204" pitchFamily="34" charset="0"/>
                <a:cs typeface="Arial" panose="020B0604020202020204" pitchFamily="34" charset="0"/>
              </a:rPr>
              <a:t>Influi na temperatura e na umidade ao facilitar ou dificultar a circulação das massas de ar. Pode influenciar na formação de desertos e/ou na ocorrência de chuvas orográficas.</a:t>
            </a:r>
          </a:p>
        </p:txBody>
      </p:sp>
      <p:pic>
        <p:nvPicPr>
          <p:cNvPr id="5" name="Imagem 4"/>
          <p:cNvPicPr>
            <a:picLocks noChangeAspect="1"/>
          </p:cNvPicPr>
          <p:nvPr/>
        </p:nvPicPr>
        <p:blipFill rotWithShape="1">
          <a:blip r:embed="rId2" cstate="print"/>
          <a:srcRect l="11459" t="13858" r="10297" b="13281"/>
          <a:stretch/>
        </p:blipFill>
        <p:spPr>
          <a:xfrm>
            <a:off x="168658" y="1359459"/>
            <a:ext cx="6682517" cy="4693993"/>
          </a:xfrm>
          <a:prstGeom prst="rect">
            <a:avLst/>
          </a:prstGeom>
        </p:spPr>
      </p:pic>
      <p:sp>
        <p:nvSpPr>
          <p:cNvPr id="6" name="Retângulo 5"/>
          <p:cNvSpPr/>
          <p:nvPr/>
        </p:nvSpPr>
        <p:spPr>
          <a:xfrm>
            <a:off x="195954" y="6027003"/>
            <a:ext cx="6096000" cy="830997"/>
          </a:xfrm>
          <a:prstGeom prst="rect">
            <a:avLst/>
          </a:prstGeom>
        </p:spPr>
        <p:txBody>
          <a:bodyPr>
            <a:spAutoFit/>
          </a:bodyPr>
          <a:lstStyle/>
          <a:p>
            <a:r>
              <a:rPr lang="pt-BR" sz="800" dirty="0"/>
              <a:t>https://www.google.com/search?tbs=simg:CAQSnwIJPIyZsWAK2zsakwILELCMpwgaYgpgCAMSKIYKiQqMCocKiRTgCfUJ7gnvE6YUhje2PoQ5tz6TN-U31CmHN4kouD4aMC9A-pARIObSZwTNKBFbUvQG84kCRjQh5fYp6R2qEhCmdiDNw960AfWR-exPSkT2ECAEDAsQjq7-CBoKCggIARIEKvjM7AwLEJ3twQkaiwEKFgoEdHJlZdqliPYDCgoIL20vMDdqN3IKGwoJYmF0aG9saXRo2qWI9gMKCggvbS8wZDVnaAoYCgVncmFzc9qliPYDCwoJL20vMDh0OWNfChoKB291dGNyb3DapYj2AwsKCS9tLzA3Y3d2bgoeCgtncmVlbiBhbGdhZdqliPYDCwoJL20vMDF5MjR2DA&amp;sxsrf=ALeKk01avru2I7vnXzS8gGsDv0x0YkqcgA:1591882490171&amp;q=tree&amp;tbm=isch&amp;sa=X&amp;ved=2ahUKEwij7eay8PnpAhUVI7kGHU00AxsQ2A4oAXoECBMQKQ&amp;biw=1920&amp;bih=883#imgrc=JDuBBLGPEbUEBM</a:t>
            </a:r>
          </a:p>
        </p:txBody>
      </p:sp>
    </p:spTree>
    <p:extLst>
      <p:ext uri="{BB962C8B-B14F-4D97-AF65-F5344CB8AC3E}">
        <p14:creationId xmlns:p14="http://schemas.microsoft.com/office/powerpoint/2010/main" val="249042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srcRect l="8913" t="14877" r="9613"/>
          <a:stretch/>
        </p:blipFill>
        <p:spPr>
          <a:xfrm>
            <a:off x="177424" y="1241398"/>
            <a:ext cx="5254388" cy="4309792"/>
          </a:xfrm>
          <a:prstGeom prst="rect">
            <a:avLst/>
          </a:prstGeom>
        </p:spPr>
      </p:pic>
      <p:sp>
        <p:nvSpPr>
          <p:cNvPr id="3" name="Título 3"/>
          <p:cNvSpPr>
            <a:spLocks noGrp="1" noChangeArrowheads="1"/>
          </p:cNvSpPr>
          <p:nvPr>
            <p:ph type="title"/>
          </p:nvPr>
        </p:nvSpPr>
        <p:spPr>
          <a:xfrm>
            <a:off x="224050" y="324183"/>
            <a:ext cx="10515600" cy="722530"/>
          </a:xfrm>
        </p:spPr>
        <p:txBody>
          <a:bodyPr/>
          <a:lstStyle/>
          <a:p>
            <a:pPr algn="ctr">
              <a:defRPr/>
            </a:pPr>
            <a:r>
              <a:rPr lang="pt-BR" altLang="pt-BR" sz="5400" dirty="0">
                <a:latin typeface="Arial" pitchFamily="34" charset="0"/>
                <a:cs typeface="Arial" pitchFamily="34" charset="0"/>
              </a:rPr>
              <a:t>Fatores Climáticos</a:t>
            </a:r>
            <a:br>
              <a:rPr lang="pt-BR" altLang="pt-BR" sz="5400" dirty="0">
                <a:latin typeface="Arial" pitchFamily="34" charset="0"/>
                <a:cs typeface="Arial" pitchFamily="34" charset="0"/>
              </a:rPr>
            </a:br>
            <a:r>
              <a:rPr lang="pt-BR" altLang="pt-BR" dirty="0">
                <a:latin typeface="Arial" pitchFamily="34" charset="0"/>
                <a:cs typeface="Arial" pitchFamily="34" charset="0"/>
              </a:rPr>
              <a:t>Vegetação</a:t>
            </a:r>
          </a:p>
        </p:txBody>
      </p:sp>
      <p:sp>
        <p:nvSpPr>
          <p:cNvPr id="4" name="Retângulo 3"/>
          <p:cNvSpPr/>
          <p:nvPr/>
        </p:nvSpPr>
        <p:spPr>
          <a:xfrm>
            <a:off x="5299877" y="1373112"/>
            <a:ext cx="6287068" cy="4031873"/>
          </a:xfrm>
          <a:prstGeom prst="rect">
            <a:avLst/>
          </a:prstGeom>
        </p:spPr>
        <p:txBody>
          <a:bodyPr wrap="square">
            <a:spAutoFit/>
          </a:bodyPr>
          <a:lstStyle/>
          <a:p>
            <a:pPr algn="ctr"/>
            <a:r>
              <a:rPr lang="pt-BR" sz="3200" dirty="0"/>
              <a:t>Os diferentes tipos de cobertura vegetal apresentam grande variação na densidade, o que influencia diretamente a absorção da irradiação de calor, além da umidade. Quanto maior a presença de vegetação num local, maior tende a ser a umidade.</a:t>
            </a:r>
          </a:p>
        </p:txBody>
      </p:sp>
      <p:sp>
        <p:nvSpPr>
          <p:cNvPr id="7" name="Retângulo 6"/>
          <p:cNvSpPr/>
          <p:nvPr/>
        </p:nvSpPr>
        <p:spPr>
          <a:xfrm>
            <a:off x="607458" y="5496601"/>
            <a:ext cx="4387047" cy="261610"/>
          </a:xfrm>
          <a:prstGeom prst="rect">
            <a:avLst/>
          </a:prstGeom>
        </p:spPr>
        <p:txBody>
          <a:bodyPr wrap="square">
            <a:spAutoFit/>
          </a:bodyPr>
          <a:lstStyle/>
          <a:p>
            <a:r>
              <a:rPr lang="pt-BR" sz="1100" dirty="0"/>
              <a:t>https://www.proenem.com.br/enem/geografia/clima-fatores-climaticos/</a:t>
            </a:r>
          </a:p>
        </p:txBody>
      </p:sp>
    </p:spTree>
    <p:extLst>
      <p:ext uri="{BB962C8B-B14F-4D97-AF65-F5344CB8AC3E}">
        <p14:creationId xmlns:p14="http://schemas.microsoft.com/office/powerpoint/2010/main" val="1605012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noChangeArrowheads="1"/>
          </p:cNvSpPr>
          <p:nvPr>
            <p:ph type="title"/>
          </p:nvPr>
        </p:nvSpPr>
        <p:spPr>
          <a:xfrm>
            <a:off x="828575" y="461378"/>
            <a:ext cx="10515600" cy="770656"/>
          </a:xfrm>
        </p:spPr>
        <p:txBody>
          <a:bodyPr/>
          <a:lstStyle/>
          <a:p>
            <a:pPr algn="ctr">
              <a:defRPr/>
            </a:pPr>
            <a:r>
              <a:rPr lang="pt-BR" altLang="pt-BR" sz="5400" dirty="0">
                <a:latin typeface="Arial" pitchFamily="34" charset="0"/>
                <a:cs typeface="Arial" pitchFamily="34" charset="0"/>
              </a:rPr>
              <a:t>Fatores Climáticos</a:t>
            </a:r>
            <a:br>
              <a:rPr lang="pt-BR" altLang="pt-BR" sz="5400" dirty="0">
                <a:latin typeface="Arial" pitchFamily="34" charset="0"/>
                <a:cs typeface="Arial" pitchFamily="34" charset="0"/>
              </a:rPr>
            </a:br>
            <a:r>
              <a:rPr lang="pt-BR" altLang="pt-BR" dirty="0">
                <a:latin typeface="Arial" pitchFamily="34" charset="0"/>
                <a:cs typeface="Arial" pitchFamily="34" charset="0"/>
              </a:rPr>
              <a:t>Correntes Marítimas</a:t>
            </a:r>
          </a:p>
        </p:txBody>
      </p:sp>
      <p:sp>
        <p:nvSpPr>
          <p:cNvPr id="4" name="Retângulo 3"/>
          <p:cNvSpPr/>
          <p:nvPr/>
        </p:nvSpPr>
        <p:spPr>
          <a:xfrm>
            <a:off x="473242" y="1727810"/>
            <a:ext cx="11226265" cy="3416320"/>
          </a:xfrm>
          <a:prstGeom prst="rect">
            <a:avLst/>
          </a:prstGeom>
        </p:spPr>
        <p:txBody>
          <a:bodyPr wrap="square">
            <a:spAutoFit/>
          </a:bodyPr>
          <a:lstStyle/>
          <a:p>
            <a:pPr algn="ctr"/>
            <a:r>
              <a:rPr lang="pt-BR" sz="3600" dirty="0">
                <a:latin typeface="Arial" panose="020B0604020202020204" pitchFamily="34" charset="0"/>
                <a:cs typeface="Arial" panose="020B0604020202020204" pitchFamily="34" charset="0"/>
              </a:rPr>
              <a:t>São extensas porções de água que se deslocam pelo oceano, quase sempre nas mesmas direções, como se fossem larguíssimos ‘rios’ dentro do mar, e são movimentados pelos ventos e pela rotação da Terra. </a:t>
            </a:r>
            <a:r>
              <a:rPr lang="pt-BR" sz="3600" dirty="0" err="1">
                <a:latin typeface="Arial" panose="020B0604020202020204" pitchFamily="34" charset="0"/>
                <a:cs typeface="Arial" panose="020B0604020202020204" pitchFamily="34" charset="0"/>
              </a:rPr>
              <a:t>Ex</a:t>
            </a:r>
            <a:r>
              <a:rPr lang="pt-BR" sz="3600" dirty="0">
                <a:latin typeface="Arial" panose="020B0604020202020204" pitchFamily="34" charset="0"/>
                <a:cs typeface="Arial" panose="020B0604020202020204" pitchFamily="34" charset="0"/>
              </a:rPr>
              <a:t>: Corrente do Golfo (corrente quente) e Corrente de Humbold (corrente fria)</a:t>
            </a:r>
            <a:r>
              <a:rPr lang="pt-BR" dirty="0"/>
              <a:t>.</a:t>
            </a:r>
          </a:p>
        </p:txBody>
      </p:sp>
    </p:spTree>
    <p:extLst>
      <p:ext uri="{BB962C8B-B14F-4D97-AF65-F5344CB8AC3E}">
        <p14:creationId xmlns:p14="http://schemas.microsoft.com/office/powerpoint/2010/main" val="13756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6"/>
          <p:cNvSpPr txBox="1"/>
          <p:nvPr/>
        </p:nvSpPr>
        <p:spPr>
          <a:xfrm>
            <a:off x="330201" y="1059711"/>
            <a:ext cx="11518900" cy="4056560"/>
          </a:xfrm>
          <a:prstGeom prst="rect">
            <a:avLst/>
          </a:prstGeom>
          <a:noFill/>
          <a:ln>
            <a:noFill/>
          </a:ln>
        </p:spPr>
        <p:txBody>
          <a:bodyPr vert="horz" wrap="square" lIns="91440" tIns="45720" rIns="91440" bIns="45720" anchor="t" anchorCtr="1" compatLnSpc="1">
            <a:spAutoFit/>
          </a:bodyPr>
          <a:lstStyle/>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600" b="0" i="0" u="none" strike="noStrike" kern="1200" cap="none" spc="0" baseline="0" dirty="0">
                <a:solidFill>
                  <a:srgbClr val="000000"/>
                </a:solidFill>
                <a:uFillTx/>
                <a:latin typeface="Arial"/>
                <a:ea typeface="Microsoft YaHei"/>
              </a:rPr>
              <a:t>O </a:t>
            </a:r>
            <a:r>
              <a:rPr lang="pt-BR" sz="3600" b="1" i="1" u="none" strike="noStrike" kern="1200" cap="none" spc="0" baseline="0" dirty="0">
                <a:solidFill>
                  <a:srgbClr val="000000"/>
                </a:solidFill>
                <a:uFillTx/>
                <a:latin typeface="Arial"/>
                <a:ea typeface="Microsoft YaHei"/>
              </a:rPr>
              <a:t>Tempo</a:t>
            </a:r>
            <a:r>
              <a:rPr lang="pt-BR" sz="3600" b="0" i="0" u="none" strike="noStrike" kern="1200" cap="none" spc="0" baseline="0" dirty="0">
                <a:solidFill>
                  <a:srgbClr val="000000"/>
                </a:solidFill>
                <a:uFillTx/>
                <a:latin typeface="Arial"/>
                <a:ea typeface="Microsoft YaHei"/>
              </a:rPr>
              <a:t> é o estado físico das condições atmosféricas, em um determinado momento e local.</a:t>
            </a: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1500" b="0" i="0" u="none" strike="noStrike" kern="1200" cap="none" spc="0" baseline="0" dirty="0">
              <a:solidFill>
                <a:srgbClr val="000000"/>
              </a:solidFill>
              <a:uFillTx/>
              <a:latin typeface="Arial"/>
              <a:ea typeface="Microsoft YaHei"/>
            </a:endParaRP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600" b="0" i="0" u="none" strike="noStrike" kern="1200" cap="none" spc="0" baseline="0" dirty="0">
                <a:solidFill>
                  <a:srgbClr val="000000"/>
                </a:solidFill>
                <a:uFillTx/>
                <a:latin typeface="Arial"/>
                <a:ea typeface="Microsoft YaHei"/>
              </a:rPr>
              <a:t>A </a:t>
            </a:r>
            <a:r>
              <a:rPr lang="pt-BR" sz="3600" b="1" i="1" u="none" strike="noStrike" kern="1200" cap="none" spc="0" baseline="0" dirty="0">
                <a:solidFill>
                  <a:srgbClr val="000000"/>
                </a:solidFill>
                <a:uFillTx/>
                <a:latin typeface="Arial"/>
                <a:ea typeface="Microsoft YaHei"/>
              </a:rPr>
              <a:t>Meteorologia</a:t>
            </a:r>
            <a:r>
              <a:rPr lang="pt-BR" sz="3600" b="0" i="0" u="none" strike="noStrike" kern="1200" cap="none" spc="0" baseline="0" dirty="0">
                <a:solidFill>
                  <a:srgbClr val="000000"/>
                </a:solidFill>
                <a:uFillTx/>
                <a:latin typeface="Arial"/>
                <a:ea typeface="Microsoft YaHei"/>
              </a:rPr>
              <a:t> é a ciência que estuda as condições e o comportamento físico da atmosfera.</a:t>
            </a: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1000" dirty="0">
              <a:solidFill>
                <a:srgbClr val="000000"/>
              </a:solidFill>
              <a:latin typeface="Arial"/>
              <a:ea typeface="Microsoft YaHei"/>
            </a:endParaRPr>
          </a:p>
          <a:p>
            <a:pPr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600" b="1" i="1" dirty="0">
                <a:solidFill>
                  <a:srgbClr val="000000"/>
                </a:solidFill>
                <a:latin typeface="Arial"/>
                <a:ea typeface="Microsoft YaHei"/>
              </a:rPr>
              <a:t>Clima</a:t>
            </a:r>
            <a:r>
              <a:rPr lang="pt-BR" sz="3600" dirty="0">
                <a:solidFill>
                  <a:srgbClr val="000000"/>
                </a:solidFill>
                <a:latin typeface="Arial"/>
                <a:ea typeface="Microsoft YaHei"/>
              </a:rPr>
              <a:t> é o conjunto das condições atmosféricas, de uma região, observadas ao longo vários anos.</a:t>
            </a: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3600" b="0" i="0" u="none" strike="noStrike" kern="1200" cap="none" spc="0" baseline="0" dirty="0">
              <a:solidFill>
                <a:srgbClr val="000000"/>
              </a:solidFill>
              <a:uFillTx/>
              <a:latin typeface="Arial"/>
              <a:ea typeface="Microsoft YaHei"/>
            </a:endParaRPr>
          </a:p>
        </p:txBody>
      </p:sp>
      <p:sp>
        <p:nvSpPr>
          <p:cNvPr id="7" name="Retângulo 6"/>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8" name="Título 3"/>
          <p:cNvSpPr txBox="1">
            <a:spLocks noChangeArrowheads="1"/>
          </p:cNvSpPr>
          <p:nvPr/>
        </p:nvSpPr>
        <p:spPr bwMode="auto">
          <a:xfrm>
            <a:off x="546100" y="0"/>
            <a:ext cx="109728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Clima e Tempo</a:t>
            </a:r>
          </a:p>
        </p:txBody>
      </p:sp>
      <p:pic>
        <p:nvPicPr>
          <p:cNvPr id="9" name="Picture 9" descr="Confira a previsão do tempo – BLOG DO ROQUE – SÃO JOÃO DO IVAÍ"/>
          <p:cNvPicPr>
            <a:picLocks noChangeAspect="1"/>
          </p:cNvPicPr>
          <p:nvPr/>
        </p:nvPicPr>
        <p:blipFill>
          <a:blip r:embed="rId3" cstate="print"/>
          <a:srcRect/>
          <a:stretch>
            <a:fillRect/>
          </a:stretch>
        </p:blipFill>
        <p:spPr>
          <a:xfrm>
            <a:off x="1772920" y="4639303"/>
            <a:ext cx="3101340" cy="1584176"/>
          </a:xfrm>
          <a:prstGeom prst="rect">
            <a:avLst/>
          </a:prstGeom>
          <a:noFill/>
          <a:ln>
            <a:noFill/>
          </a:ln>
        </p:spPr>
      </p:pic>
      <p:sp>
        <p:nvSpPr>
          <p:cNvPr id="2050" name="AutoShape 2" descr="Montes Claros – Previsão do tempo para Montes Claros | Jorna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2" name="AutoShape 4" descr="Montes Claros – Previsão do tempo para Montes Claros | Jorna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Montes Claros – Previsão do tempo para Montes Claros | Jorna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56" name="Picture 8" descr="Confira a previsão do tempo para a semana em SC - Contato Internet"/>
          <p:cNvPicPr>
            <a:picLocks noChangeAspect="1" noChangeArrowheads="1"/>
          </p:cNvPicPr>
          <p:nvPr/>
        </p:nvPicPr>
        <p:blipFill>
          <a:blip r:embed="rId4" cstate="print"/>
          <a:srcRect/>
          <a:stretch>
            <a:fillRect/>
          </a:stretch>
        </p:blipFill>
        <p:spPr bwMode="auto">
          <a:xfrm>
            <a:off x="5268320" y="4615701"/>
            <a:ext cx="2023565" cy="1596050"/>
          </a:xfrm>
          <a:prstGeom prst="rect">
            <a:avLst/>
          </a:prstGeom>
          <a:noFill/>
        </p:spPr>
      </p:pic>
      <p:sp>
        <p:nvSpPr>
          <p:cNvPr id="11" name="CaixaDeTexto 10"/>
          <p:cNvSpPr txBox="1"/>
          <p:nvPr/>
        </p:nvSpPr>
        <p:spPr>
          <a:xfrm>
            <a:off x="1893389" y="6237877"/>
            <a:ext cx="5917474" cy="215444"/>
          </a:xfrm>
          <a:prstGeom prst="rect">
            <a:avLst/>
          </a:prstGeom>
          <a:noFill/>
        </p:spPr>
        <p:txBody>
          <a:bodyPr wrap="square" rtlCol="0">
            <a:spAutoFit/>
          </a:bodyPr>
          <a:lstStyle/>
          <a:p>
            <a:pPr algn="ctr"/>
            <a:r>
              <a:rPr lang="pt-BR" sz="800" dirty="0"/>
              <a:t>https://www.contato.net/wp-content/uploads/2017/05/previsao.jpg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268CB-A000-4ADB-B8BC-579D58AA5D1F}"/>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0BE0D44A-7AE5-4AAE-A165-62D66DEF3499}"/>
              </a:ext>
            </a:extLst>
          </p:cNvPr>
          <p:cNvPicPr>
            <a:picLocks noChangeAspect="1"/>
          </p:cNvPicPr>
          <p:nvPr/>
        </p:nvPicPr>
        <p:blipFill rotWithShape="1">
          <a:blip r:embed="rId2"/>
          <a:srcRect l="16196" t="11962" r="1957" b="5302"/>
          <a:stretch/>
        </p:blipFill>
        <p:spPr>
          <a:xfrm>
            <a:off x="437322" y="365125"/>
            <a:ext cx="9978887" cy="5671240"/>
          </a:xfrm>
          <a:prstGeom prst="rect">
            <a:avLst/>
          </a:prstGeom>
        </p:spPr>
      </p:pic>
    </p:spTree>
    <p:extLst>
      <p:ext uri="{BB962C8B-B14F-4D97-AF65-F5344CB8AC3E}">
        <p14:creationId xmlns:p14="http://schemas.microsoft.com/office/powerpoint/2010/main" val="601256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39AEC-FD7C-47C7-A1F4-C69B9B9F0F17}"/>
              </a:ext>
            </a:extLst>
          </p:cNvPr>
          <p:cNvSpPr>
            <a:spLocks noGrp="1"/>
          </p:cNvSpPr>
          <p:nvPr>
            <p:ph type="title"/>
          </p:nvPr>
        </p:nvSpPr>
        <p:spPr>
          <a:xfrm>
            <a:off x="427383" y="-151709"/>
            <a:ext cx="10515600" cy="1325563"/>
          </a:xfrm>
        </p:spPr>
        <p:txBody>
          <a:bodyPr/>
          <a:lstStyle/>
          <a:p>
            <a:r>
              <a:rPr lang="pt-BR" dirty="0"/>
              <a:t>Precipitação </a:t>
            </a:r>
          </a:p>
        </p:txBody>
      </p:sp>
      <p:pic>
        <p:nvPicPr>
          <p:cNvPr id="1026" name="Picture 2" descr="Tipos de chuva: quais são, critérios, curiosidades - Brasil Escola">
            <a:extLst>
              <a:ext uri="{FF2B5EF4-FFF2-40B4-BE49-F238E27FC236}">
                <a16:creationId xmlns:a16="http://schemas.microsoft.com/office/drawing/2014/main" id="{E67EBB67-5214-4540-9CB9-24C2705AC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48" y="750189"/>
            <a:ext cx="8859078" cy="634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30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BC332-1D5E-4663-9541-71E119CAE2C8}"/>
              </a:ext>
            </a:extLst>
          </p:cNvPr>
          <p:cNvSpPr>
            <a:spLocks noGrp="1"/>
          </p:cNvSpPr>
          <p:nvPr>
            <p:ph type="title"/>
          </p:nvPr>
        </p:nvSpPr>
        <p:spPr>
          <a:xfrm>
            <a:off x="291548" y="553969"/>
            <a:ext cx="11353800" cy="2391327"/>
          </a:xfrm>
        </p:spPr>
        <p:txBody>
          <a:bodyPr/>
          <a:lstStyle/>
          <a:p>
            <a:r>
              <a:rPr lang="pt-BR" dirty="0"/>
              <a:t>Brisas</a:t>
            </a:r>
            <a:br>
              <a:rPr lang="pt-BR" dirty="0"/>
            </a:br>
            <a:r>
              <a:rPr lang="pt-BR" sz="2400" dirty="0"/>
              <a:t>O ar se desloca das áreas de alta pressão para ocupar o espaço disponível nas áreas de baixa pressão. Essa circulação do ar proporciona a formação dos ventos. Um exemplo básico para entender esses ventos são as brisas nas regiões litorâneas, que se movimentam em diferentes direções durante o dia e a noite. As brisas terrestres sopram à noite, da terra para o mar; as brisas marítimas sopram durante o dia, do mar para a terra.</a:t>
            </a:r>
          </a:p>
        </p:txBody>
      </p:sp>
      <p:pic>
        <p:nvPicPr>
          <p:cNvPr id="4" name="Imagem 3">
            <a:extLst>
              <a:ext uri="{FF2B5EF4-FFF2-40B4-BE49-F238E27FC236}">
                <a16:creationId xmlns:a16="http://schemas.microsoft.com/office/drawing/2014/main" id="{1850752F-60EE-439E-BCCF-E956345B8004}"/>
              </a:ext>
            </a:extLst>
          </p:cNvPr>
          <p:cNvPicPr>
            <a:picLocks noChangeAspect="1"/>
          </p:cNvPicPr>
          <p:nvPr/>
        </p:nvPicPr>
        <p:blipFill rotWithShape="1">
          <a:blip r:embed="rId2"/>
          <a:srcRect l="33260" t="35549" r="8913" b="24239"/>
          <a:stretch/>
        </p:blipFill>
        <p:spPr>
          <a:xfrm>
            <a:off x="291548" y="2945296"/>
            <a:ext cx="10007494" cy="3912704"/>
          </a:xfrm>
          <a:prstGeom prst="rect">
            <a:avLst/>
          </a:prstGeom>
        </p:spPr>
      </p:pic>
    </p:spTree>
    <p:extLst>
      <p:ext uri="{BB962C8B-B14F-4D97-AF65-F5344CB8AC3E}">
        <p14:creationId xmlns:p14="http://schemas.microsoft.com/office/powerpoint/2010/main" val="23787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5AF-75F2-4C19-B042-EE2F642F941D}"/>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64A651C7-AAF7-4E6F-9D24-E142D910E542}"/>
              </a:ext>
            </a:extLst>
          </p:cNvPr>
          <p:cNvPicPr>
            <a:picLocks noChangeAspect="1"/>
          </p:cNvPicPr>
          <p:nvPr/>
        </p:nvPicPr>
        <p:blipFill rotWithShape="1">
          <a:blip r:embed="rId2"/>
          <a:srcRect l="21082" t="15313" r="32561" b="19706"/>
          <a:stretch/>
        </p:blipFill>
        <p:spPr>
          <a:xfrm>
            <a:off x="967407" y="570725"/>
            <a:ext cx="7977810" cy="6287275"/>
          </a:xfrm>
          <a:prstGeom prst="rect">
            <a:avLst/>
          </a:prstGeom>
        </p:spPr>
      </p:pic>
    </p:spTree>
    <p:extLst>
      <p:ext uri="{BB962C8B-B14F-4D97-AF65-F5344CB8AC3E}">
        <p14:creationId xmlns:p14="http://schemas.microsoft.com/office/powerpoint/2010/main" val="1214128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B61991-9EBB-4B99-A300-57D4EC5ECCCE}"/>
              </a:ext>
            </a:extLst>
          </p:cNvPr>
          <p:cNvSpPr>
            <a:spLocks noGrp="1"/>
          </p:cNvSpPr>
          <p:nvPr>
            <p:ph type="ctrTitle"/>
          </p:nvPr>
        </p:nvSpPr>
        <p:spPr/>
        <p:txBody>
          <a:bodyPr/>
          <a:lstStyle/>
          <a:p>
            <a:r>
              <a:rPr lang="pt-BR" dirty="0"/>
              <a:t>Paisagem Quentes</a:t>
            </a:r>
          </a:p>
        </p:txBody>
      </p:sp>
      <p:sp>
        <p:nvSpPr>
          <p:cNvPr id="3" name="Subtítulo 2">
            <a:extLst>
              <a:ext uri="{FF2B5EF4-FFF2-40B4-BE49-F238E27FC236}">
                <a16:creationId xmlns:a16="http://schemas.microsoft.com/office/drawing/2014/main" id="{02B50E10-00D0-41A1-AD69-78791A088793}"/>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846420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dirty="0">
                <a:solidFill>
                  <a:schemeClr val="dk1"/>
                </a:solidFill>
                <a:latin typeface="Calibri"/>
                <a:ea typeface="Calibri"/>
                <a:cs typeface="Calibri"/>
                <a:sym typeface="Calibri"/>
              </a:rPr>
              <a:t>CLIMA TROPICAL</a:t>
            </a:r>
            <a:endParaRPr dirty="0"/>
          </a:p>
        </p:txBody>
      </p:sp>
      <p:sp>
        <p:nvSpPr>
          <p:cNvPr id="173" name="Google Shape;173;p14"/>
          <p:cNvSpPr/>
          <p:nvPr/>
        </p:nvSpPr>
        <p:spPr>
          <a:xfrm>
            <a:off x="1754066" y="1374448"/>
            <a:ext cx="7883200"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dirty="0">
                <a:solidFill>
                  <a:srgbClr val="000000"/>
                </a:solidFill>
                <a:latin typeface="Calibri"/>
                <a:ea typeface="Calibri"/>
                <a:cs typeface="Calibri"/>
                <a:sym typeface="Calibri"/>
              </a:rPr>
              <a:t>Localizado na área entre os trópicos de Câncer e Capricórnio.</a:t>
            </a:r>
            <a:endParaRPr sz="3200" dirty="0">
              <a:solidFill>
                <a:schemeClr val="dk1"/>
              </a:solidFill>
              <a:latin typeface="Calibri"/>
              <a:ea typeface="Calibri"/>
              <a:cs typeface="Calibri"/>
              <a:sym typeface="Calibri"/>
            </a:endParaRPr>
          </a:p>
        </p:txBody>
      </p:sp>
      <p:pic>
        <p:nvPicPr>
          <p:cNvPr id="174" name="Google Shape;174;p14" descr="Geografando em Floripa: Zonas climáticas da Terra"/>
          <p:cNvPicPr preferRelativeResize="0"/>
          <p:nvPr/>
        </p:nvPicPr>
        <p:blipFill rotWithShape="1">
          <a:blip r:embed="rId3">
            <a:alphaModFix/>
          </a:blip>
          <a:srcRect l="7144" t="6288" r="12938" b="16071"/>
          <a:stretch/>
        </p:blipFill>
        <p:spPr>
          <a:xfrm>
            <a:off x="2716696" y="2830602"/>
            <a:ext cx="5933847" cy="3790187"/>
          </a:xfrm>
          <a:prstGeom prst="rect">
            <a:avLst/>
          </a:prstGeom>
          <a:noFill/>
          <a:ln>
            <a:noFill/>
          </a:ln>
        </p:spPr>
      </p:pic>
      <p:sp>
        <p:nvSpPr>
          <p:cNvPr id="175" name="Google Shape;175;p14"/>
          <p:cNvSpPr/>
          <p:nvPr/>
        </p:nvSpPr>
        <p:spPr>
          <a:xfrm>
            <a:off x="501344" y="6128401"/>
            <a:ext cx="20532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https://2.bp.blogspot.com/-Gy1TVNU3En4/U9lcIg74PtI/AAAAAAAAAbQ/db7x_58x4ro/s1600/zonastermicas22.jpg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a:t>
            </a:r>
            <a:endParaRPr/>
          </a:p>
        </p:txBody>
      </p:sp>
      <p:sp>
        <p:nvSpPr>
          <p:cNvPr id="181" name="Google Shape;181;p15"/>
          <p:cNvSpPr/>
          <p:nvPr/>
        </p:nvSpPr>
        <p:spPr>
          <a:xfrm>
            <a:off x="1938628" y="1112839"/>
            <a:ext cx="7728000"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Apresentam duas estações climáticas definidas, sendo uma seca e outra chuvosa.</a:t>
            </a:r>
            <a:endParaRPr sz="3200">
              <a:solidFill>
                <a:schemeClr val="dk1"/>
              </a:solidFill>
              <a:latin typeface="Calibri"/>
              <a:ea typeface="Calibri"/>
              <a:cs typeface="Calibri"/>
              <a:sym typeface="Calibri"/>
            </a:endParaRPr>
          </a:p>
        </p:txBody>
      </p:sp>
      <p:pic>
        <p:nvPicPr>
          <p:cNvPr id="182" name="Google Shape;182;p15" descr="Clima tropical - Brasil Escola"/>
          <p:cNvPicPr preferRelativeResize="0"/>
          <p:nvPr/>
        </p:nvPicPr>
        <p:blipFill rotWithShape="1">
          <a:blip r:embed="rId3">
            <a:alphaModFix/>
          </a:blip>
          <a:srcRect/>
          <a:stretch/>
        </p:blipFill>
        <p:spPr>
          <a:xfrm>
            <a:off x="2756038" y="2220817"/>
            <a:ext cx="5868759" cy="4010320"/>
          </a:xfrm>
          <a:prstGeom prst="rect">
            <a:avLst/>
          </a:prstGeom>
          <a:noFill/>
          <a:ln>
            <a:noFill/>
          </a:ln>
        </p:spPr>
      </p:pic>
      <p:sp>
        <p:nvSpPr>
          <p:cNvPr id="183" name="Google Shape;183;p15"/>
          <p:cNvSpPr/>
          <p:nvPr/>
        </p:nvSpPr>
        <p:spPr>
          <a:xfrm>
            <a:off x="2228429" y="6060489"/>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https://s3.static.brasilescola.uol.com.br/img/2017/01/estacoes_tropical.jpg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6"/>
          <p:cNvSpPr/>
          <p:nvPr/>
        </p:nvSpPr>
        <p:spPr>
          <a:xfrm>
            <a:off x="1193128" y="1153494"/>
            <a:ext cx="10054976"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rgbClr val="000000"/>
                </a:solidFill>
                <a:latin typeface="Calibri"/>
                <a:ea typeface="Calibri"/>
                <a:cs typeface="Calibri"/>
                <a:sym typeface="Calibri"/>
              </a:rPr>
              <a:t>Climograma</a:t>
            </a:r>
            <a:endParaRPr sz="3200" b="1">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Gráfico que apresenta a temperatura média mensal e a pluviosidade ao longo dos meses </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
        <p:nvSpPr>
          <p:cNvPr id="189" name="Google Shape;189;p16"/>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a:t>
            </a:r>
            <a:endParaRPr/>
          </a:p>
        </p:txBody>
      </p:sp>
      <p:pic>
        <p:nvPicPr>
          <p:cNvPr id="190" name="Google Shape;190;p16" descr="Clima tropical - Brasil Escola"/>
          <p:cNvPicPr preferRelativeResize="0"/>
          <p:nvPr/>
        </p:nvPicPr>
        <p:blipFill rotWithShape="1">
          <a:blip r:embed="rId3">
            <a:alphaModFix/>
          </a:blip>
          <a:srcRect/>
          <a:stretch/>
        </p:blipFill>
        <p:spPr>
          <a:xfrm>
            <a:off x="2943808" y="2769803"/>
            <a:ext cx="6373200" cy="3409663"/>
          </a:xfrm>
          <a:prstGeom prst="rect">
            <a:avLst/>
          </a:prstGeom>
          <a:noFill/>
          <a:ln>
            <a:noFill/>
          </a:ln>
        </p:spPr>
      </p:pic>
      <p:sp>
        <p:nvSpPr>
          <p:cNvPr id="191" name="Google Shape;191;p16"/>
          <p:cNvSpPr/>
          <p:nvPr/>
        </p:nvSpPr>
        <p:spPr>
          <a:xfrm>
            <a:off x="3048016" y="5998791"/>
            <a:ext cx="4988216"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https://s2.static.brasilescola.uol.com.br/img/2017/01/clima_tropical.jpg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7"/>
          <p:cNvSpPr/>
          <p:nvPr/>
        </p:nvSpPr>
        <p:spPr>
          <a:xfrm>
            <a:off x="4283982" y="410736"/>
            <a:ext cx="362407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EQUATORIAL</a:t>
            </a:r>
            <a:endParaRPr/>
          </a:p>
        </p:txBody>
      </p:sp>
      <p:sp>
        <p:nvSpPr>
          <p:cNvPr id="197" name="Google Shape;197;p17"/>
          <p:cNvSpPr/>
          <p:nvPr/>
        </p:nvSpPr>
        <p:spPr>
          <a:xfrm>
            <a:off x="512633" y="1232567"/>
            <a:ext cx="10778800"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Tipo climático encontrado nas áreas próximas à</a:t>
            </a:r>
            <a:endParaRPr sz="3200">
              <a:solidFill>
                <a:srgbClr val="000000"/>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Linha do Equador.</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Responsável pela Floresta Amazônica</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198" name="Google Shape;198;p17" descr="Clima equatorial - Brasil Escola"/>
          <p:cNvPicPr preferRelativeResize="0"/>
          <p:nvPr/>
        </p:nvPicPr>
        <p:blipFill rotWithShape="1">
          <a:blip r:embed="rId3">
            <a:alphaModFix/>
          </a:blip>
          <a:srcRect/>
          <a:stretch/>
        </p:blipFill>
        <p:spPr>
          <a:xfrm>
            <a:off x="3778322" y="3023794"/>
            <a:ext cx="4635335" cy="3096404"/>
          </a:xfrm>
          <a:prstGeom prst="rect">
            <a:avLst/>
          </a:prstGeom>
          <a:noFill/>
          <a:ln>
            <a:noFill/>
          </a:ln>
        </p:spPr>
      </p:pic>
      <p:sp>
        <p:nvSpPr>
          <p:cNvPr id="199" name="Google Shape;199;p17"/>
          <p:cNvSpPr/>
          <p:nvPr/>
        </p:nvSpPr>
        <p:spPr>
          <a:xfrm>
            <a:off x="1026883" y="4707106"/>
            <a:ext cx="1235981" cy="1231052"/>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https://s1.static.brasilescola.uol.com.br/be/conteudo/images/o-clima-equatorial-responsavel-por-manter-uma-vegetacao-densa-sempre-verde-58ad66efda490.jpg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8"/>
          <p:cNvSpPr/>
          <p:nvPr/>
        </p:nvSpPr>
        <p:spPr>
          <a:xfrm>
            <a:off x="4283982" y="410736"/>
            <a:ext cx="362407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EQUATORIAL</a:t>
            </a:r>
            <a:endParaRPr/>
          </a:p>
        </p:txBody>
      </p:sp>
      <p:sp>
        <p:nvSpPr>
          <p:cNvPr id="205" name="Google Shape;205;p18"/>
          <p:cNvSpPr/>
          <p:nvPr/>
        </p:nvSpPr>
        <p:spPr>
          <a:xfrm>
            <a:off x="2032000" y="1288726"/>
            <a:ext cx="7085781"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Temperaturas elevadas o ano inteiro.</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Elevado índice pluviométrico.</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
        <p:nvSpPr>
          <p:cNvPr id="206" name="Google Shape;206;p18"/>
          <p:cNvSpPr/>
          <p:nvPr/>
        </p:nvSpPr>
        <p:spPr>
          <a:xfrm>
            <a:off x="2644516" y="5935803"/>
            <a:ext cx="5417936"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https://www.estudopratico.com.br/wp-content/uploads/2014/11/floresta-amazonica-vista-aerea-1200x675.jpg</a:t>
            </a:r>
            <a:endParaRPr/>
          </a:p>
        </p:txBody>
      </p:sp>
      <p:pic>
        <p:nvPicPr>
          <p:cNvPr id="207" name="Google Shape;207;p18" descr="Clima equatorial - Úmido, semiúmido e características"/>
          <p:cNvPicPr preferRelativeResize="0"/>
          <p:nvPr/>
        </p:nvPicPr>
        <p:blipFill rotWithShape="1">
          <a:blip r:embed="rId3">
            <a:alphaModFix/>
          </a:blip>
          <a:srcRect/>
          <a:stretch/>
        </p:blipFill>
        <p:spPr>
          <a:xfrm>
            <a:off x="2977071" y="2971222"/>
            <a:ext cx="5352024" cy="30105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609600" y="-17462"/>
            <a:ext cx="109728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Elementos do Clima</a:t>
            </a:r>
          </a:p>
        </p:txBody>
      </p:sp>
      <p:sp>
        <p:nvSpPr>
          <p:cNvPr id="15" name="CaixaDeTexto 3"/>
          <p:cNvSpPr txBox="1">
            <a:spLocks noChangeArrowheads="1"/>
          </p:cNvSpPr>
          <p:nvPr/>
        </p:nvSpPr>
        <p:spPr bwMode="auto">
          <a:xfrm>
            <a:off x="279400" y="883334"/>
            <a:ext cx="11252200" cy="1938992"/>
          </a:xfrm>
          <a:prstGeom prst="rect">
            <a:avLst/>
          </a:prstGeom>
          <a:noFill/>
          <a:ln w="9525">
            <a:noFill/>
            <a:miter lim="800000"/>
            <a:headEnd/>
            <a:tailEnd/>
          </a:ln>
        </p:spPr>
        <p:txBody>
          <a:bodyPr wrap="square">
            <a:spAutoFit/>
          </a:bodyPr>
          <a:lstStyle/>
          <a:p>
            <a:pPr algn="ctr"/>
            <a:r>
              <a:rPr lang="pt-BR" sz="4000" dirty="0">
                <a:latin typeface="Arial" pitchFamily="34" charset="0"/>
                <a:cs typeface="Arial" pitchFamily="34" charset="0"/>
              </a:rPr>
              <a:t>Os elementos do clima são os atributos básicos que servem para definir o tipo climático de uma determinada região.</a:t>
            </a:r>
            <a:endParaRPr lang="pt-BR" altLang="pt-BR" sz="4000" dirty="0">
              <a:latin typeface="Arial" pitchFamily="34" charset="0"/>
              <a:cs typeface="Arial" pitchFamily="34" charset="0"/>
            </a:endParaRPr>
          </a:p>
        </p:txBody>
      </p:sp>
      <p:pic>
        <p:nvPicPr>
          <p:cNvPr id="20" name="Picture 2" descr="Monte Everest – Wikipédia, a enciclopédia livre"/>
          <p:cNvPicPr>
            <a:picLocks noChangeAspect="1" noChangeArrowheads="1"/>
          </p:cNvPicPr>
          <p:nvPr/>
        </p:nvPicPr>
        <p:blipFill>
          <a:blip r:embed="rId2" cstate="print"/>
          <a:srcRect/>
          <a:stretch>
            <a:fillRect/>
          </a:stretch>
        </p:blipFill>
        <p:spPr bwMode="auto">
          <a:xfrm>
            <a:off x="596900" y="2743200"/>
            <a:ext cx="3980710" cy="2514600"/>
          </a:xfrm>
          <a:prstGeom prst="rect">
            <a:avLst/>
          </a:prstGeom>
          <a:noFill/>
        </p:spPr>
      </p:pic>
      <p:sp>
        <p:nvSpPr>
          <p:cNvPr id="21" name="CaixaDeTexto 20"/>
          <p:cNvSpPr txBox="1"/>
          <p:nvPr/>
        </p:nvSpPr>
        <p:spPr>
          <a:xfrm>
            <a:off x="615781" y="5254074"/>
            <a:ext cx="3921862" cy="461665"/>
          </a:xfrm>
          <a:prstGeom prst="rect">
            <a:avLst/>
          </a:prstGeom>
          <a:noFill/>
        </p:spPr>
        <p:txBody>
          <a:bodyPr wrap="square" rtlCol="0">
            <a:spAutoFit/>
          </a:bodyPr>
          <a:lstStyle/>
          <a:p>
            <a:pPr algn="ctr"/>
            <a:r>
              <a:rPr lang="pt-BR" sz="800" dirty="0"/>
              <a:t>https://upload.wikimedia.org/wikipedia/commons/thumb/e/e7/Everest_North_Face_toward_Base_Camp_Tibet_Luca_Galuzzi_2006.jpg/1200px-Everest_North_Face_toward_Base_Camp_Tibet_Luca_Galuzzi_2006.jpg</a:t>
            </a:r>
          </a:p>
        </p:txBody>
      </p:sp>
      <p:pic>
        <p:nvPicPr>
          <p:cNvPr id="49154" name="Picture 2" descr="Estações do ano. Características das quatro estações do ano"/>
          <p:cNvPicPr>
            <a:picLocks noChangeAspect="1" noChangeArrowheads="1"/>
          </p:cNvPicPr>
          <p:nvPr/>
        </p:nvPicPr>
        <p:blipFill>
          <a:blip r:embed="rId3" cstate="print"/>
          <a:srcRect/>
          <a:stretch>
            <a:fillRect/>
          </a:stretch>
        </p:blipFill>
        <p:spPr bwMode="auto">
          <a:xfrm>
            <a:off x="4571999" y="2711471"/>
            <a:ext cx="3902075" cy="2571729"/>
          </a:xfrm>
          <a:prstGeom prst="rect">
            <a:avLst/>
          </a:prstGeom>
          <a:noFill/>
        </p:spPr>
      </p:pic>
      <p:sp>
        <p:nvSpPr>
          <p:cNvPr id="10" name="CaixaDeTexto 9"/>
          <p:cNvSpPr txBox="1"/>
          <p:nvPr/>
        </p:nvSpPr>
        <p:spPr>
          <a:xfrm>
            <a:off x="4546600" y="5219700"/>
            <a:ext cx="3975100" cy="338554"/>
          </a:xfrm>
          <a:prstGeom prst="rect">
            <a:avLst/>
          </a:prstGeom>
          <a:noFill/>
        </p:spPr>
        <p:txBody>
          <a:bodyPr wrap="square" rtlCol="0">
            <a:spAutoFit/>
          </a:bodyPr>
          <a:lstStyle/>
          <a:p>
            <a:pPr algn="ctr"/>
            <a:r>
              <a:rPr lang="pt-BR" sz="800" dirty="0"/>
              <a:t>https://s1.static.brasilescola.uol.com.br/be/conteudo/images/ao-longo-um-ano-as-estacoes-ano-dividem-se-em-quatro-inverno-primavera-verao-outono-5c058fe7a7f13.jpg</a:t>
            </a:r>
          </a:p>
        </p:txBody>
      </p:sp>
      <p:pic>
        <p:nvPicPr>
          <p:cNvPr id="49156" name="Picture 4" descr="Deserto da Líbia - localização, características, fotos - Geografia ..."/>
          <p:cNvPicPr>
            <a:picLocks noChangeAspect="1" noChangeArrowheads="1"/>
          </p:cNvPicPr>
          <p:nvPr/>
        </p:nvPicPr>
        <p:blipFill>
          <a:blip r:embed="rId4" cstate="print"/>
          <a:srcRect/>
          <a:stretch>
            <a:fillRect/>
          </a:stretch>
        </p:blipFill>
        <p:spPr bwMode="auto">
          <a:xfrm>
            <a:off x="8483600" y="2781300"/>
            <a:ext cx="2949574" cy="2451100"/>
          </a:xfrm>
          <a:prstGeom prst="rect">
            <a:avLst/>
          </a:prstGeom>
          <a:noFill/>
        </p:spPr>
      </p:pic>
      <p:sp>
        <p:nvSpPr>
          <p:cNvPr id="12" name="CaixaDeTexto 11"/>
          <p:cNvSpPr txBox="1"/>
          <p:nvPr/>
        </p:nvSpPr>
        <p:spPr>
          <a:xfrm>
            <a:off x="8496300" y="5181600"/>
            <a:ext cx="2959100" cy="338554"/>
          </a:xfrm>
          <a:prstGeom prst="rect">
            <a:avLst/>
          </a:prstGeom>
          <a:noFill/>
        </p:spPr>
        <p:txBody>
          <a:bodyPr wrap="square" rtlCol="0">
            <a:spAutoFit/>
          </a:bodyPr>
          <a:lstStyle/>
          <a:p>
            <a:pPr algn="ctr"/>
            <a:r>
              <a:rPr lang="pt-BR" sz="800" dirty="0"/>
              <a:t>https://www.infoescola.com/wp-content/uploads/2019/10/deserto-libia-162974390.jpg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p:nvPr/>
        </p:nvSpPr>
        <p:spPr>
          <a:xfrm>
            <a:off x="3595761" y="410736"/>
            <a:ext cx="500051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EQUATORIAL</a:t>
            </a:r>
            <a:endParaRPr/>
          </a:p>
        </p:txBody>
      </p:sp>
      <p:pic>
        <p:nvPicPr>
          <p:cNvPr id="213" name="Google Shape;213;p19" descr="Clima equatorial - Brasil Escola"/>
          <p:cNvPicPr preferRelativeResize="0"/>
          <p:nvPr/>
        </p:nvPicPr>
        <p:blipFill rotWithShape="1">
          <a:blip r:embed="rId3">
            <a:alphaModFix/>
          </a:blip>
          <a:srcRect/>
          <a:stretch/>
        </p:blipFill>
        <p:spPr>
          <a:xfrm>
            <a:off x="2114634" y="1646833"/>
            <a:ext cx="7638967" cy="4200267"/>
          </a:xfrm>
          <a:prstGeom prst="rect">
            <a:avLst/>
          </a:prstGeom>
          <a:noFill/>
          <a:ln>
            <a:noFill/>
          </a:ln>
        </p:spPr>
      </p:pic>
      <p:sp>
        <p:nvSpPr>
          <p:cNvPr id="214" name="Google Shape;214;p19"/>
          <p:cNvSpPr/>
          <p:nvPr/>
        </p:nvSpPr>
        <p:spPr>
          <a:xfrm>
            <a:off x="1571413" y="5847083"/>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https://s3.static.brasilescola.uol.com.br/img/2017/02/climograma_equatorial.jpg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p:nvPr/>
        </p:nvSpPr>
        <p:spPr>
          <a:xfrm>
            <a:off x="3596963" y="351824"/>
            <a:ext cx="4958234"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dirty="0">
                <a:solidFill>
                  <a:schemeClr val="dk1"/>
                </a:solidFill>
                <a:latin typeface="Calibri"/>
                <a:ea typeface="Calibri"/>
                <a:cs typeface="Calibri"/>
                <a:sym typeface="Calibri"/>
              </a:rPr>
              <a:t>CLIMA LITORÂNEO OU TROPICAL ÚMIDO</a:t>
            </a:r>
            <a:endParaRPr dirty="0"/>
          </a:p>
        </p:txBody>
      </p:sp>
      <p:sp>
        <p:nvSpPr>
          <p:cNvPr id="262" name="Google Shape;262;p25"/>
          <p:cNvSpPr/>
          <p:nvPr/>
        </p:nvSpPr>
        <p:spPr>
          <a:xfrm>
            <a:off x="1271639" y="1272207"/>
            <a:ext cx="9373420"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Ocorre na faixa litorânea do Brasil, desde o Rio Grande do Norte até São Paulo. </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63" name="Google Shape;263;p25" descr="praia-do-espelho-01 | kids2gether"/>
          <p:cNvPicPr preferRelativeResize="0"/>
          <p:nvPr/>
        </p:nvPicPr>
        <p:blipFill rotWithShape="1">
          <a:blip r:embed="rId3">
            <a:alphaModFix/>
          </a:blip>
          <a:srcRect/>
          <a:stretch/>
        </p:blipFill>
        <p:spPr>
          <a:xfrm>
            <a:off x="2498757" y="2449507"/>
            <a:ext cx="5334080" cy="3631620"/>
          </a:xfrm>
          <a:prstGeom prst="rect">
            <a:avLst/>
          </a:prstGeom>
          <a:noFill/>
          <a:ln>
            <a:noFill/>
          </a:ln>
        </p:spPr>
      </p:pic>
      <p:sp>
        <p:nvSpPr>
          <p:cNvPr id="264" name="Google Shape;264;p25"/>
          <p:cNvSpPr/>
          <p:nvPr/>
        </p:nvSpPr>
        <p:spPr>
          <a:xfrm>
            <a:off x="3596963" y="6042219"/>
            <a:ext cx="4478599"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https://escolaeducacao.com.br/clima-litoraneo-umido-brasileiro/</a:t>
            </a:r>
            <a:endParaRPr/>
          </a:p>
        </p:txBody>
      </p:sp>
    </p:spTree>
    <p:extLst>
      <p:ext uri="{BB962C8B-B14F-4D97-AF65-F5344CB8AC3E}">
        <p14:creationId xmlns:p14="http://schemas.microsoft.com/office/powerpoint/2010/main" val="30506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p:nvPr/>
        </p:nvSpPr>
        <p:spPr>
          <a:xfrm>
            <a:off x="4387472" y="410736"/>
            <a:ext cx="3417089" cy="1600384"/>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dirty="0">
                <a:solidFill>
                  <a:schemeClr val="dk1"/>
                </a:solidFill>
                <a:latin typeface="Calibri"/>
                <a:ea typeface="Calibri"/>
                <a:cs typeface="Calibri"/>
                <a:sym typeface="Calibri"/>
              </a:rPr>
              <a:t>CLIMA LITORÂNEO OU TROPICAL ÚMIDO</a:t>
            </a:r>
            <a:endParaRPr lang="pt-BR" sz="3200" dirty="0"/>
          </a:p>
        </p:txBody>
      </p:sp>
      <p:sp>
        <p:nvSpPr>
          <p:cNvPr id="270" name="Google Shape;270;p26"/>
          <p:cNvSpPr/>
          <p:nvPr/>
        </p:nvSpPr>
        <p:spPr>
          <a:xfrm>
            <a:off x="6248399" y="1843417"/>
            <a:ext cx="5107200" cy="3159913"/>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Umidade relativa do ar elevada.</a:t>
            </a:r>
            <a:endParaRPr sz="3200">
              <a:solidFill>
                <a:schemeClr val="dk1"/>
              </a:solidFill>
              <a:latin typeface="Calibri"/>
              <a:ea typeface="Calibri"/>
              <a:cs typeface="Calibri"/>
              <a:sym typeface="Calibri"/>
            </a:endParaRPr>
          </a:p>
          <a:p>
            <a:pPr algn="ctr">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Ocorrência de chuvas orográficas</a:t>
            </a:r>
            <a:r>
              <a:rPr lang="pt-BR" sz="1867">
                <a:solidFill>
                  <a:srgbClr val="000000"/>
                </a:solidFill>
                <a:latin typeface="Arial"/>
                <a:ea typeface="Arial"/>
                <a:cs typeface="Arial"/>
                <a:sym typeface="Arial"/>
              </a:rPr>
              <a:t>.</a:t>
            </a:r>
            <a:endParaRPr sz="1867">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71" name="Google Shape;271;p26" descr="TIPOS DE CHUVAS | Suporte Geográfico"/>
          <p:cNvPicPr preferRelativeResize="0"/>
          <p:nvPr/>
        </p:nvPicPr>
        <p:blipFill rotWithShape="1">
          <a:blip r:embed="rId3">
            <a:alphaModFix/>
          </a:blip>
          <a:srcRect/>
          <a:stretch/>
        </p:blipFill>
        <p:spPr>
          <a:xfrm>
            <a:off x="1150919" y="1843439"/>
            <a:ext cx="5286016" cy="2255597"/>
          </a:xfrm>
          <a:prstGeom prst="rect">
            <a:avLst/>
          </a:prstGeom>
          <a:noFill/>
          <a:ln>
            <a:noFill/>
          </a:ln>
        </p:spPr>
      </p:pic>
      <p:sp>
        <p:nvSpPr>
          <p:cNvPr id="272" name="Google Shape;272;p26"/>
          <p:cNvSpPr/>
          <p:nvPr/>
        </p:nvSpPr>
        <p:spPr>
          <a:xfrm>
            <a:off x="1150932" y="4099033"/>
            <a:ext cx="5222000" cy="36927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https://3.bp.blogspot.com/-f1m5-TmB3I4/WITEY7-oZNI/AAAAAAAAAWw/4JANn_-OJkIWaY5ftKoBoPNWrPRhf7_RgCLcB/s1600/Chuva%2B2%2B-%2BCopia.jpg</a:t>
            </a:r>
            <a:endParaRPr/>
          </a:p>
        </p:txBody>
      </p:sp>
    </p:spTree>
    <p:extLst>
      <p:ext uri="{BB962C8B-B14F-4D97-AF65-F5344CB8AC3E}">
        <p14:creationId xmlns:p14="http://schemas.microsoft.com/office/powerpoint/2010/main" val="68771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7"/>
          <p:cNvSpPr/>
          <p:nvPr/>
        </p:nvSpPr>
        <p:spPr>
          <a:xfrm>
            <a:off x="3699249" y="410736"/>
            <a:ext cx="4793535"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dirty="0">
                <a:solidFill>
                  <a:schemeClr val="dk1"/>
                </a:solidFill>
                <a:latin typeface="Calibri"/>
                <a:ea typeface="Calibri"/>
                <a:cs typeface="Calibri"/>
                <a:sym typeface="Calibri"/>
              </a:rPr>
              <a:t>CLIMA LITORÂNEO OU TROPICAL ÚMIDO</a:t>
            </a:r>
            <a:endParaRPr lang="pt-BR" sz="3200" dirty="0"/>
          </a:p>
        </p:txBody>
      </p:sp>
      <p:pic>
        <p:nvPicPr>
          <p:cNvPr id="278" name="Google Shape;278;p27" descr="GEOGRAFIA - UMA CIÊNCIA DE TODOS: IASP 2015 - 2º Bimestre."/>
          <p:cNvPicPr preferRelativeResize="0"/>
          <p:nvPr/>
        </p:nvPicPr>
        <p:blipFill rotWithShape="1">
          <a:blip r:embed="rId3">
            <a:alphaModFix/>
          </a:blip>
          <a:srcRect/>
          <a:stretch/>
        </p:blipFill>
        <p:spPr>
          <a:xfrm>
            <a:off x="2736233" y="1491263"/>
            <a:ext cx="6465804" cy="4034763"/>
          </a:xfrm>
          <a:prstGeom prst="rect">
            <a:avLst/>
          </a:prstGeom>
          <a:noFill/>
          <a:ln>
            <a:noFill/>
          </a:ln>
        </p:spPr>
      </p:pic>
      <p:sp>
        <p:nvSpPr>
          <p:cNvPr id="279" name="Google Shape;279;p27"/>
          <p:cNvSpPr/>
          <p:nvPr/>
        </p:nvSpPr>
        <p:spPr>
          <a:xfrm>
            <a:off x="2916903" y="5723972"/>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https://2.bp.blogspot.com/-zZCg2IYgkkk/VWIlpQ6ZFmI/AAAAAAAABGo/B53Sjf9QnJI/s1600/Figura1_climograma.png</a:t>
            </a:r>
            <a:endParaRPr/>
          </a:p>
        </p:txBody>
      </p:sp>
    </p:spTree>
    <p:extLst>
      <p:ext uri="{BB962C8B-B14F-4D97-AF65-F5344CB8AC3E}">
        <p14:creationId xmlns:p14="http://schemas.microsoft.com/office/powerpoint/2010/main" val="1452604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0"/>
          <p:cNvSpPr/>
          <p:nvPr/>
        </p:nvSpPr>
        <p:spPr>
          <a:xfrm>
            <a:off x="4379520" y="410736"/>
            <a:ext cx="343299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SEMIÁRIDO</a:t>
            </a:r>
            <a:endParaRPr/>
          </a:p>
        </p:txBody>
      </p:sp>
      <p:sp>
        <p:nvSpPr>
          <p:cNvPr id="220" name="Google Shape;220;p20"/>
          <p:cNvSpPr/>
          <p:nvPr/>
        </p:nvSpPr>
        <p:spPr>
          <a:xfrm>
            <a:off x="1297859" y="1260251"/>
            <a:ext cx="9045676"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Caracterizado pela baixa incidência de chuvas e por temperaturas elevadas o ano inteiro.</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Distribuição pluviométrica irregular ao longo do ano.</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21" name="Google Shape;221;p20" descr="Clima Semiárido | Educa Mais Brasil"/>
          <p:cNvPicPr preferRelativeResize="0"/>
          <p:nvPr/>
        </p:nvPicPr>
        <p:blipFill rotWithShape="1">
          <a:blip r:embed="rId3">
            <a:alphaModFix/>
          </a:blip>
          <a:srcRect/>
          <a:stretch/>
        </p:blipFill>
        <p:spPr>
          <a:xfrm>
            <a:off x="2740093" y="2951010"/>
            <a:ext cx="6363248" cy="3393732"/>
          </a:xfrm>
          <a:prstGeom prst="rect">
            <a:avLst/>
          </a:prstGeom>
          <a:noFill/>
          <a:ln>
            <a:noFill/>
          </a:ln>
        </p:spPr>
      </p:pic>
      <p:sp>
        <p:nvSpPr>
          <p:cNvPr id="222" name="Google Shape;222;p20"/>
          <p:cNvSpPr/>
          <p:nvPr/>
        </p:nvSpPr>
        <p:spPr>
          <a:xfrm>
            <a:off x="885071" y="4553700"/>
            <a:ext cx="1124000" cy="861720"/>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https://images.educamaisbrasil.com.br/content/banco_de_imagens/guia-de-estudo/d/geografia-semiarido-clima.jpg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1"/>
          <p:cNvSpPr/>
          <p:nvPr/>
        </p:nvSpPr>
        <p:spPr>
          <a:xfrm>
            <a:off x="4379520" y="410736"/>
            <a:ext cx="343299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SEMIÁRIDO</a:t>
            </a:r>
            <a:endParaRPr/>
          </a:p>
        </p:txBody>
      </p:sp>
      <p:sp>
        <p:nvSpPr>
          <p:cNvPr id="228" name="Google Shape;228;p21"/>
          <p:cNvSpPr/>
          <p:nvPr/>
        </p:nvSpPr>
        <p:spPr>
          <a:xfrm>
            <a:off x="1566607" y="1153494"/>
            <a:ext cx="8554064"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Ocupa cerca de 11% do território do Brasil</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Presente na região Nordeste do Brasil.</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29" name="Google Shape;229;p21" descr="Clima Semiárido - Toda Matéria"/>
          <p:cNvPicPr preferRelativeResize="0"/>
          <p:nvPr/>
        </p:nvPicPr>
        <p:blipFill rotWithShape="1">
          <a:blip r:embed="rId3">
            <a:alphaModFix/>
          </a:blip>
          <a:srcRect/>
          <a:stretch/>
        </p:blipFill>
        <p:spPr>
          <a:xfrm>
            <a:off x="3179098" y="2411344"/>
            <a:ext cx="5124381" cy="3411376"/>
          </a:xfrm>
          <a:prstGeom prst="rect">
            <a:avLst/>
          </a:prstGeom>
          <a:noFill/>
          <a:ln>
            <a:noFill/>
          </a:ln>
        </p:spPr>
      </p:pic>
      <p:sp>
        <p:nvSpPr>
          <p:cNvPr id="230" name="Google Shape;230;p21"/>
          <p:cNvSpPr/>
          <p:nvPr/>
        </p:nvSpPr>
        <p:spPr>
          <a:xfrm>
            <a:off x="2603685" y="5822734"/>
            <a:ext cx="531456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https://static.todamateria.com.br/upload/55/f3/55f3435e4a6de-clima-semiarido.jpg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p:nvPr/>
        </p:nvSpPr>
        <p:spPr>
          <a:xfrm>
            <a:off x="3691284" y="442836"/>
            <a:ext cx="480960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SEMIÁRIDO</a:t>
            </a:r>
            <a:endParaRPr/>
          </a:p>
        </p:txBody>
      </p:sp>
      <p:pic>
        <p:nvPicPr>
          <p:cNvPr id="236" name="Google Shape;236;p22" descr="Clima Semiárido | Suporte Geográfico"/>
          <p:cNvPicPr preferRelativeResize="0"/>
          <p:nvPr/>
        </p:nvPicPr>
        <p:blipFill rotWithShape="1">
          <a:blip r:embed="rId3">
            <a:alphaModFix/>
          </a:blip>
          <a:srcRect/>
          <a:stretch/>
        </p:blipFill>
        <p:spPr>
          <a:xfrm>
            <a:off x="1999540" y="1219196"/>
            <a:ext cx="7867997" cy="4419600"/>
          </a:xfrm>
          <a:prstGeom prst="rect">
            <a:avLst/>
          </a:prstGeom>
          <a:noFill/>
          <a:ln>
            <a:noFill/>
          </a:ln>
        </p:spPr>
      </p:pic>
      <p:sp>
        <p:nvSpPr>
          <p:cNvPr id="237" name="Google Shape;237;p22"/>
          <p:cNvSpPr/>
          <p:nvPr/>
        </p:nvSpPr>
        <p:spPr>
          <a:xfrm>
            <a:off x="1896540" y="5674871"/>
            <a:ext cx="60960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https://1.bp.blogspot.com/-08ZMw4mnBhY/Xqg_IikAL7I/AAAAAAAAjMg/2yp0RA0pZMYVCviduMSWwtEfnRFjCZvnwCLcBGAsYHQ/s640/JUAZEIRO%2BSEMI%25C3%2581RIDO.png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FDA266F-57C1-FFEB-A5BF-0E76C0160918}"/>
              </a:ext>
            </a:extLst>
          </p:cNvPr>
          <p:cNvSpPr txBox="1"/>
          <p:nvPr/>
        </p:nvSpPr>
        <p:spPr>
          <a:xfrm>
            <a:off x="2904564" y="2568389"/>
            <a:ext cx="6212542" cy="769441"/>
          </a:xfrm>
          <a:prstGeom prst="rect">
            <a:avLst/>
          </a:prstGeom>
          <a:noFill/>
        </p:spPr>
        <p:txBody>
          <a:bodyPr wrap="square" rtlCol="0">
            <a:spAutoFit/>
          </a:bodyPr>
          <a:lstStyle/>
          <a:p>
            <a:r>
              <a:rPr lang="pt-BR" sz="4400" dirty="0"/>
              <a:t>BIOMAS GLOBAIS</a:t>
            </a:r>
          </a:p>
        </p:txBody>
      </p:sp>
    </p:spTree>
    <p:extLst>
      <p:ext uri="{BB962C8B-B14F-4D97-AF65-F5344CB8AC3E}">
        <p14:creationId xmlns:p14="http://schemas.microsoft.com/office/powerpoint/2010/main" val="1611486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3"/>
            <a:ext cx="9989127" cy="666786"/>
          </a:xfrm>
          <a:prstGeom prst="rect">
            <a:avLst/>
          </a:prstGeom>
          <a:noFill/>
        </p:spPr>
        <p:txBody>
          <a:bodyPr wrap="square" rtlCol="0">
            <a:spAutoFit/>
          </a:bodyPr>
          <a:lstStyle/>
          <a:p>
            <a:pPr algn="ctr"/>
            <a:r>
              <a:rPr lang="pt-BR" sz="3733" b="1" dirty="0"/>
              <a:t>  Florestas Tropicais</a:t>
            </a:r>
          </a:p>
        </p:txBody>
      </p:sp>
      <p:sp>
        <p:nvSpPr>
          <p:cNvPr id="6" name="CaixaDeTexto 5"/>
          <p:cNvSpPr txBox="1"/>
          <p:nvPr/>
        </p:nvSpPr>
        <p:spPr>
          <a:xfrm>
            <a:off x="-1" y="3414524"/>
            <a:ext cx="11831780" cy="3990772"/>
          </a:xfrm>
          <a:prstGeom prst="rect">
            <a:avLst/>
          </a:prstGeom>
          <a:noFill/>
        </p:spPr>
        <p:txBody>
          <a:bodyPr wrap="square" rtlCol="0">
            <a:spAutoFit/>
          </a:bodyPr>
          <a:lstStyle/>
          <a:p>
            <a:pPr marL="457200" lvl="0" indent="-381000" algn="just">
              <a:spcBef>
                <a:spcPts val="0"/>
              </a:spcBef>
              <a:spcAft>
                <a:spcPts val="0"/>
              </a:spcAft>
              <a:buClr>
                <a:srgbClr val="000000"/>
              </a:buClr>
              <a:buSzPts val="2400"/>
              <a:buFont typeface="Calibri"/>
              <a:buChar char="❏"/>
            </a:pPr>
            <a:r>
              <a:rPr lang="pt-BR" sz="2800" dirty="0"/>
              <a:t>.</a:t>
            </a:r>
            <a:r>
              <a:rPr lang="pt-BR" sz="3600" dirty="0">
                <a:latin typeface="Calibri"/>
                <a:ea typeface="Calibri"/>
                <a:cs typeface="Calibri"/>
                <a:sym typeface="Calibri"/>
              </a:rPr>
              <a:t> G</a:t>
            </a:r>
            <a:r>
              <a:rPr lang="pt-BR" sz="3600" dirty="0">
                <a:solidFill>
                  <a:srgbClr val="000000"/>
                </a:solidFill>
                <a:latin typeface="Calibri"/>
                <a:ea typeface="Calibri"/>
                <a:cs typeface="Calibri"/>
                <a:sym typeface="Calibri"/>
              </a:rPr>
              <a:t>rande biodiversidade e a alta densidade da vegetação</a:t>
            </a:r>
          </a:p>
          <a:p>
            <a:pPr marL="457200" lvl="0" indent="-381000" algn="just">
              <a:spcBef>
                <a:spcPts val="0"/>
              </a:spcBef>
              <a:spcAft>
                <a:spcPts val="0"/>
              </a:spcAft>
              <a:buClr>
                <a:srgbClr val="000000"/>
              </a:buClr>
              <a:buSzPts val="2400"/>
              <a:buFont typeface="Calibri"/>
              <a:buChar char="❏"/>
            </a:pPr>
            <a:r>
              <a:rPr lang="pt-BR" sz="3600" dirty="0">
                <a:solidFill>
                  <a:srgbClr val="000000"/>
                </a:solidFill>
                <a:latin typeface="Calibri"/>
                <a:ea typeface="Calibri"/>
                <a:cs typeface="Calibri"/>
                <a:sym typeface="Calibri"/>
              </a:rPr>
              <a:t>É </a:t>
            </a:r>
            <a:r>
              <a:rPr lang="pt-BR" sz="3600" dirty="0" err="1">
                <a:solidFill>
                  <a:srgbClr val="000000"/>
                </a:solidFill>
                <a:latin typeface="Calibri"/>
                <a:ea typeface="Calibri"/>
                <a:cs typeface="Calibri"/>
                <a:sym typeface="Calibri"/>
              </a:rPr>
              <a:t>classiﬁcada</a:t>
            </a:r>
            <a:r>
              <a:rPr lang="pt-BR" sz="3600" dirty="0">
                <a:solidFill>
                  <a:srgbClr val="000000"/>
                </a:solidFill>
                <a:latin typeface="Calibri"/>
                <a:ea typeface="Calibri"/>
                <a:cs typeface="Calibri"/>
                <a:sym typeface="Calibri"/>
              </a:rPr>
              <a:t> como </a:t>
            </a:r>
            <a:r>
              <a:rPr lang="pt-BR" sz="3600" dirty="0" err="1">
                <a:solidFill>
                  <a:srgbClr val="000000"/>
                </a:solidFill>
                <a:latin typeface="Calibri"/>
                <a:ea typeface="Calibri"/>
                <a:cs typeface="Calibri"/>
                <a:sym typeface="Calibri"/>
              </a:rPr>
              <a:t>ombróﬁla</a:t>
            </a:r>
            <a:r>
              <a:rPr lang="pt-BR" sz="3600" dirty="0">
                <a:solidFill>
                  <a:srgbClr val="000000"/>
                </a:solidFill>
                <a:latin typeface="Calibri"/>
                <a:ea typeface="Calibri"/>
                <a:cs typeface="Calibri"/>
                <a:sym typeface="Calibri"/>
              </a:rPr>
              <a:t>, perene e latifoliada.</a:t>
            </a:r>
          </a:p>
          <a:p>
            <a:pPr marL="457200" lvl="0" indent="-381000" algn="just">
              <a:spcBef>
                <a:spcPts val="0"/>
              </a:spcBef>
              <a:spcAft>
                <a:spcPts val="0"/>
              </a:spcAft>
              <a:buSzPts val="2400"/>
              <a:buFont typeface="Calibri"/>
              <a:buChar char="❏"/>
            </a:pPr>
            <a:r>
              <a:rPr lang="pt-BR" sz="3600" dirty="0">
                <a:solidFill>
                  <a:srgbClr val="000000"/>
                </a:solidFill>
                <a:latin typeface="Calibri"/>
                <a:ea typeface="Calibri"/>
                <a:cs typeface="Calibri"/>
                <a:sym typeface="Calibri"/>
              </a:rPr>
              <a:t>É uma floresta tropical que recobria extensa faixa do litoral brasileiro.</a:t>
            </a:r>
          </a:p>
          <a:p>
            <a:pPr marL="457200" lvl="0" indent="-381000" algn="just">
              <a:spcBef>
                <a:spcPts val="0"/>
              </a:spcBef>
              <a:spcAft>
                <a:spcPts val="0"/>
              </a:spcAft>
              <a:buSzPts val="2400"/>
              <a:buFont typeface="Calibri"/>
              <a:buChar char="❏"/>
            </a:pPr>
            <a:r>
              <a:rPr lang="pt-BR" sz="3600" dirty="0">
                <a:latin typeface="Calibri"/>
                <a:ea typeface="Calibri"/>
                <a:cs typeface="Calibri"/>
                <a:sym typeface="Calibri"/>
              </a:rPr>
              <a:t>Florestas Pluviais de montanhas, úmidas de encosta, pluvial baixo-montanha. </a:t>
            </a:r>
          </a:p>
          <a:p>
            <a:endParaRPr lang="pt-BR" sz="3733" dirty="0"/>
          </a:p>
        </p:txBody>
      </p:sp>
      <p:pic>
        <p:nvPicPr>
          <p:cNvPr id="2052" name="Picture 4" descr="Floresta tropical: Saiba tudo sobre esse bioma| Recreio">
            <a:extLst>
              <a:ext uri="{FF2B5EF4-FFF2-40B4-BE49-F238E27FC236}">
                <a16:creationId xmlns:a16="http://schemas.microsoft.com/office/drawing/2014/main" id="{3447D9E3-3016-430A-974A-77D60CEC1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930" y="675884"/>
            <a:ext cx="5311305" cy="2738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GETAÇÃO: Formações vegetais do mundo (Noções Gerais) - Geografalando">
            <a:extLst>
              <a:ext uri="{FF2B5EF4-FFF2-40B4-BE49-F238E27FC236}">
                <a16:creationId xmlns:a16="http://schemas.microsoft.com/office/drawing/2014/main" id="{7996D6C2-AEBC-F8D8-D90B-93D2E922F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77" y="724744"/>
            <a:ext cx="3623112" cy="264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3"/>
            <a:ext cx="9989127" cy="666786"/>
          </a:xfrm>
          <a:prstGeom prst="rect">
            <a:avLst/>
          </a:prstGeom>
          <a:noFill/>
        </p:spPr>
        <p:txBody>
          <a:bodyPr wrap="square" rtlCol="0">
            <a:spAutoFit/>
          </a:bodyPr>
          <a:lstStyle/>
          <a:p>
            <a:pPr algn="ctr"/>
            <a:r>
              <a:rPr lang="pt-BR" sz="3733" b="1" dirty="0"/>
              <a:t>Paisagens tropicais e  Florestas Tropicais</a:t>
            </a:r>
          </a:p>
        </p:txBody>
      </p:sp>
      <p:sp>
        <p:nvSpPr>
          <p:cNvPr id="6" name="CaixaDeTexto 5"/>
          <p:cNvSpPr txBox="1"/>
          <p:nvPr/>
        </p:nvSpPr>
        <p:spPr>
          <a:xfrm>
            <a:off x="180110" y="3670018"/>
            <a:ext cx="11831780" cy="1754326"/>
          </a:xfrm>
          <a:prstGeom prst="rect">
            <a:avLst/>
          </a:prstGeom>
          <a:noFill/>
        </p:spPr>
        <p:txBody>
          <a:bodyPr wrap="square" rtlCol="0">
            <a:spAutoFit/>
          </a:bodyPr>
          <a:lstStyle/>
          <a:p>
            <a:pPr marL="457200" lvl="0" indent="-381000" algn="just">
              <a:spcBef>
                <a:spcPts val="0"/>
              </a:spcBef>
              <a:spcAft>
                <a:spcPts val="0"/>
              </a:spcAft>
              <a:buClr>
                <a:srgbClr val="000000"/>
              </a:buClr>
              <a:buSzPts val="2400"/>
              <a:buFont typeface="Calibri"/>
              <a:buChar char="❏"/>
            </a:pPr>
            <a:r>
              <a:rPr lang="pt-BR" sz="2800" dirty="0"/>
              <a:t>É </a:t>
            </a:r>
            <a:r>
              <a:rPr lang="pt-BR" sz="3600" dirty="0"/>
              <a:t>um tipo de domínio fitogeográfico caracterizado por receber uma grande quantidade de chuvas e apresentar elevados índices de biodiversidade e de evapotranspiração.</a:t>
            </a:r>
            <a:endParaRPr lang="pt-BR" sz="3733" dirty="0"/>
          </a:p>
        </p:txBody>
      </p:sp>
      <p:pic>
        <p:nvPicPr>
          <p:cNvPr id="2050" name="Picture 2" descr="Clima Tropical - Toda Matéria">
            <a:extLst>
              <a:ext uri="{FF2B5EF4-FFF2-40B4-BE49-F238E27FC236}">
                <a16:creationId xmlns:a16="http://schemas.microsoft.com/office/drawing/2014/main" id="{428A12E5-4BAA-4E54-ADB4-1D6B51887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21" y="675884"/>
            <a:ext cx="4602760" cy="27386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resta tropical: Saiba tudo sobre esse bioma| Recreio">
            <a:extLst>
              <a:ext uri="{FF2B5EF4-FFF2-40B4-BE49-F238E27FC236}">
                <a16:creationId xmlns:a16="http://schemas.microsoft.com/office/drawing/2014/main" id="{3447D9E3-3016-430A-974A-77D60CEC1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30" y="675884"/>
            <a:ext cx="5311305" cy="273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46100" y="59708"/>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Temperatura</a:t>
            </a:r>
          </a:p>
        </p:txBody>
      </p:sp>
      <p:sp>
        <p:nvSpPr>
          <p:cNvPr id="18" name="Retângulo 17"/>
          <p:cNvSpPr/>
          <p:nvPr/>
        </p:nvSpPr>
        <p:spPr>
          <a:xfrm>
            <a:off x="1905000" y="6032500"/>
            <a:ext cx="1892300" cy="31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1392850" y="1227609"/>
            <a:ext cx="9675484" cy="3170099"/>
          </a:xfrm>
          <a:prstGeom prst="rect">
            <a:avLst/>
          </a:prstGeom>
        </p:spPr>
        <p:txBody>
          <a:bodyPr wrap="square">
            <a:spAutoFit/>
          </a:bodyPr>
          <a:lstStyle/>
          <a:p>
            <a:pPr algn="ctr"/>
            <a:r>
              <a:rPr lang="pt-BR" sz="4000" dirty="0">
                <a:latin typeface="Arial" pitchFamily="34" charset="0"/>
                <a:cs typeface="Arial" pitchFamily="34" charset="0"/>
              </a:rPr>
              <a:t>A temperatura registra o calor da atmosfera de um lugar, cuja variação depende da localização (de acordo com a latitude ou com a altitude) e da circulação atmosférica.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2"/>
            <a:ext cx="6294028" cy="666786"/>
          </a:xfrm>
          <a:prstGeom prst="rect">
            <a:avLst/>
          </a:prstGeom>
          <a:noFill/>
        </p:spPr>
        <p:txBody>
          <a:bodyPr wrap="square" rtlCol="0">
            <a:spAutoFit/>
          </a:bodyPr>
          <a:lstStyle/>
          <a:p>
            <a:pPr algn="ctr"/>
            <a:r>
              <a:rPr lang="pt-BR" sz="3733" b="1" dirty="0"/>
              <a:t>Savanas</a:t>
            </a:r>
          </a:p>
        </p:txBody>
      </p:sp>
      <p:sp>
        <p:nvSpPr>
          <p:cNvPr id="6" name="CaixaDeTexto 5"/>
          <p:cNvSpPr txBox="1"/>
          <p:nvPr/>
        </p:nvSpPr>
        <p:spPr>
          <a:xfrm>
            <a:off x="270827" y="3953891"/>
            <a:ext cx="11650340" cy="3046988"/>
          </a:xfrm>
          <a:prstGeom prst="rect">
            <a:avLst/>
          </a:prstGeom>
          <a:noFill/>
        </p:spPr>
        <p:txBody>
          <a:bodyPr wrap="square" rtlCol="0">
            <a:spAutoFit/>
          </a:bodyPr>
          <a:lstStyle/>
          <a:p>
            <a:r>
              <a:rPr lang="pt-BR" sz="3200" dirty="0"/>
              <a:t>Nas áreas de clima tropical típico, continental ou semiúmido, o regime de chuvas é controlado pelas estações do ano: o verão é chuvoso e o inverno é seco. Sob tais condições, acrescidas de determinadas características do solo, surgiram as savanas. Estas são formações vegetais em que predominam as árvores de pequeno e médio porte, além de arbustos e campos.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4" y="645946"/>
            <a:ext cx="5746644" cy="3307945"/>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382" y="285223"/>
            <a:ext cx="4891557" cy="3668668"/>
          </a:xfrm>
          <a:prstGeom prst="rect">
            <a:avLst/>
          </a:prstGeom>
        </p:spPr>
      </p:pic>
    </p:spTree>
    <p:extLst>
      <p:ext uri="{BB962C8B-B14F-4D97-AF65-F5344CB8AC3E}">
        <p14:creationId xmlns:p14="http://schemas.microsoft.com/office/powerpoint/2010/main" val="36193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2"/>
            <a:ext cx="6294028" cy="666786"/>
          </a:xfrm>
          <a:prstGeom prst="rect">
            <a:avLst/>
          </a:prstGeom>
          <a:noFill/>
        </p:spPr>
        <p:txBody>
          <a:bodyPr wrap="square" rtlCol="0">
            <a:spAutoFit/>
          </a:bodyPr>
          <a:lstStyle/>
          <a:p>
            <a:pPr algn="ctr"/>
            <a:r>
              <a:rPr lang="pt-BR" sz="3733" b="1" dirty="0"/>
              <a:t>Savanas</a:t>
            </a:r>
          </a:p>
        </p:txBody>
      </p:sp>
      <p:sp>
        <p:nvSpPr>
          <p:cNvPr id="6" name="CaixaDeTexto 5"/>
          <p:cNvSpPr txBox="1"/>
          <p:nvPr/>
        </p:nvSpPr>
        <p:spPr>
          <a:xfrm>
            <a:off x="0" y="3429000"/>
            <a:ext cx="11921173" cy="4031873"/>
          </a:xfrm>
          <a:prstGeom prst="rect">
            <a:avLst/>
          </a:prstGeom>
          <a:noFill/>
        </p:spPr>
        <p:txBody>
          <a:bodyPr wrap="square" rtlCol="0">
            <a:spAutoFit/>
          </a:bodyPr>
          <a:lstStyle/>
          <a:p>
            <a:pPr marL="457200" indent="-457200">
              <a:buFont typeface="Arial" panose="020B0604020202020204" pitchFamily="34" charset="0"/>
              <a:buChar char="•"/>
            </a:pPr>
            <a:r>
              <a:rPr lang="pt-BR" sz="3200" dirty="0"/>
              <a:t>Nas áreas de clima tropical típico, continental ou semiúmido, o regime de chuvas é controlado pelas estações do ano: o verão é chuvoso e o inverno é seco.</a:t>
            </a:r>
          </a:p>
          <a:p>
            <a:pPr marL="457200" indent="-457200">
              <a:buFont typeface="Arial" panose="020B0604020202020204" pitchFamily="34" charset="0"/>
              <a:buChar char="•"/>
            </a:pPr>
            <a:r>
              <a:rPr lang="pt-BR" sz="3200" dirty="0"/>
              <a:t> Estas são formações vegetais em que predominam as árvores de pequeno e médio porte, além de arbustos e campos.</a:t>
            </a:r>
          </a:p>
          <a:p>
            <a:pPr marL="457200" indent="-457200">
              <a:buFont typeface="Arial" panose="020B0604020202020204" pitchFamily="34" charset="0"/>
              <a:buChar char="•"/>
            </a:pPr>
            <a:r>
              <a:rPr lang="pt-BR" sz="3200" dirty="0">
                <a:solidFill>
                  <a:schemeClr val="dk1"/>
                </a:solidFill>
                <a:latin typeface="Calibri"/>
                <a:ea typeface="Calibri"/>
                <a:cs typeface="Calibri"/>
                <a:sym typeface="Calibri"/>
              </a:rPr>
              <a:t>As plantas  perdem as folhas no período de seca, assim damos o nome de </a:t>
            </a:r>
            <a:r>
              <a:rPr lang="pt-BR" sz="3200" dirty="0">
                <a:solidFill>
                  <a:srgbClr val="FF0000"/>
                </a:solidFill>
                <a:latin typeface="Calibri"/>
                <a:ea typeface="Calibri"/>
                <a:cs typeface="Calibri"/>
                <a:sym typeface="Calibri"/>
              </a:rPr>
              <a:t>caducifólias</a:t>
            </a:r>
            <a:r>
              <a:rPr lang="pt-BR" sz="3200" dirty="0">
                <a:solidFill>
                  <a:schemeClr val="dk1"/>
                </a:solidFill>
                <a:latin typeface="Calibri"/>
                <a:ea typeface="Calibri"/>
                <a:cs typeface="Calibri"/>
                <a:sym typeface="Calibri"/>
              </a:rPr>
              <a:t>, também conhecidas como árvores caducas.</a:t>
            </a:r>
          </a:p>
          <a:p>
            <a:endParaRPr lang="pt-BR" sz="32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4" y="645946"/>
            <a:ext cx="4935340" cy="2840933"/>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383" y="285223"/>
            <a:ext cx="3952900" cy="2964675"/>
          </a:xfrm>
          <a:prstGeom prst="rect">
            <a:avLst/>
          </a:prstGeom>
        </p:spPr>
      </p:pic>
    </p:spTree>
    <p:extLst>
      <p:ext uri="{BB962C8B-B14F-4D97-AF65-F5344CB8AC3E}">
        <p14:creationId xmlns:p14="http://schemas.microsoft.com/office/powerpoint/2010/main" val="5519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rrado: o que é? Vegetação, animais e relevo - Gestão Educacional">
            <a:extLst>
              <a:ext uri="{FF2B5EF4-FFF2-40B4-BE49-F238E27FC236}">
                <a16:creationId xmlns:a16="http://schemas.microsoft.com/office/drawing/2014/main" id="{007FB91C-2524-5B6A-C4BC-11CA00A37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09" y="93551"/>
            <a:ext cx="3732693" cy="24884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vana - O que é Savana? - Tipos de Savana, fauna e vegetação">
            <a:extLst>
              <a:ext uri="{FF2B5EF4-FFF2-40B4-BE49-F238E27FC236}">
                <a16:creationId xmlns:a16="http://schemas.microsoft.com/office/drawing/2014/main" id="{FCEA5D77-D394-88CE-216E-EC5A3C84B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70" y="3321424"/>
            <a:ext cx="5262520" cy="27299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nheça os “Big Five”, os animais emblemáticos do Cerrado | Pensamento Verde">
            <a:extLst>
              <a:ext uri="{FF2B5EF4-FFF2-40B4-BE49-F238E27FC236}">
                <a16:creationId xmlns:a16="http://schemas.microsoft.com/office/drawing/2014/main" id="{2B61CCA9-2646-D64A-F4CF-7FC3F8E01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035" y="233171"/>
            <a:ext cx="6503895" cy="650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708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s solos dos cerrados são, naturalmente, pobres em nutrientes, devido a sua  origem associada a depósitos sedimentares antigos - INDAGAÇÃO">
            <a:extLst>
              <a:ext uri="{FF2B5EF4-FFF2-40B4-BE49-F238E27FC236}">
                <a16:creationId xmlns:a16="http://schemas.microsoft.com/office/drawing/2014/main" id="{260FBFC8-F003-FA9C-305B-84FF1CD89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131" y="0"/>
            <a:ext cx="8668269" cy="680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43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830BFBF-2FC3-B3B3-E648-7EB36B09EDE7}"/>
              </a:ext>
            </a:extLst>
          </p:cNvPr>
          <p:cNvSpPr txBox="1"/>
          <p:nvPr/>
        </p:nvSpPr>
        <p:spPr>
          <a:xfrm>
            <a:off x="510988" y="342700"/>
            <a:ext cx="11026588" cy="6124754"/>
          </a:xfrm>
          <a:prstGeom prst="rect">
            <a:avLst/>
          </a:prstGeom>
          <a:noFill/>
        </p:spPr>
        <p:txBody>
          <a:bodyPr wrap="square" rtlCol="0">
            <a:spAutoFit/>
          </a:bodyPr>
          <a:lstStyle/>
          <a:p>
            <a:pPr marL="285750" indent="-285750">
              <a:buFont typeface="Arial" panose="020B0604020202020204" pitchFamily="34" charset="0"/>
              <a:buChar char="•"/>
            </a:pPr>
            <a:r>
              <a:rPr lang="pt-BR" sz="2800" b="0" i="0" dirty="0">
                <a:solidFill>
                  <a:srgbClr val="4D4D4D"/>
                </a:solidFill>
                <a:effectLst/>
                <a:latin typeface="Merriweather" panose="00000500000000000000" pitchFamily="2" charset="0"/>
              </a:rPr>
              <a:t>O cerrado brasileiro é considerado a savana mais rica em biodiversidade do planeta –, a região mantém 11 mil espécies vegetais, 837 espécies de aves, 120 de répteis, 150 de anfíbios, 1.200 de peixes, 90 mil insetos e 199 tipos de mamíferos. Juntando tudo, dá quase 5% de todas as espécies no mundo e 30% da biodiversidade do país. Só o número de mamíferos do Cerrado representa mais de um terço do total conhecido no país, que é de 700 espécies.</a:t>
            </a:r>
          </a:p>
          <a:p>
            <a:pPr marL="285750" indent="-285750">
              <a:buFont typeface="Arial" panose="020B0604020202020204" pitchFamily="34" charset="0"/>
              <a:buChar char="•"/>
            </a:pPr>
            <a:r>
              <a:rPr lang="pt-BR" sz="2800" b="0" i="0" dirty="0">
                <a:solidFill>
                  <a:srgbClr val="4D4D4D"/>
                </a:solidFill>
                <a:effectLst/>
                <a:latin typeface="Merriweather" panose="00000500000000000000" pitchFamily="2" charset="0"/>
              </a:rPr>
              <a:t>Além da diminuição das áreas naturais para expansão da agropecuária, a caça ilegal, os incêndios e as queimadas ameaçam a sobrevivência da fauna. Pelo menos 137 espécies (22%) estão ameaçados. Dentre eles, o lobo-guará, a onça-pintada, o tamanduá-bandeira, a anta e o tatu-canastra, considerados emblemáticos do bioma.</a:t>
            </a:r>
            <a:endParaRPr lang="pt-BR" sz="2800" dirty="0"/>
          </a:p>
        </p:txBody>
      </p:sp>
    </p:spTree>
    <p:extLst>
      <p:ext uri="{BB962C8B-B14F-4D97-AF65-F5344CB8AC3E}">
        <p14:creationId xmlns:p14="http://schemas.microsoft.com/office/powerpoint/2010/main" val="1925723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Equatoriais</a:t>
            </a:r>
          </a:p>
        </p:txBody>
      </p:sp>
      <p:sp>
        <p:nvSpPr>
          <p:cNvPr id="6" name="CaixaDeTexto 5"/>
          <p:cNvSpPr txBox="1"/>
          <p:nvPr/>
        </p:nvSpPr>
        <p:spPr>
          <a:xfrm>
            <a:off x="562965" y="5488162"/>
            <a:ext cx="8442983" cy="666786"/>
          </a:xfrm>
          <a:prstGeom prst="rect">
            <a:avLst/>
          </a:prstGeom>
          <a:noFill/>
        </p:spPr>
        <p:txBody>
          <a:bodyPr wrap="square" rtlCol="0">
            <a:spAutoFit/>
          </a:bodyPr>
          <a:lstStyle/>
          <a:p>
            <a:r>
              <a:rPr lang="pt-BR" sz="3733" dirty="0"/>
              <a:t>Grande biodiversidade de flora e fauna.</a:t>
            </a:r>
          </a:p>
        </p:txBody>
      </p:sp>
      <p:sp>
        <p:nvSpPr>
          <p:cNvPr id="4" name="CaixaDeTexto 3"/>
          <p:cNvSpPr txBox="1"/>
          <p:nvPr/>
        </p:nvSpPr>
        <p:spPr>
          <a:xfrm>
            <a:off x="562965" y="5027353"/>
            <a:ext cx="5005127" cy="369332"/>
          </a:xfrm>
          <a:prstGeom prst="rect">
            <a:avLst/>
          </a:prstGeom>
          <a:noFill/>
        </p:spPr>
        <p:txBody>
          <a:bodyPr wrap="square" rtlCol="0">
            <a:spAutoFit/>
          </a:bodyPr>
          <a:lstStyle/>
          <a:p>
            <a:r>
              <a:rPr lang="pt-BR" dirty="0"/>
              <a:t>https://images.app.goo.gl/FHQooy5sk6FNaaBPA</a:t>
            </a:r>
          </a:p>
        </p:txBody>
      </p:sp>
      <p:sp>
        <p:nvSpPr>
          <p:cNvPr id="9" name="CaixaDeTexto 8"/>
          <p:cNvSpPr txBox="1"/>
          <p:nvPr/>
        </p:nvSpPr>
        <p:spPr>
          <a:xfrm>
            <a:off x="6449013" y="4114664"/>
            <a:ext cx="5113867" cy="369332"/>
          </a:xfrm>
          <a:prstGeom prst="rect">
            <a:avLst/>
          </a:prstGeom>
          <a:noFill/>
        </p:spPr>
        <p:txBody>
          <a:bodyPr wrap="square" rtlCol="0">
            <a:spAutoFit/>
          </a:bodyPr>
          <a:lstStyle/>
          <a:p>
            <a:r>
              <a:rPr lang="pt-BR" dirty="0"/>
              <a:t>https://images.app.goo.gl/s6DmRc8nUYk34q6g6</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68" y="843855"/>
            <a:ext cx="5005128" cy="3778947"/>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534" y="897467"/>
            <a:ext cx="5074828" cy="3231188"/>
          </a:xfrm>
          <a:prstGeom prst="rect">
            <a:avLst/>
          </a:prstGeom>
        </p:spPr>
      </p:pic>
    </p:spTree>
    <p:extLst>
      <p:ext uri="{BB962C8B-B14F-4D97-AF65-F5344CB8AC3E}">
        <p14:creationId xmlns:p14="http://schemas.microsoft.com/office/powerpoint/2010/main" val="2862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Equatoriais</a:t>
            </a:r>
          </a:p>
        </p:txBody>
      </p:sp>
      <p:sp>
        <p:nvSpPr>
          <p:cNvPr id="6" name="CaixaDeTexto 5"/>
          <p:cNvSpPr txBox="1"/>
          <p:nvPr/>
        </p:nvSpPr>
        <p:spPr>
          <a:xfrm>
            <a:off x="361259" y="1085025"/>
            <a:ext cx="11109082" cy="4524315"/>
          </a:xfrm>
          <a:prstGeom prst="rect">
            <a:avLst/>
          </a:prstGeom>
          <a:noFill/>
        </p:spPr>
        <p:txBody>
          <a:bodyPr wrap="square" rtlCol="0">
            <a:spAutoFit/>
          </a:bodyPr>
          <a:lstStyle/>
          <a:p>
            <a:pPr marL="571500" indent="-571500">
              <a:buFont typeface="Arial" panose="020B0604020202020204" pitchFamily="34" charset="0"/>
              <a:buChar char="•"/>
            </a:pPr>
            <a:r>
              <a:rPr lang="pt-BR" sz="3200" dirty="0"/>
              <a:t>são ecossistemas formados por uma vegetação densa e exuberante constituída por árvores de grande estatura, troncos largos e folhas grandes cujas copas formam o dossel florestal, o qual recobre os estratos inferiores.</a:t>
            </a:r>
          </a:p>
          <a:p>
            <a:pPr marL="571500" indent="-571500">
              <a:buFont typeface="Arial" panose="020B0604020202020204" pitchFamily="34" charset="0"/>
              <a:buChar char="•"/>
            </a:pPr>
            <a:r>
              <a:rPr lang="pt-BR" sz="3200" dirty="0"/>
              <a:t>São detentoras de grande biodiversidade animal e vegetal, desempenhando ainda papel importante no ciclo hidrológico e na regulação climática do nosso planeta.</a:t>
            </a:r>
          </a:p>
          <a:p>
            <a:pPr marL="571500" indent="-571500">
              <a:buFont typeface="Arial" panose="020B0604020202020204" pitchFamily="34" charset="0"/>
              <a:buChar char="•"/>
            </a:pPr>
            <a:r>
              <a:rPr lang="pt-BR" sz="3200" dirty="0">
                <a:cs typeface="Calibri" panose="020F0502020204030204" pitchFamily="34" charset="0"/>
              </a:rPr>
              <a:t>É latifoliada, hidrófila, perene e heterogênea</a:t>
            </a:r>
            <a:endParaRPr lang="pt-BR" sz="3600" dirty="0">
              <a:solidFill>
                <a:schemeClr val="dk1"/>
              </a:solidFill>
              <a:latin typeface="Calibri"/>
              <a:ea typeface="Calibri"/>
              <a:cs typeface="Calibri"/>
              <a:sym typeface="Calibri"/>
            </a:endParaRPr>
          </a:p>
          <a:p>
            <a:pPr marL="571500" indent="-571500">
              <a:buFont typeface="Arial" panose="020B0604020202020204" pitchFamily="34" charset="0"/>
              <a:buChar char="•"/>
            </a:pPr>
            <a:endParaRPr lang="pt-BR" sz="3200" dirty="0"/>
          </a:p>
        </p:txBody>
      </p:sp>
    </p:spTree>
    <p:extLst>
      <p:ext uri="{BB962C8B-B14F-4D97-AF65-F5344CB8AC3E}">
        <p14:creationId xmlns:p14="http://schemas.microsoft.com/office/powerpoint/2010/main" val="22766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E18074D-A989-CDA9-C6CE-87F49BDA1021}"/>
              </a:ext>
            </a:extLst>
          </p:cNvPr>
          <p:cNvSpPr txBox="1"/>
          <p:nvPr/>
        </p:nvSpPr>
        <p:spPr>
          <a:xfrm>
            <a:off x="1099297" y="5324163"/>
            <a:ext cx="4440891" cy="923330"/>
          </a:xfrm>
          <a:prstGeom prst="rect">
            <a:avLst/>
          </a:prstGeom>
          <a:noFill/>
        </p:spPr>
        <p:txBody>
          <a:bodyPr wrap="square">
            <a:spAutoFit/>
          </a:bodyPr>
          <a:lstStyle/>
          <a:p>
            <a:r>
              <a:rPr lang="pt-BR" dirty="0"/>
              <a:t>https://www.peritoanimal.com.br/animais-em-extincao-na-amazonia-imagens-e-curiosidades-23411.html</a:t>
            </a:r>
          </a:p>
        </p:txBody>
      </p:sp>
      <p:pic>
        <p:nvPicPr>
          <p:cNvPr id="3074" name="Picture 2" descr="Floresta equatorial: fauna, flora, clima, mapa - Brasil Escola">
            <a:extLst>
              <a:ext uri="{FF2B5EF4-FFF2-40B4-BE49-F238E27FC236}">
                <a16:creationId xmlns:a16="http://schemas.microsoft.com/office/drawing/2014/main" id="{F9C0BF87-16AD-EC68-5FE2-D621EC3B7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771" y="2862915"/>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4 ANIMAIS em extinção na AMAZÔNIA - Lista com fotos e curiosidades">
            <a:extLst>
              <a:ext uri="{FF2B5EF4-FFF2-40B4-BE49-F238E27FC236}">
                <a16:creationId xmlns:a16="http://schemas.microsoft.com/office/drawing/2014/main" id="{D715625D-F18B-DC72-D4EA-14D8070A3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90" y="957915"/>
            <a:ext cx="572541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935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 estratos da floresta – arvoreagua">
            <a:extLst>
              <a:ext uri="{FF2B5EF4-FFF2-40B4-BE49-F238E27FC236}">
                <a16:creationId xmlns:a16="http://schemas.microsoft.com/office/drawing/2014/main" id="{C8032686-DD1E-0251-3588-DF8F115C1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5" y="255495"/>
            <a:ext cx="4549588" cy="4549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ECJ - Cap. 16 - A paisagem e o espaço da Amazônia">
            <a:extLst>
              <a:ext uri="{FF2B5EF4-FFF2-40B4-BE49-F238E27FC236}">
                <a16:creationId xmlns:a16="http://schemas.microsoft.com/office/drawing/2014/main" id="{70AED0CF-26EA-1DD4-E115-390A4E79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752" y="236444"/>
            <a:ext cx="6091518" cy="456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347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2"/>
            <a:ext cx="6294028" cy="666786"/>
          </a:xfrm>
          <a:prstGeom prst="rect">
            <a:avLst/>
          </a:prstGeom>
          <a:noFill/>
        </p:spPr>
        <p:txBody>
          <a:bodyPr wrap="square" rtlCol="0">
            <a:spAutoFit/>
          </a:bodyPr>
          <a:lstStyle/>
          <a:p>
            <a:pPr algn="ctr"/>
            <a:r>
              <a:rPr lang="pt-BR" sz="3733" b="1" dirty="0"/>
              <a:t>Desertos</a:t>
            </a:r>
          </a:p>
        </p:txBody>
      </p:sp>
      <p:sp>
        <p:nvSpPr>
          <p:cNvPr id="6" name="CaixaDeTexto 5"/>
          <p:cNvSpPr txBox="1"/>
          <p:nvPr/>
        </p:nvSpPr>
        <p:spPr>
          <a:xfrm>
            <a:off x="323580" y="3336541"/>
            <a:ext cx="11544841" cy="2062103"/>
          </a:xfrm>
          <a:prstGeom prst="rect">
            <a:avLst/>
          </a:prstGeom>
          <a:noFill/>
        </p:spPr>
        <p:txBody>
          <a:bodyPr wrap="square" rtlCol="0">
            <a:spAutoFit/>
          </a:bodyPr>
          <a:lstStyle/>
          <a:p>
            <a:r>
              <a:rPr lang="pt-BR" sz="3200" b="0" i="0" dirty="0">
                <a:solidFill>
                  <a:srgbClr val="202124"/>
                </a:solidFill>
                <a:effectLst/>
                <a:latin typeface="Google Sans"/>
              </a:rPr>
              <a:t>As plantas do deserto são geralmente espécies de pequeno e médio porte adaptadas aos longos períodos de seca e a variações bruscas de temperatura. Classificadas como </a:t>
            </a:r>
            <a:r>
              <a:rPr lang="pt-BR" sz="3200" b="0" i="0">
                <a:solidFill>
                  <a:srgbClr val="202124"/>
                </a:solidFill>
                <a:effectLst/>
                <a:latin typeface="Google Sans"/>
              </a:rPr>
              <a:t>plantas xerófilas</a:t>
            </a:r>
            <a:r>
              <a:rPr lang="pt-BR" sz="3200" b="0" i="0" dirty="0">
                <a:solidFill>
                  <a:srgbClr val="202124"/>
                </a:solidFill>
                <a:effectLst/>
                <a:latin typeface="Google Sans"/>
              </a:rPr>
              <a:t>. </a:t>
            </a:r>
          </a:p>
          <a:p>
            <a:endParaRPr lang="pt-BR" sz="32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27" y="814398"/>
            <a:ext cx="4320893" cy="2665593"/>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5818" y="637884"/>
            <a:ext cx="4025516" cy="2854509"/>
          </a:xfrm>
          <a:prstGeom prst="rect">
            <a:avLst/>
          </a:prstGeom>
        </p:spPr>
      </p:pic>
      <p:sp>
        <p:nvSpPr>
          <p:cNvPr id="10" name="CaixaDeTexto 9"/>
          <p:cNvSpPr txBox="1"/>
          <p:nvPr/>
        </p:nvSpPr>
        <p:spPr>
          <a:xfrm>
            <a:off x="6294029" y="160590"/>
            <a:ext cx="4780372" cy="461665"/>
          </a:xfrm>
          <a:prstGeom prst="rect">
            <a:avLst/>
          </a:prstGeom>
          <a:noFill/>
        </p:spPr>
        <p:txBody>
          <a:bodyPr wrap="square" rtlCol="0">
            <a:spAutoFit/>
          </a:bodyPr>
          <a:lstStyle/>
          <a:p>
            <a:r>
              <a:rPr lang="pt-BR" sz="2400" dirty="0"/>
              <a:t>Deserto de Sonora – Califórnia - EUA</a:t>
            </a:r>
          </a:p>
        </p:txBody>
      </p:sp>
    </p:spTree>
    <p:extLst>
      <p:ext uri="{BB962C8B-B14F-4D97-AF65-F5344CB8AC3E}">
        <p14:creationId xmlns:p14="http://schemas.microsoft.com/office/powerpoint/2010/main" val="12345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36154F4-AF40-4698-B539-76164DA9B082}"/>
              </a:ext>
            </a:extLst>
          </p:cNvPr>
          <p:cNvPicPr>
            <a:picLocks noChangeAspect="1"/>
          </p:cNvPicPr>
          <p:nvPr/>
        </p:nvPicPr>
        <p:blipFill rotWithShape="1">
          <a:blip r:embed="rId2"/>
          <a:srcRect l="26087" t="34582" r="34348" b="18438"/>
          <a:stretch/>
        </p:blipFill>
        <p:spPr>
          <a:xfrm>
            <a:off x="702365" y="1378226"/>
            <a:ext cx="7364716" cy="4916555"/>
          </a:xfrm>
          <a:prstGeom prst="rect">
            <a:avLst/>
          </a:prstGeom>
        </p:spPr>
      </p:pic>
    </p:spTree>
    <p:extLst>
      <p:ext uri="{BB962C8B-B14F-4D97-AF65-F5344CB8AC3E}">
        <p14:creationId xmlns:p14="http://schemas.microsoft.com/office/powerpoint/2010/main" val="352396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84093" y="0"/>
            <a:ext cx="6294028" cy="666786"/>
          </a:xfrm>
          <a:prstGeom prst="rect">
            <a:avLst/>
          </a:prstGeom>
          <a:noFill/>
        </p:spPr>
        <p:txBody>
          <a:bodyPr wrap="square" rtlCol="0">
            <a:spAutoFit/>
          </a:bodyPr>
          <a:lstStyle/>
          <a:p>
            <a:pPr algn="ctr"/>
            <a:r>
              <a:rPr lang="pt-BR" sz="3733" b="1" dirty="0"/>
              <a:t>Desertos</a:t>
            </a:r>
          </a:p>
        </p:txBody>
      </p:sp>
      <p:sp>
        <p:nvSpPr>
          <p:cNvPr id="6" name="CaixaDeTexto 5"/>
          <p:cNvSpPr txBox="1"/>
          <p:nvPr/>
        </p:nvSpPr>
        <p:spPr>
          <a:xfrm>
            <a:off x="114300" y="547074"/>
            <a:ext cx="11963400" cy="6124754"/>
          </a:xfrm>
          <a:prstGeom prst="rect">
            <a:avLst/>
          </a:prstGeom>
          <a:noFill/>
        </p:spPr>
        <p:txBody>
          <a:bodyPr wrap="square" rtlCol="0">
            <a:spAutoFit/>
          </a:bodyPr>
          <a:lstStyle/>
          <a:p>
            <a:pPr marL="457200" indent="-457200">
              <a:buFont typeface="Arial" panose="020B0604020202020204" pitchFamily="34" charset="0"/>
              <a:buChar char="•"/>
            </a:pPr>
            <a:r>
              <a:rPr lang="pt-BR" sz="2800" b="0" i="0" dirty="0">
                <a:solidFill>
                  <a:srgbClr val="202124"/>
                </a:solidFill>
                <a:effectLst/>
                <a:latin typeface="Google Sans"/>
              </a:rPr>
              <a:t>A vegetação é rarefeita ou inexistente, o que se deve às condições edafoclimáticas (referente ao solo e ao clima) encontradas nessas áreas. As plantas do deserto são geralmente espécies de pequeno e médio porte adaptadas aos longos períodos de seca e a variações bruscas de temperatura. Entre essas adaptações, estão:</a:t>
            </a:r>
          </a:p>
          <a:p>
            <a:pPr marL="457200" indent="-457200">
              <a:buFont typeface="Arial" panose="020B0604020202020204" pitchFamily="34" charset="0"/>
              <a:buChar char="•"/>
            </a:pPr>
            <a:r>
              <a:rPr lang="pt-BR" sz="2800" b="0" i="0" dirty="0">
                <a:solidFill>
                  <a:srgbClr val="202124"/>
                </a:solidFill>
                <a:effectLst/>
                <a:latin typeface="Google Sans"/>
              </a:rPr>
              <a:t>presença de espinhos; ausência de folhas; folhas, quando presentes, estreitas revestidas por uma camada de cera para evitar a perda de água pelos processos de evapotranspiração;</a:t>
            </a:r>
          </a:p>
          <a:p>
            <a:pPr marL="457200" indent="-457200">
              <a:buFont typeface="Arial" panose="020B0604020202020204" pitchFamily="34" charset="0"/>
              <a:buChar char="•"/>
            </a:pPr>
            <a:r>
              <a:rPr lang="pt-BR" sz="2800" b="0" i="0" dirty="0">
                <a:solidFill>
                  <a:srgbClr val="202124"/>
                </a:solidFill>
                <a:effectLst/>
                <a:latin typeface="Google Sans"/>
              </a:rPr>
              <a:t>raízes rasas ou superficiais para absorver rapidamente a água que cai das chuvas;</a:t>
            </a:r>
          </a:p>
          <a:p>
            <a:pPr marL="457200" indent="-457200">
              <a:buFont typeface="Arial" panose="020B0604020202020204" pitchFamily="34" charset="0"/>
              <a:buChar char="•"/>
            </a:pPr>
            <a:r>
              <a:rPr lang="pt-BR" sz="2800" b="0" i="0" dirty="0">
                <a:solidFill>
                  <a:srgbClr val="202124"/>
                </a:solidFill>
                <a:effectLst/>
                <a:latin typeface="Google Sans"/>
              </a:rPr>
              <a:t>raízes profundas em algumas espécies para absorção de água do lençol freático (30 metros em média);estruturas para armazenamento de água.</a:t>
            </a:r>
          </a:p>
          <a:p>
            <a:pPr marL="457200" indent="-457200">
              <a:buFont typeface="Arial" panose="020B0604020202020204" pitchFamily="34" charset="0"/>
              <a:buChar char="•"/>
            </a:pPr>
            <a:r>
              <a:rPr lang="pt-BR" sz="2800" dirty="0"/>
              <a:t>A fauna dos desertos dispõem de adaptações às condições extremas desse habitat; são, por isso, classificados como </a:t>
            </a:r>
            <a:r>
              <a:rPr lang="pt-BR" sz="2800" dirty="0" err="1"/>
              <a:t>xerocoles</a:t>
            </a:r>
            <a:r>
              <a:rPr lang="pt-BR" sz="2800" dirty="0"/>
              <a:t>. "</a:t>
            </a:r>
          </a:p>
        </p:txBody>
      </p:sp>
    </p:spTree>
    <p:extLst>
      <p:ext uri="{BB962C8B-B14F-4D97-AF65-F5344CB8AC3E}">
        <p14:creationId xmlns:p14="http://schemas.microsoft.com/office/powerpoint/2010/main" val="22735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2F8137D3-5CC3-4EF4-9E1A-A7D3CFC19AB0}"/>
              </a:ext>
            </a:extLst>
          </p:cNvPr>
          <p:cNvSpPr>
            <a:spLocks noGrp="1"/>
          </p:cNvSpPr>
          <p:nvPr>
            <p:ph type="ftr" sz="quarter" idx="11"/>
          </p:nvPr>
        </p:nvSpPr>
        <p:spPr/>
        <p:txBody>
          <a:bodyPr/>
          <a:lstStyle/>
          <a:p>
            <a:r>
              <a:rPr lang="pt-BR"/>
              <a:t>NOME / DISCIPLINA / SÉRIE – ANO                                                                                                                                              ACOMPANHE ESTA AULA TAMBÉM NO YOUTUBE </a:t>
            </a:r>
            <a:endParaRPr lang="en-US" dirty="0"/>
          </a:p>
        </p:txBody>
      </p:sp>
      <p:sp>
        <p:nvSpPr>
          <p:cNvPr id="3" name="CaixaDeTexto 2">
            <a:extLst>
              <a:ext uri="{FF2B5EF4-FFF2-40B4-BE49-F238E27FC236}">
                <a16:creationId xmlns:a16="http://schemas.microsoft.com/office/drawing/2014/main" id="{332D9F9C-B5E8-49A7-AFE8-0922D0E70222}"/>
              </a:ext>
            </a:extLst>
          </p:cNvPr>
          <p:cNvSpPr txBox="1"/>
          <p:nvPr/>
        </p:nvSpPr>
        <p:spPr>
          <a:xfrm>
            <a:off x="1" y="3356452"/>
            <a:ext cx="11485417" cy="3323987"/>
          </a:xfrm>
          <a:prstGeom prst="rect">
            <a:avLst/>
          </a:prstGeom>
          <a:noFill/>
        </p:spPr>
        <p:txBody>
          <a:bodyPr wrap="square" rtlCol="0">
            <a:spAutoFit/>
          </a:bodyPr>
          <a:lstStyle/>
          <a:p>
            <a:r>
              <a:rPr lang="pt-BR" sz="3200" dirty="0"/>
              <a:t>Na América do Sul, o Deserto do Atacama, cortado pelo Trópico de Capricórnio, detém o recorde de menor precipitação pluviométrica no mundo, com locais situados no norte do Chile onde, há anos, não existe registro de chuva. Para tamanha aridez, ocorre decisiva contribuição da passagem de uma corrente oceânica fria próxima à costa chilena e à peruana. É a Corrente de Humboldt </a:t>
            </a:r>
          </a:p>
          <a:p>
            <a:endParaRPr lang="pt-BR" dirty="0"/>
          </a:p>
        </p:txBody>
      </p:sp>
      <p:pic>
        <p:nvPicPr>
          <p:cNvPr id="3074" name="Picture 2" descr="DESERTO DO ATACAMA - Dicas e Roteiro de Viagem Dia a Dia">
            <a:extLst>
              <a:ext uri="{FF2B5EF4-FFF2-40B4-BE49-F238E27FC236}">
                <a16:creationId xmlns:a16="http://schemas.microsoft.com/office/drawing/2014/main" id="{31C10345-0B00-4DB3-9A4E-C5BA335F2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72" y="379270"/>
            <a:ext cx="508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serto do Atacama - Tudo o que você precisa saber antes de viajar">
            <a:extLst>
              <a:ext uri="{FF2B5EF4-FFF2-40B4-BE49-F238E27FC236}">
                <a16:creationId xmlns:a16="http://schemas.microsoft.com/office/drawing/2014/main" id="{6EB8FED4-5101-41BD-9C55-71C104734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538" y="253033"/>
            <a:ext cx="5517189" cy="310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068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145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32107-3E5F-49CD-9AC1-DE287F8AE29B}"/>
              </a:ext>
            </a:extLst>
          </p:cNvPr>
          <p:cNvSpPr>
            <a:spLocks noGrp="1"/>
          </p:cNvSpPr>
          <p:nvPr>
            <p:ph type="ctrTitle"/>
          </p:nvPr>
        </p:nvSpPr>
        <p:spPr/>
        <p:txBody>
          <a:bodyPr/>
          <a:lstStyle/>
          <a:p>
            <a:r>
              <a:rPr lang="pt-BR" dirty="0"/>
              <a:t>Paisagens Frias</a:t>
            </a:r>
          </a:p>
        </p:txBody>
      </p:sp>
      <p:sp>
        <p:nvSpPr>
          <p:cNvPr id="3" name="Subtítulo 2">
            <a:extLst>
              <a:ext uri="{FF2B5EF4-FFF2-40B4-BE49-F238E27FC236}">
                <a16:creationId xmlns:a16="http://schemas.microsoft.com/office/drawing/2014/main" id="{81350F56-9843-47B7-961E-BDCB31C50DF5}"/>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944954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p:nvPr/>
        </p:nvSpPr>
        <p:spPr>
          <a:xfrm>
            <a:off x="727167" y="1254767"/>
            <a:ext cx="5786400" cy="2092826"/>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3200" b="1" u="sng">
                <a:solidFill>
                  <a:schemeClr val="dk1"/>
                </a:solidFill>
                <a:latin typeface="Calibri"/>
                <a:ea typeface="Calibri"/>
                <a:cs typeface="Calibri"/>
                <a:sym typeface="Calibri"/>
              </a:rPr>
              <a:t>Clima Frio: </a:t>
            </a:r>
            <a:endParaRPr/>
          </a:p>
          <a:p>
            <a:pPr>
              <a:spcBef>
                <a:spcPts val="0"/>
              </a:spcBef>
              <a:spcAft>
                <a:spcPts val="0"/>
              </a:spcAft>
            </a:pPr>
            <a:r>
              <a:rPr lang="pt-BR" sz="3200">
                <a:solidFill>
                  <a:schemeClr val="dk1"/>
                </a:solidFill>
                <a:latin typeface="Calibri"/>
                <a:ea typeface="Calibri"/>
                <a:cs typeface="Calibri"/>
                <a:sym typeface="Calibri"/>
              </a:rPr>
              <a:t>é característico de áreas de alta latitude, apresenta temperaturas baixas na maior parte do ano.</a:t>
            </a:r>
            <a:endParaRPr sz="3200">
              <a:solidFill>
                <a:schemeClr val="dk1"/>
              </a:solidFill>
              <a:latin typeface="Calibri"/>
              <a:ea typeface="Calibri"/>
              <a:cs typeface="Calibri"/>
              <a:sym typeface="Calibri"/>
            </a:endParaRPr>
          </a:p>
        </p:txBody>
      </p:sp>
      <p:sp>
        <p:nvSpPr>
          <p:cNvPr id="217" name="Google Shape;217;p15"/>
          <p:cNvSpPr/>
          <p:nvPr/>
        </p:nvSpPr>
        <p:spPr>
          <a:xfrm>
            <a:off x="6688876" y="2311364"/>
            <a:ext cx="652400" cy="5080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pic>
        <p:nvPicPr>
          <p:cNvPr id="218" name="Google Shape;218;p15"/>
          <p:cNvPicPr preferRelativeResize="0"/>
          <p:nvPr/>
        </p:nvPicPr>
        <p:blipFill rotWithShape="1">
          <a:blip r:embed="rId3">
            <a:alphaModFix/>
          </a:blip>
          <a:srcRect/>
          <a:stretch/>
        </p:blipFill>
        <p:spPr>
          <a:xfrm>
            <a:off x="7691301" y="1082534"/>
            <a:ext cx="3494932" cy="2621199"/>
          </a:xfrm>
          <a:prstGeom prst="rect">
            <a:avLst/>
          </a:prstGeom>
          <a:noFill/>
          <a:ln>
            <a:noFill/>
          </a:ln>
        </p:spPr>
      </p:pic>
      <p:sp>
        <p:nvSpPr>
          <p:cNvPr id="219" name="Google Shape;219;p15"/>
          <p:cNvSpPr/>
          <p:nvPr/>
        </p:nvSpPr>
        <p:spPr>
          <a:xfrm rot="5400000">
            <a:off x="10117233" y="2255582"/>
            <a:ext cx="2658000" cy="328369"/>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667">
                <a:solidFill>
                  <a:schemeClr val="dk1"/>
                </a:solidFill>
                <a:latin typeface="Calibri"/>
                <a:ea typeface="Calibri"/>
                <a:cs typeface="Calibri"/>
                <a:sym typeface="Calibri"/>
              </a:rPr>
              <a:t>https://c.pxhere.com/photos/e4/df/winter_wonderland_snow_wonderland_cold_landscape_winter_frozen_seasonal-1369131.jpg!d</a:t>
            </a:r>
            <a:endParaRPr/>
          </a:p>
        </p:txBody>
      </p:sp>
      <p:sp>
        <p:nvSpPr>
          <p:cNvPr id="220" name="Google Shape;220;p15"/>
          <p:cNvSpPr/>
          <p:nvPr/>
        </p:nvSpPr>
        <p:spPr>
          <a:xfrm>
            <a:off x="727067" y="3703733"/>
            <a:ext cx="5786400" cy="26212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pt-BR" sz="3200" b="1" u="sng">
                <a:solidFill>
                  <a:schemeClr val="dk1"/>
                </a:solidFill>
                <a:latin typeface="Calibri"/>
                <a:ea typeface="Calibri"/>
                <a:cs typeface="Calibri"/>
                <a:sym typeface="Calibri"/>
              </a:rPr>
              <a:t>Clima Polar</a:t>
            </a:r>
            <a:r>
              <a:rPr lang="pt-BR" sz="3200">
                <a:solidFill>
                  <a:schemeClr val="dk1"/>
                </a:solidFill>
                <a:latin typeface="Calibri"/>
                <a:ea typeface="Calibri"/>
                <a:cs typeface="Calibri"/>
                <a:sym typeface="Calibri"/>
              </a:rPr>
              <a:t>: </a:t>
            </a:r>
            <a:endParaRPr/>
          </a:p>
          <a:p>
            <a:pPr>
              <a:spcBef>
                <a:spcPts val="0"/>
              </a:spcBef>
              <a:spcAft>
                <a:spcPts val="0"/>
              </a:spcAft>
            </a:pPr>
            <a:r>
              <a:rPr lang="pt-BR" sz="3200">
                <a:solidFill>
                  <a:schemeClr val="dk1"/>
                </a:solidFill>
                <a:latin typeface="Calibri"/>
                <a:ea typeface="Calibri"/>
                <a:cs typeface="Calibri"/>
                <a:sym typeface="Calibri"/>
              </a:rPr>
              <a:t>ocorre nas regiões polares e é caracterizado pelas baixas temperaturas e precipitações em forma de neve.</a:t>
            </a:r>
            <a:endParaRPr sz="3200">
              <a:solidFill>
                <a:schemeClr val="dk1"/>
              </a:solidFill>
              <a:latin typeface="Calibri"/>
              <a:ea typeface="Calibri"/>
              <a:cs typeface="Calibri"/>
              <a:sym typeface="Calibri"/>
            </a:endParaRPr>
          </a:p>
        </p:txBody>
      </p:sp>
      <p:sp>
        <p:nvSpPr>
          <p:cNvPr id="221" name="Google Shape;221;p15"/>
          <p:cNvSpPr/>
          <p:nvPr/>
        </p:nvSpPr>
        <p:spPr>
          <a:xfrm>
            <a:off x="6740264" y="4699812"/>
            <a:ext cx="652400" cy="5080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pic>
        <p:nvPicPr>
          <p:cNvPr id="222" name="Google Shape;222;p15"/>
          <p:cNvPicPr preferRelativeResize="0"/>
          <p:nvPr/>
        </p:nvPicPr>
        <p:blipFill rotWithShape="1">
          <a:blip r:embed="rId4">
            <a:alphaModFix/>
          </a:blip>
          <a:srcRect/>
          <a:stretch/>
        </p:blipFill>
        <p:spPr>
          <a:xfrm>
            <a:off x="7691300" y="3799967"/>
            <a:ext cx="3494933" cy="2328484"/>
          </a:xfrm>
          <a:prstGeom prst="rect">
            <a:avLst/>
          </a:prstGeom>
          <a:noFill/>
          <a:ln>
            <a:noFill/>
          </a:ln>
        </p:spPr>
      </p:pic>
      <p:sp>
        <p:nvSpPr>
          <p:cNvPr id="223" name="Google Shape;223;p15"/>
          <p:cNvSpPr/>
          <p:nvPr/>
        </p:nvSpPr>
        <p:spPr>
          <a:xfrm rot="-5400000">
            <a:off x="10278633" y="4789600"/>
            <a:ext cx="2335200" cy="3284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pt-BR" sz="667">
                <a:solidFill>
                  <a:schemeClr val="dk1"/>
                </a:solidFill>
                <a:latin typeface="Calibri"/>
                <a:ea typeface="Calibri"/>
                <a:cs typeface="Calibri"/>
                <a:sym typeface="Calibri"/>
              </a:rPr>
              <a:t>https://upload.wikimedia.org/wikipedia/commons/thumb/3/3d/Polar_Bear_AdF.jpg/800px-Polar_Bear_AdF.jpg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p:nvPr/>
        </p:nvSpPr>
        <p:spPr>
          <a:xfrm>
            <a:off x="744033" y="1384801"/>
            <a:ext cx="4504400" cy="3077711"/>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3200" b="1" u="sng">
                <a:solidFill>
                  <a:schemeClr val="dk1"/>
                </a:solidFill>
                <a:latin typeface="Calibri"/>
                <a:ea typeface="Calibri"/>
                <a:cs typeface="Calibri"/>
                <a:sym typeface="Calibri"/>
              </a:rPr>
              <a:t>Clima Frio de Montanha</a:t>
            </a:r>
            <a:r>
              <a:rPr lang="pt-BR" sz="3200">
                <a:solidFill>
                  <a:schemeClr val="dk1"/>
                </a:solidFill>
                <a:latin typeface="Calibri"/>
                <a:ea typeface="Calibri"/>
                <a:cs typeface="Calibri"/>
                <a:sym typeface="Calibri"/>
              </a:rPr>
              <a:t>: </a:t>
            </a:r>
            <a:endParaRPr/>
          </a:p>
          <a:p>
            <a:pPr>
              <a:spcBef>
                <a:spcPts val="0"/>
              </a:spcBef>
              <a:spcAft>
                <a:spcPts val="0"/>
              </a:spcAft>
            </a:pPr>
            <a:r>
              <a:rPr lang="pt-BR" sz="3200">
                <a:solidFill>
                  <a:schemeClr val="dk1"/>
                </a:solidFill>
                <a:latin typeface="Calibri"/>
                <a:ea typeface="Calibri"/>
                <a:cs typeface="Calibri"/>
                <a:sym typeface="Calibri"/>
              </a:rPr>
              <a:t>é  marcado pelas temperaturas baixas</a:t>
            </a:r>
            <a:endParaRPr/>
          </a:p>
          <a:p>
            <a:pPr>
              <a:spcBef>
                <a:spcPts val="0"/>
              </a:spcBef>
              <a:spcAft>
                <a:spcPts val="0"/>
              </a:spcAft>
            </a:pPr>
            <a:r>
              <a:rPr lang="pt-BR" sz="3200">
                <a:solidFill>
                  <a:schemeClr val="dk1"/>
                </a:solidFill>
                <a:latin typeface="Calibri"/>
                <a:ea typeface="Calibri"/>
                <a:cs typeface="Calibri"/>
                <a:sym typeface="Calibri"/>
              </a:rPr>
              <a:t>durante todo o ano, e a presença de neve é constante.</a:t>
            </a:r>
            <a:endParaRPr sz="3200">
              <a:solidFill>
                <a:schemeClr val="dk1"/>
              </a:solidFill>
              <a:latin typeface="Calibri"/>
              <a:ea typeface="Calibri"/>
              <a:cs typeface="Calibri"/>
              <a:sym typeface="Calibri"/>
            </a:endParaRPr>
          </a:p>
        </p:txBody>
      </p:sp>
      <p:sp>
        <p:nvSpPr>
          <p:cNvPr id="229" name="Google Shape;229;p17"/>
          <p:cNvSpPr/>
          <p:nvPr/>
        </p:nvSpPr>
        <p:spPr>
          <a:xfrm>
            <a:off x="5406348" y="2669595"/>
            <a:ext cx="652400" cy="5080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pic>
        <p:nvPicPr>
          <p:cNvPr id="230" name="Google Shape;230;p17"/>
          <p:cNvPicPr preferRelativeResize="0"/>
          <p:nvPr/>
        </p:nvPicPr>
        <p:blipFill rotWithShape="1">
          <a:blip r:embed="rId3">
            <a:alphaModFix/>
          </a:blip>
          <a:srcRect/>
          <a:stretch/>
        </p:blipFill>
        <p:spPr>
          <a:xfrm>
            <a:off x="6216649" y="1126527"/>
            <a:ext cx="5391151" cy="3594100"/>
          </a:xfrm>
          <a:prstGeom prst="rect">
            <a:avLst/>
          </a:prstGeom>
          <a:noFill/>
          <a:ln>
            <a:noFill/>
          </a:ln>
        </p:spPr>
      </p:pic>
      <p:sp>
        <p:nvSpPr>
          <p:cNvPr id="231" name="Google Shape;231;p17"/>
          <p:cNvSpPr/>
          <p:nvPr/>
        </p:nvSpPr>
        <p:spPr>
          <a:xfrm>
            <a:off x="6839000" y="4720634"/>
            <a:ext cx="4768800" cy="225713"/>
          </a:xfrm>
          <a:prstGeom prst="rect">
            <a:avLst/>
          </a:prstGeom>
          <a:noFill/>
          <a:ln>
            <a:noFill/>
          </a:ln>
        </p:spPr>
        <p:txBody>
          <a:bodyPr spcFirstLastPara="1" wrap="square" lIns="121900" tIns="60933" rIns="121900" bIns="60933" anchor="t" anchorCtr="0">
            <a:spAutoFit/>
          </a:bodyPr>
          <a:lstStyle/>
          <a:p>
            <a:pPr algn="r">
              <a:spcBef>
                <a:spcPts val="0"/>
              </a:spcBef>
              <a:spcAft>
                <a:spcPts val="0"/>
              </a:spcAft>
            </a:pPr>
            <a:r>
              <a:rPr lang="pt-BR" sz="667">
                <a:solidFill>
                  <a:schemeClr val="dk1"/>
                </a:solidFill>
                <a:latin typeface="Calibri"/>
                <a:ea typeface="Calibri"/>
                <a:cs typeface="Calibri"/>
                <a:sym typeface="Calibri"/>
              </a:rPr>
              <a:t>https://c.pxhere.com/photos/b8/af/mountain_snow_winter_cloud_cold-35669.jpg!d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Boreais  - Tundra</a:t>
            </a:r>
          </a:p>
        </p:txBody>
      </p:sp>
      <p:sp>
        <p:nvSpPr>
          <p:cNvPr id="6" name="CaixaDeTexto 5"/>
          <p:cNvSpPr txBox="1"/>
          <p:nvPr/>
        </p:nvSpPr>
        <p:spPr>
          <a:xfrm>
            <a:off x="303853" y="4426878"/>
            <a:ext cx="10972800" cy="2062103"/>
          </a:xfrm>
          <a:prstGeom prst="rect">
            <a:avLst/>
          </a:prstGeom>
          <a:noFill/>
        </p:spPr>
        <p:txBody>
          <a:bodyPr wrap="square" rtlCol="0">
            <a:spAutoFit/>
          </a:bodyPr>
          <a:lstStyle/>
          <a:p>
            <a:r>
              <a:rPr lang="pt-BR" sz="3200" dirty="0"/>
              <a:t>No extremo norte do continente, predomina o clima polar. Nessas condições rigorosas de clima e luminosidade, predomina o deserto glacial. A Vegetação é de Tundra – Vegetação rasteira que ocorre com o degelo nos períodos de verão. </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36929"/>
            <a:ext cx="5001491" cy="3096676"/>
          </a:xfrm>
          <a:prstGeom prst="rect">
            <a:avLst/>
          </a:prstGeom>
        </p:spPr>
      </p:pic>
      <p:sp>
        <p:nvSpPr>
          <p:cNvPr id="4" name="CaixaDeTexto 3"/>
          <p:cNvSpPr txBox="1"/>
          <p:nvPr/>
        </p:nvSpPr>
        <p:spPr>
          <a:xfrm>
            <a:off x="762001" y="4016509"/>
            <a:ext cx="4793460" cy="369332"/>
          </a:xfrm>
          <a:prstGeom prst="rect">
            <a:avLst/>
          </a:prstGeom>
          <a:noFill/>
        </p:spPr>
        <p:txBody>
          <a:bodyPr wrap="square" rtlCol="0">
            <a:spAutoFit/>
          </a:bodyPr>
          <a:lstStyle/>
          <a:p>
            <a:r>
              <a:rPr lang="pt-BR" dirty="0"/>
              <a:t>https://images.app.goo.gl/LsENTpyZ3TcVaySp9</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333" y="885122"/>
            <a:ext cx="4376320" cy="3097615"/>
          </a:xfrm>
          <a:prstGeom prst="rect">
            <a:avLst/>
          </a:prstGeom>
        </p:spPr>
      </p:pic>
      <p:sp>
        <p:nvSpPr>
          <p:cNvPr id="9" name="CaixaDeTexto 8"/>
          <p:cNvSpPr txBox="1"/>
          <p:nvPr/>
        </p:nvSpPr>
        <p:spPr>
          <a:xfrm>
            <a:off x="6773333" y="3916010"/>
            <a:ext cx="5113867" cy="369332"/>
          </a:xfrm>
          <a:prstGeom prst="rect">
            <a:avLst/>
          </a:prstGeom>
          <a:noFill/>
        </p:spPr>
        <p:txBody>
          <a:bodyPr wrap="square" rtlCol="0">
            <a:spAutoFit/>
          </a:bodyPr>
          <a:lstStyle/>
          <a:p>
            <a:r>
              <a:rPr lang="pt-BR" dirty="0"/>
              <a:t>https://images.app.goo.gl/xpaC3EWg4zLW3CCM7</a:t>
            </a:r>
          </a:p>
        </p:txBody>
      </p:sp>
    </p:spTree>
    <p:extLst>
      <p:ext uri="{BB962C8B-B14F-4D97-AF65-F5344CB8AC3E}">
        <p14:creationId xmlns:p14="http://schemas.microsoft.com/office/powerpoint/2010/main" val="17508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2729" y="177145"/>
            <a:ext cx="12192000" cy="666786"/>
          </a:xfrm>
          <a:prstGeom prst="rect">
            <a:avLst/>
          </a:prstGeom>
          <a:noFill/>
        </p:spPr>
        <p:txBody>
          <a:bodyPr wrap="square" rtlCol="0">
            <a:spAutoFit/>
          </a:bodyPr>
          <a:lstStyle/>
          <a:p>
            <a:pPr algn="ctr"/>
            <a:r>
              <a:rPr lang="pt-BR" sz="3733" b="1" dirty="0"/>
              <a:t>Florestas Taiga</a:t>
            </a:r>
          </a:p>
        </p:txBody>
      </p:sp>
      <p:sp>
        <p:nvSpPr>
          <p:cNvPr id="6" name="CaixaDeTexto 5"/>
          <p:cNvSpPr txBox="1"/>
          <p:nvPr/>
        </p:nvSpPr>
        <p:spPr>
          <a:xfrm>
            <a:off x="297103" y="4017371"/>
            <a:ext cx="11243733" cy="2390141"/>
          </a:xfrm>
          <a:prstGeom prst="rect">
            <a:avLst/>
          </a:prstGeom>
          <a:noFill/>
        </p:spPr>
        <p:txBody>
          <a:bodyPr wrap="square" rtlCol="0">
            <a:spAutoFit/>
          </a:bodyPr>
          <a:lstStyle/>
          <a:p>
            <a:r>
              <a:rPr lang="pt-BR" sz="3733" dirty="0"/>
              <a:t>Localizada próximas das regiões polares, está o domínio das </a:t>
            </a:r>
            <a:r>
              <a:rPr lang="pt-BR" sz="3733" dirty="0" err="1"/>
              <a:t>ﬂorestas</a:t>
            </a:r>
            <a:r>
              <a:rPr lang="pt-BR" sz="3733" dirty="0"/>
              <a:t> frias, boreais ou de coníferas. Elas têm aparência homogênea, sendo compostas, na maior parte, de árvores como abetos e cedros. </a:t>
            </a:r>
          </a:p>
        </p:txBody>
      </p:sp>
      <p:sp>
        <p:nvSpPr>
          <p:cNvPr id="4" name="CaixaDeTexto 3"/>
          <p:cNvSpPr txBox="1"/>
          <p:nvPr/>
        </p:nvSpPr>
        <p:spPr>
          <a:xfrm>
            <a:off x="449503" y="582646"/>
            <a:ext cx="4793460" cy="369332"/>
          </a:xfrm>
          <a:prstGeom prst="rect">
            <a:avLst/>
          </a:prstGeom>
          <a:noFill/>
        </p:spPr>
        <p:txBody>
          <a:bodyPr wrap="square" rtlCol="0">
            <a:spAutoFit/>
          </a:bodyPr>
          <a:lstStyle/>
          <a:p>
            <a:r>
              <a:rPr lang="pt-BR" dirty="0"/>
              <a:t>https://images.app.goo.gl/PgfP5K6UdbqJ4tpT6</a:t>
            </a:r>
          </a:p>
        </p:txBody>
      </p:sp>
      <p:sp>
        <p:nvSpPr>
          <p:cNvPr id="9" name="CaixaDeTexto 8"/>
          <p:cNvSpPr txBox="1"/>
          <p:nvPr/>
        </p:nvSpPr>
        <p:spPr>
          <a:xfrm>
            <a:off x="6949040" y="582646"/>
            <a:ext cx="5113867" cy="369332"/>
          </a:xfrm>
          <a:prstGeom prst="rect">
            <a:avLst/>
          </a:prstGeom>
          <a:noFill/>
        </p:spPr>
        <p:txBody>
          <a:bodyPr wrap="square" rtlCol="0">
            <a:spAutoFit/>
          </a:bodyPr>
          <a:lstStyle/>
          <a:p>
            <a:r>
              <a:rPr lang="pt-BR" dirty="0"/>
              <a:t>https://images.app.goo.gl/emAdBm7va9eNoJVm6</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7" y="1096195"/>
            <a:ext cx="4106335" cy="2701429"/>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401" y="943991"/>
            <a:ext cx="3156527" cy="2364348"/>
          </a:xfrm>
          <a:prstGeom prst="rect">
            <a:avLst/>
          </a:prstGeom>
        </p:spPr>
      </p:pic>
    </p:spTree>
    <p:extLst>
      <p:ext uri="{BB962C8B-B14F-4D97-AF65-F5344CB8AC3E}">
        <p14:creationId xmlns:p14="http://schemas.microsoft.com/office/powerpoint/2010/main" val="10405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936204-F87A-BED5-1717-4C72C209FC29}"/>
              </a:ext>
            </a:extLst>
          </p:cNvPr>
          <p:cNvSpPr>
            <a:spLocks noGrp="1"/>
          </p:cNvSpPr>
          <p:nvPr>
            <p:ph type="ctrTitle"/>
          </p:nvPr>
        </p:nvSpPr>
        <p:spPr/>
        <p:txBody>
          <a:bodyPr/>
          <a:lstStyle/>
          <a:p>
            <a:r>
              <a:rPr lang="pt-BR" dirty="0"/>
              <a:t>Paisagens temperadas</a:t>
            </a:r>
          </a:p>
        </p:txBody>
      </p:sp>
      <p:sp>
        <p:nvSpPr>
          <p:cNvPr id="3" name="Subtítulo 2">
            <a:extLst>
              <a:ext uri="{FF2B5EF4-FFF2-40B4-BE49-F238E27FC236}">
                <a16:creationId xmlns:a16="http://schemas.microsoft.com/office/drawing/2014/main" id="{298860A4-A3A0-D6CE-320A-DF02B560A638}"/>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2922594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3"/>
            <a:ext cx="12192000" cy="666786"/>
          </a:xfrm>
          <a:prstGeom prst="rect">
            <a:avLst/>
          </a:prstGeom>
          <a:noFill/>
        </p:spPr>
        <p:txBody>
          <a:bodyPr wrap="square" rtlCol="0">
            <a:spAutoFit/>
          </a:bodyPr>
          <a:lstStyle/>
          <a:p>
            <a:pPr algn="ctr"/>
            <a:r>
              <a:rPr lang="pt-BR" sz="3733" b="1" dirty="0"/>
              <a:t>- Paisagens temperadas -Florestas Temperadas</a:t>
            </a:r>
          </a:p>
        </p:txBody>
      </p:sp>
      <p:sp>
        <p:nvSpPr>
          <p:cNvPr id="6" name="CaixaDeTexto 5"/>
          <p:cNvSpPr txBox="1"/>
          <p:nvPr/>
        </p:nvSpPr>
        <p:spPr>
          <a:xfrm>
            <a:off x="137857" y="3429001"/>
            <a:ext cx="11337479" cy="3046988"/>
          </a:xfrm>
          <a:prstGeom prst="rect">
            <a:avLst/>
          </a:prstGeom>
          <a:noFill/>
        </p:spPr>
        <p:txBody>
          <a:bodyPr wrap="square" rtlCol="0">
            <a:spAutoFit/>
          </a:bodyPr>
          <a:lstStyle/>
          <a:p>
            <a:r>
              <a:rPr lang="pt-BR" sz="3200" dirty="0"/>
              <a:t>Nos climas da zona temperada, em que se incluem, além do temperado, os climas subtropical e mediterrâneo, predominam, como vegetação nativa, as </a:t>
            </a:r>
            <a:r>
              <a:rPr lang="pt-BR" sz="3200" dirty="0" err="1"/>
              <a:t>ﬂorestas</a:t>
            </a:r>
            <a:r>
              <a:rPr lang="pt-BR" sz="3200" dirty="0"/>
              <a:t> temperadas.</a:t>
            </a:r>
          </a:p>
          <a:p>
            <a:r>
              <a:rPr lang="pt-BR" sz="3200" dirty="0"/>
              <a:t>A floresta temperada é um bioma encontrado no centro da Europa, sul da Austrália, Chile, leste da Ásia, principalmente na Coreia, no Japão e algumas partes da China e no leste dos Estados Unidos.</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43" y="777291"/>
            <a:ext cx="4304795" cy="2551557"/>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449" y="868832"/>
            <a:ext cx="3503660" cy="2368475"/>
          </a:xfrm>
          <a:prstGeom prst="rect">
            <a:avLst/>
          </a:prstGeom>
        </p:spPr>
      </p:pic>
    </p:spTree>
    <p:extLst>
      <p:ext uri="{BB962C8B-B14F-4D97-AF65-F5344CB8AC3E}">
        <p14:creationId xmlns:p14="http://schemas.microsoft.com/office/powerpoint/2010/main" val="5039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464214" y="0"/>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Pressão</a:t>
            </a:r>
          </a:p>
        </p:txBody>
      </p:sp>
      <p:sp>
        <p:nvSpPr>
          <p:cNvPr id="15" name="CaixaDeTexto 14"/>
          <p:cNvSpPr txBox="1"/>
          <p:nvPr/>
        </p:nvSpPr>
        <p:spPr>
          <a:xfrm>
            <a:off x="567709" y="1043106"/>
            <a:ext cx="10858500" cy="4016484"/>
          </a:xfrm>
          <a:prstGeom prst="rect">
            <a:avLst/>
          </a:prstGeom>
          <a:noFill/>
        </p:spPr>
        <p:txBody>
          <a:bodyPr wrap="square" rtlCol="0">
            <a:spAutoFit/>
          </a:bodyPr>
          <a:lstStyle/>
          <a:p>
            <a:pPr algn="ctr"/>
            <a:r>
              <a:rPr lang="pt-BR" sz="4000" dirty="0">
                <a:latin typeface="Arial" pitchFamily="34" charset="0"/>
                <a:cs typeface="Arial" pitchFamily="34" charset="0"/>
              </a:rPr>
              <a:t>É o “peso” ou “força” exercidos pelo ar sobre a superfície, pois, ao contrário do que muitas pessoas pensam, o ar possui massa e, consequentemente, peso. </a:t>
            </a:r>
          </a:p>
          <a:p>
            <a:pPr algn="ctr"/>
            <a:endParaRPr lang="pt-BR" sz="1500" dirty="0">
              <a:latin typeface="Arial" pitchFamily="34" charset="0"/>
              <a:cs typeface="Arial" pitchFamily="34" charset="0"/>
            </a:endParaRPr>
          </a:p>
          <a:p>
            <a:pPr algn="ctr"/>
            <a:br>
              <a:rPr lang="pt-BR" sz="4000" dirty="0">
                <a:latin typeface="Arial" pitchFamily="34" charset="0"/>
                <a:cs typeface="Arial" pitchFamily="34" charset="0"/>
              </a:rPr>
            </a:br>
            <a:endParaRPr lang="pt-BR" sz="4000" dirty="0">
              <a:latin typeface="Arial" pitchFamily="34" charset="0"/>
              <a:cs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2" name="Tinta 1">
                <a:extLst>
                  <a:ext uri="{FF2B5EF4-FFF2-40B4-BE49-F238E27FC236}">
                    <a16:creationId xmlns:a16="http://schemas.microsoft.com/office/drawing/2014/main" id="{16B4A0E2-2D7C-83FD-6244-8A4EA1E8861D}"/>
                  </a:ext>
                </a:extLst>
              </p14:cNvPr>
              <p14:cNvContentPartPr/>
              <p14:nvPr/>
            </p14:nvContentPartPr>
            <p14:xfrm>
              <a:off x="650160" y="1184040"/>
              <a:ext cx="10617840" cy="1155240"/>
            </p14:xfrm>
          </p:contentPart>
        </mc:Choice>
        <mc:Fallback xmlns="">
          <p:pic>
            <p:nvPicPr>
              <p:cNvPr id="2" name="Tinta 1">
                <a:extLst>
                  <a:ext uri="{FF2B5EF4-FFF2-40B4-BE49-F238E27FC236}">
                    <a16:creationId xmlns:a16="http://schemas.microsoft.com/office/drawing/2014/main" id="{16B4A0E2-2D7C-83FD-6244-8A4EA1E8861D}"/>
                  </a:ext>
                </a:extLst>
              </p:cNvPr>
              <p:cNvPicPr/>
              <p:nvPr/>
            </p:nvPicPr>
            <p:blipFill>
              <a:blip r:embed="rId3"/>
              <a:stretch>
                <a:fillRect/>
              </a:stretch>
            </p:blipFill>
            <p:spPr>
              <a:xfrm>
                <a:off x="640800" y="1174680"/>
                <a:ext cx="10636560" cy="1173960"/>
              </a:xfrm>
              <a:prstGeom prst="rect">
                <a:avLst/>
              </a:prstGeom>
            </p:spPr>
          </p:pic>
        </mc:Fallback>
      </mc:AlternateContent>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3"/>
            <a:ext cx="12192000" cy="666786"/>
          </a:xfrm>
          <a:prstGeom prst="rect">
            <a:avLst/>
          </a:prstGeom>
          <a:noFill/>
        </p:spPr>
        <p:txBody>
          <a:bodyPr wrap="square" rtlCol="0">
            <a:spAutoFit/>
          </a:bodyPr>
          <a:lstStyle/>
          <a:p>
            <a:pPr algn="ctr"/>
            <a:r>
              <a:rPr lang="pt-BR" sz="3733" b="1" dirty="0"/>
              <a:t>- Paisagens temperadas -Florestas Temperadas</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44" y="777291"/>
            <a:ext cx="2786498" cy="1651625"/>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461" y="752216"/>
            <a:ext cx="2098556" cy="1418624"/>
          </a:xfrm>
          <a:prstGeom prst="rect">
            <a:avLst/>
          </a:prstGeom>
        </p:spPr>
      </p:pic>
      <p:sp>
        <p:nvSpPr>
          <p:cNvPr id="4" name="CaixaDeTexto 3">
            <a:extLst>
              <a:ext uri="{FF2B5EF4-FFF2-40B4-BE49-F238E27FC236}">
                <a16:creationId xmlns:a16="http://schemas.microsoft.com/office/drawing/2014/main" id="{9FD55767-01A6-0C60-5572-91CC081CF216}"/>
              </a:ext>
            </a:extLst>
          </p:cNvPr>
          <p:cNvSpPr txBox="1"/>
          <p:nvPr/>
        </p:nvSpPr>
        <p:spPr>
          <a:xfrm>
            <a:off x="333219" y="2831358"/>
            <a:ext cx="11486745" cy="3816429"/>
          </a:xfrm>
          <a:prstGeom prst="rect">
            <a:avLst/>
          </a:prstGeom>
          <a:noFill/>
        </p:spPr>
        <p:txBody>
          <a:bodyPr wrap="square" rtlCol="0">
            <a:spAutoFit/>
          </a:bodyPr>
          <a:lstStyle/>
          <a:p>
            <a:pPr marL="457200" indent="-457200">
              <a:buFont typeface="Arial" panose="020B0604020202020204" pitchFamily="34" charset="0"/>
              <a:buChar char="•"/>
            </a:pPr>
            <a:r>
              <a:rPr lang="pt-BR" sz="2800" b="0" i="0" dirty="0">
                <a:solidFill>
                  <a:srgbClr val="404040"/>
                </a:solidFill>
                <a:effectLst/>
                <a:latin typeface="Roboto" panose="02000000000000000000" pitchFamily="2" charset="0"/>
              </a:rPr>
              <a:t>é chamada de floresta decídua temperada ou de floresta caducifólia porque as folhas caem no fim do outono.</a:t>
            </a:r>
          </a:p>
          <a:p>
            <a:pPr marL="457200" indent="-457200" algn="l">
              <a:buFont typeface="Arial" panose="020B0604020202020204" pitchFamily="34" charset="0"/>
              <a:buChar char="•"/>
            </a:pPr>
            <a:r>
              <a:rPr lang="pt-BR" sz="2800" b="0" i="0" dirty="0">
                <a:solidFill>
                  <a:srgbClr val="404040"/>
                </a:solidFill>
                <a:effectLst/>
                <a:latin typeface="Roboto" panose="02000000000000000000" pitchFamily="2" charset="0"/>
              </a:rPr>
              <a:t>A flora é composta por três grupos principais de árvores decíduas, coníferas e de folhas largas.</a:t>
            </a:r>
          </a:p>
          <a:p>
            <a:pPr marL="457200" indent="-457200" algn="l">
              <a:buFont typeface="Arial" panose="020B0604020202020204" pitchFamily="34" charset="0"/>
              <a:buChar char="•"/>
            </a:pPr>
            <a:r>
              <a:rPr lang="pt-BR" sz="2800" b="0" i="0" dirty="0">
                <a:solidFill>
                  <a:srgbClr val="404040"/>
                </a:solidFill>
                <a:effectLst/>
                <a:latin typeface="Roboto" panose="02000000000000000000" pitchFamily="2" charset="0"/>
              </a:rPr>
              <a:t>As folhas variam sua coloração durante o outono, indo de avermelhadas até tons de marrons e dourados. Logo no início do inverno perdem suas folhas, como forma de reduzir o metabolismo, que só voltam a aparecer na primavera.</a:t>
            </a:r>
          </a:p>
          <a:p>
            <a:endParaRPr lang="pt-BR" dirty="0"/>
          </a:p>
        </p:txBody>
      </p:sp>
    </p:spTree>
    <p:extLst>
      <p:ext uri="{BB962C8B-B14F-4D97-AF65-F5344CB8AC3E}">
        <p14:creationId xmlns:p14="http://schemas.microsoft.com/office/powerpoint/2010/main" val="154612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3"/>
            <a:ext cx="12192000" cy="666786"/>
          </a:xfrm>
          <a:prstGeom prst="rect">
            <a:avLst/>
          </a:prstGeom>
          <a:noFill/>
        </p:spPr>
        <p:txBody>
          <a:bodyPr wrap="square" rtlCol="0">
            <a:spAutoFit/>
          </a:bodyPr>
          <a:lstStyle/>
          <a:p>
            <a:pPr algn="ctr"/>
            <a:r>
              <a:rPr lang="pt-BR" sz="3733" b="1" dirty="0"/>
              <a:t>- Paisagens temperadas -Florestas Temperadas</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44" y="777291"/>
            <a:ext cx="2786498" cy="1651625"/>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461" y="752216"/>
            <a:ext cx="2098556" cy="1418624"/>
          </a:xfrm>
          <a:prstGeom prst="rect">
            <a:avLst/>
          </a:prstGeom>
        </p:spPr>
      </p:pic>
      <p:sp>
        <p:nvSpPr>
          <p:cNvPr id="4" name="CaixaDeTexto 3">
            <a:extLst>
              <a:ext uri="{FF2B5EF4-FFF2-40B4-BE49-F238E27FC236}">
                <a16:creationId xmlns:a16="http://schemas.microsoft.com/office/drawing/2014/main" id="{9FD55767-01A6-0C60-5572-91CC081CF216}"/>
              </a:ext>
            </a:extLst>
          </p:cNvPr>
          <p:cNvSpPr txBox="1"/>
          <p:nvPr/>
        </p:nvSpPr>
        <p:spPr>
          <a:xfrm>
            <a:off x="232366" y="2425003"/>
            <a:ext cx="11486745" cy="4708981"/>
          </a:xfrm>
          <a:prstGeom prst="rect">
            <a:avLst/>
          </a:prstGeom>
          <a:noFill/>
        </p:spPr>
        <p:txBody>
          <a:bodyPr wrap="square" rtlCol="0">
            <a:spAutoFit/>
          </a:bodyPr>
          <a:lstStyle/>
          <a:p>
            <a:pPr marL="285750" indent="-285750" algn="l">
              <a:buFont typeface="Arial" panose="020B0604020202020204" pitchFamily="34" charset="0"/>
              <a:buChar char="•"/>
            </a:pPr>
            <a:r>
              <a:rPr lang="pt-BR" sz="2400" b="0" i="0" dirty="0">
                <a:solidFill>
                  <a:srgbClr val="404040"/>
                </a:solidFill>
                <a:effectLst/>
                <a:latin typeface="Roboto" panose="02000000000000000000" pitchFamily="2" charset="0"/>
              </a:rPr>
              <a:t>A fauna nas florestas temperadas é bastante variada. Por conta da definição clara das estações, há animais que têm comportamento peculiar no inverno, como os ursos, que hibernam, e os esquilos, que armazenam comida. Há, ainda, os animais de hábitos noturnos, como morcegos, corujas, gambás e gatos selvagens.</a:t>
            </a:r>
          </a:p>
          <a:p>
            <a:pPr marL="285750" indent="-285750" algn="l">
              <a:buFont typeface="Arial" panose="020B0604020202020204" pitchFamily="34" charset="0"/>
              <a:buChar char="•"/>
            </a:pPr>
            <a:r>
              <a:rPr lang="pt-BR" sz="2400" b="0" i="0" dirty="0">
                <a:solidFill>
                  <a:srgbClr val="404040"/>
                </a:solidFill>
                <a:effectLst/>
                <a:latin typeface="Roboto" panose="02000000000000000000" pitchFamily="2" charset="0"/>
              </a:rPr>
              <a:t>Devido às particularidades das regiões, a ocorrência de animais varia de floresta para floresta. Animais como marsupiais, ursos coalas, gambás e cangurus são comumente encontrados na Austrália.</a:t>
            </a:r>
          </a:p>
          <a:p>
            <a:pPr marL="285750" indent="-285750" algn="l">
              <a:buFont typeface="Arial" panose="020B0604020202020204" pitchFamily="34" charset="0"/>
              <a:buChar char="•"/>
            </a:pPr>
            <a:r>
              <a:rPr lang="pt-BR" sz="2400" b="0" i="0" dirty="0">
                <a:solidFill>
                  <a:srgbClr val="404040"/>
                </a:solidFill>
                <a:effectLst/>
                <a:latin typeface="Roboto" panose="02000000000000000000" pitchFamily="2" charset="0"/>
              </a:rPr>
              <a:t>Já os cervos, ursos, leões da montanha e coelhos vivem nas florestas temperadas do Canadá e dos Estados unidos.</a:t>
            </a:r>
          </a:p>
          <a:p>
            <a:pPr marL="285750" indent="-285750" algn="l">
              <a:buFont typeface="Arial" panose="020B0604020202020204" pitchFamily="34" charset="0"/>
              <a:buChar char="•"/>
            </a:pPr>
            <a:r>
              <a:rPr lang="pt-BR" sz="2400" b="0" i="0" dirty="0">
                <a:solidFill>
                  <a:srgbClr val="404040"/>
                </a:solidFill>
                <a:effectLst/>
                <a:latin typeface="Roboto" panose="02000000000000000000" pitchFamily="2" charset="0"/>
              </a:rPr>
              <a:t> Ursos pandas gigantes e pandas vermelhos são característicos da China.</a:t>
            </a:r>
          </a:p>
          <a:p>
            <a:pPr algn="l"/>
            <a:endParaRPr lang="pt-BR" b="0" i="0" dirty="0">
              <a:solidFill>
                <a:srgbClr val="404040"/>
              </a:solidFill>
              <a:effectLst/>
              <a:latin typeface="Roboto" panose="02000000000000000000" pitchFamily="2" charset="0"/>
            </a:endParaRPr>
          </a:p>
          <a:p>
            <a:endParaRPr lang="pt-BR" dirty="0"/>
          </a:p>
        </p:txBody>
      </p:sp>
    </p:spTree>
    <p:extLst>
      <p:ext uri="{BB962C8B-B14F-4D97-AF65-F5344CB8AC3E}">
        <p14:creationId xmlns:p14="http://schemas.microsoft.com/office/powerpoint/2010/main" val="28904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una da floresta temperada">
            <a:extLst>
              <a:ext uri="{FF2B5EF4-FFF2-40B4-BE49-F238E27FC236}">
                <a16:creationId xmlns:a16="http://schemas.microsoft.com/office/drawing/2014/main" id="{3F1D3A15-7AE7-ED4F-41CC-2D06939F1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137" y="485214"/>
            <a:ext cx="4854440" cy="30513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rso panda: habitat, características e curiosidades - Brasil Escola">
            <a:extLst>
              <a:ext uri="{FF2B5EF4-FFF2-40B4-BE49-F238E27FC236}">
                <a16:creationId xmlns:a16="http://schemas.microsoft.com/office/drawing/2014/main" id="{485141A6-F915-BF97-FA79-AF57137F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782" y="28687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ala: características, fotos, curiosidades - Mundo Educação">
            <a:extLst>
              <a:ext uri="{FF2B5EF4-FFF2-40B4-BE49-F238E27FC236}">
                <a16:creationId xmlns:a16="http://schemas.microsoft.com/office/drawing/2014/main" id="{6F0AD571-4FDD-5377-C7B5-F883B7410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37" y="3536576"/>
            <a:ext cx="4884140" cy="314213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nda Vermelho: Caracterisitas, reprodução e curiosidade - GPA Brasil">
            <a:extLst>
              <a:ext uri="{FF2B5EF4-FFF2-40B4-BE49-F238E27FC236}">
                <a16:creationId xmlns:a16="http://schemas.microsoft.com/office/drawing/2014/main" id="{3915FF71-6684-40D1-380E-A4D5EB8F1D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277" y="3152003"/>
            <a:ext cx="5474017" cy="352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305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AAEF91A7-647B-4BC6-A15B-621DD3049C7F}"/>
              </a:ext>
            </a:extLst>
          </p:cNvPr>
          <p:cNvSpPr>
            <a:spLocks noGrp="1"/>
          </p:cNvSpPr>
          <p:nvPr>
            <p:ph type="ftr" sz="quarter" idx="11"/>
          </p:nvPr>
        </p:nvSpPr>
        <p:spPr/>
        <p:txBody>
          <a:bodyPr/>
          <a:lstStyle/>
          <a:p>
            <a:r>
              <a:rPr lang="pt-BR"/>
              <a:t>NOME / DISCIPLINA / SÉRIE – ANO                                                                                                                                              ACOMPANHE ESTA AULA TAMBÉM NO YOUTUBE </a:t>
            </a:r>
            <a:endParaRPr lang="en-US" dirty="0"/>
          </a:p>
        </p:txBody>
      </p:sp>
      <p:sp>
        <p:nvSpPr>
          <p:cNvPr id="3" name="CaixaDeTexto 2">
            <a:extLst>
              <a:ext uri="{FF2B5EF4-FFF2-40B4-BE49-F238E27FC236}">
                <a16:creationId xmlns:a16="http://schemas.microsoft.com/office/drawing/2014/main" id="{ADC47DCA-44A8-4999-81C7-21A4634A8B8A}"/>
              </a:ext>
            </a:extLst>
          </p:cNvPr>
          <p:cNvSpPr txBox="1"/>
          <p:nvPr/>
        </p:nvSpPr>
        <p:spPr>
          <a:xfrm>
            <a:off x="1" y="3953591"/>
            <a:ext cx="11873345" cy="1323632"/>
          </a:xfrm>
          <a:prstGeom prst="rect">
            <a:avLst/>
          </a:prstGeom>
          <a:noFill/>
        </p:spPr>
        <p:txBody>
          <a:bodyPr wrap="square" rtlCol="0">
            <a:spAutoFit/>
          </a:bodyPr>
          <a:lstStyle/>
          <a:p>
            <a:r>
              <a:rPr lang="pt-BR" sz="2667" dirty="0"/>
              <a:t>As matas de araucárias, que outrora se destacavam em extensão bem maior no sul do Brasil e também são encontradas no centro-sul do Chile, são representantes da vegetação própria do clima temperado. </a:t>
            </a:r>
          </a:p>
        </p:txBody>
      </p:sp>
      <p:pic>
        <p:nvPicPr>
          <p:cNvPr id="1026" name="Picture 2" descr="Exercícios sobre a Mata de Araucária - Brasil Escola">
            <a:extLst>
              <a:ext uri="{FF2B5EF4-FFF2-40B4-BE49-F238E27FC236}">
                <a16:creationId xmlns:a16="http://schemas.microsoft.com/office/drawing/2014/main" id="{0895B73E-A0E4-4B68-904B-D77C4E13B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386" y="297948"/>
            <a:ext cx="3666836" cy="3555043"/>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57;p25" descr="Projeto de lei ameaça sobrevivência da Floresta com Araucária do Brasil">
            <a:extLst>
              <a:ext uri="{FF2B5EF4-FFF2-40B4-BE49-F238E27FC236}">
                <a16:creationId xmlns:a16="http://schemas.microsoft.com/office/drawing/2014/main" id="{FEEF067B-6A21-09E5-F7E9-5B98E2F201C3}"/>
              </a:ext>
            </a:extLst>
          </p:cNvPr>
          <p:cNvPicPr preferRelativeResize="0"/>
          <p:nvPr/>
        </p:nvPicPr>
        <p:blipFill rotWithShape="1">
          <a:blip r:embed="rId3">
            <a:alphaModFix/>
          </a:blip>
          <a:srcRect/>
          <a:stretch/>
        </p:blipFill>
        <p:spPr>
          <a:xfrm>
            <a:off x="4427182" y="840414"/>
            <a:ext cx="3934719" cy="2170372"/>
          </a:xfrm>
          <a:prstGeom prst="rect">
            <a:avLst/>
          </a:prstGeom>
          <a:noFill/>
          <a:ln>
            <a:noFill/>
          </a:ln>
        </p:spPr>
      </p:pic>
      <p:pic>
        <p:nvPicPr>
          <p:cNvPr id="5" name="Picture 2" descr="A encantadora lenda da gralha-azul - Toda Matéria">
            <a:extLst>
              <a:ext uri="{FF2B5EF4-FFF2-40B4-BE49-F238E27FC236}">
                <a16:creationId xmlns:a16="http://schemas.microsoft.com/office/drawing/2014/main" id="{6320DC53-6B7F-7CD4-727A-E2B884B8C8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1901" y="193210"/>
            <a:ext cx="3599485" cy="1889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ralha azul e o pinhão | Gralha, Aves de estimação, Animais brasileiros">
            <a:extLst>
              <a:ext uri="{FF2B5EF4-FFF2-40B4-BE49-F238E27FC236}">
                <a16:creationId xmlns:a16="http://schemas.microsoft.com/office/drawing/2014/main" id="{2BA4EF54-7477-F9BE-0838-DAFE4E7320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0566" y="2339583"/>
            <a:ext cx="2602967" cy="162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71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Temperadas - Subtropical</a:t>
            </a:r>
          </a:p>
        </p:txBody>
      </p:sp>
      <p:sp>
        <p:nvSpPr>
          <p:cNvPr id="9" name="CaixaDeTexto 8"/>
          <p:cNvSpPr txBox="1"/>
          <p:nvPr/>
        </p:nvSpPr>
        <p:spPr>
          <a:xfrm>
            <a:off x="2150533" y="5995588"/>
            <a:ext cx="5113867" cy="369332"/>
          </a:xfrm>
          <a:prstGeom prst="rect">
            <a:avLst/>
          </a:prstGeom>
          <a:noFill/>
        </p:spPr>
        <p:txBody>
          <a:bodyPr wrap="square" rtlCol="0">
            <a:spAutoFit/>
          </a:bodyPr>
          <a:lstStyle/>
          <a:p>
            <a:r>
              <a:rPr lang="pt-BR" dirty="0"/>
              <a:t>https://images.app.goo.gl/AabxpKtRx8ZPeouZ9</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760" y="746254"/>
            <a:ext cx="7965440" cy="5249333"/>
          </a:xfrm>
          <a:prstGeom prst="rect">
            <a:avLst/>
          </a:prstGeom>
        </p:spPr>
      </p:pic>
    </p:spTree>
    <p:extLst>
      <p:ext uri="{BB962C8B-B14F-4D97-AF65-F5344CB8AC3E}">
        <p14:creationId xmlns:p14="http://schemas.microsoft.com/office/powerpoint/2010/main" val="29103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 Mediterrânea</a:t>
            </a:r>
          </a:p>
        </p:txBody>
      </p:sp>
      <p:sp>
        <p:nvSpPr>
          <p:cNvPr id="9" name="CaixaDeTexto 8"/>
          <p:cNvSpPr txBox="1"/>
          <p:nvPr/>
        </p:nvSpPr>
        <p:spPr>
          <a:xfrm>
            <a:off x="2150533" y="5995588"/>
            <a:ext cx="5113867" cy="369332"/>
          </a:xfrm>
          <a:prstGeom prst="rect">
            <a:avLst/>
          </a:prstGeom>
          <a:noFill/>
        </p:spPr>
        <p:txBody>
          <a:bodyPr wrap="square" rtlCol="0">
            <a:spAutoFit/>
          </a:bodyPr>
          <a:lstStyle/>
          <a:p>
            <a:r>
              <a:rPr lang="pt-BR" dirty="0"/>
              <a:t>https://images.app.goo.gl/AabxpKtRx8ZPeouZ9</a:t>
            </a:r>
          </a:p>
        </p:txBody>
      </p:sp>
      <p:pic>
        <p:nvPicPr>
          <p:cNvPr id="6146" name="Picture 2" descr="Sombreiros na Floresta Mediterrânea. Foto: Algefoto / Shutterstock.com">
            <a:extLst>
              <a:ext uri="{FF2B5EF4-FFF2-40B4-BE49-F238E27FC236}">
                <a16:creationId xmlns:a16="http://schemas.microsoft.com/office/drawing/2014/main" id="{97FCE939-4A4A-9FBB-3823-6DCD6BF1D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97" y="1011051"/>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lorestas, bosques e matagais mediterrânicos – Wikipédia, a enciclopédia  livre">
            <a:extLst>
              <a:ext uri="{FF2B5EF4-FFF2-40B4-BE49-F238E27FC236}">
                <a16:creationId xmlns:a16="http://schemas.microsoft.com/office/drawing/2014/main" id="{2D0A7D84-3908-67A6-9DE7-B3A2977943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5406" y="1710238"/>
            <a:ext cx="4796006" cy="23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1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450540" y="493289"/>
            <a:ext cx="5737412" cy="666786"/>
          </a:xfrm>
          <a:prstGeom prst="rect">
            <a:avLst/>
          </a:prstGeom>
          <a:noFill/>
        </p:spPr>
        <p:txBody>
          <a:bodyPr wrap="square" rtlCol="0">
            <a:spAutoFit/>
          </a:bodyPr>
          <a:lstStyle/>
          <a:p>
            <a:pPr algn="ctr"/>
            <a:r>
              <a:rPr lang="pt-BR" sz="3733" b="1" dirty="0"/>
              <a:t>Floresta Mediterrânea</a:t>
            </a:r>
          </a:p>
        </p:txBody>
      </p:sp>
      <p:sp>
        <p:nvSpPr>
          <p:cNvPr id="3" name="CaixaDeTexto 2">
            <a:extLst>
              <a:ext uri="{FF2B5EF4-FFF2-40B4-BE49-F238E27FC236}">
                <a16:creationId xmlns:a16="http://schemas.microsoft.com/office/drawing/2014/main" id="{C398F87D-3E90-51F1-8794-118BCBB1FC8F}"/>
              </a:ext>
            </a:extLst>
          </p:cNvPr>
          <p:cNvSpPr txBox="1"/>
          <p:nvPr/>
        </p:nvSpPr>
        <p:spPr>
          <a:xfrm>
            <a:off x="215152" y="3072348"/>
            <a:ext cx="10972800" cy="3785652"/>
          </a:xfrm>
          <a:prstGeom prst="rect">
            <a:avLst/>
          </a:prstGeom>
          <a:noFill/>
        </p:spPr>
        <p:txBody>
          <a:bodyPr wrap="square" rtlCol="0">
            <a:spAutoFit/>
          </a:bodyPr>
          <a:lstStyle/>
          <a:p>
            <a:r>
              <a:rPr lang="pt-BR" sz="2400" i="0" dirty="0">
                <a:effectLst/>
                <a:latin typeface="Lucida Grande"/>
              </a:rPr>
              <a:t>A Floresta Mediterrânea é uma formação vegetal que se desenvolve em regiões onde o clima é mediterrâneo, caracterizado por verões quentes e secos e por invernos chuvosos. Desenvolve-se pela costa norte do Mar Mediterrâneo, mas também pode ser encontrada na Califórnia, centro do Chile, Sul da África do Sul e Sul da Austrália.</a:t>
            </a:r>
          </a:p>
          <a:p>
            <a:r>
              <a:rPr lang="pt-BR" sz="2400" i="0" dirty="0">
                <a:effectLst/>
                <a:latin typeface="Lucida Grande"/>
              </a:rPr>
              <a:t>Essa vegetação é formada por árvores espaçadas entre si, permitindo o desenvolvimento de um estrato arbustivo relativamente denso. O estrato herbáceo não se desenvolve muito bem devido aos longos períodos de seca. As adaptações da vegetação para o clima seco incluem troncos largos e revestidos por uma casca espessa, folhas pequenas e raízes profundas e ramificadas</a:t>
            </a:r>
            <a:r>
              <a:rPr lang="pt-BR" sz="2400" b="0" i="0" dirty="0">
                <a:solidFill>
                  <a:srgbClr val="000000"/>
                </a:solidFill>
                <a:effectLst/>
                <a:latin typeface="Lucida Grande"/>
              </a:rPr>
              <a:t>. </a:t>
            </a:r>
            <a:endParaRPr lang="pt-BR" sz="2400" dirty="0"/>
          </a:p>
        </p:txBody>
      </p:sp>
      <p:pic>
        <p:nvPicPr>
          <p:cNvPr id="7170" name="Picture 2" descr="Maquis em floresta mediterrânea. Foto: baldovina / Shutterstock.com">
            <a:extLst>
              <a:ext uri="{FF2B5EF4-FFF2-40B4-BE49-F238E27FC236}">
                <a16:creationId xmlns:a16="http://schemas.microsoft.com/office/drawing/2014/main" id="{D62AA246-2511-9FC9-151D-8E3912CD9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08" y="263029"/>
            <a:ext cx="4205568" cy="280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77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628531" y="914704"/>
            <a:ext cx="3563469" cy="1241237"/>
          </a:xfrm>
          <a:prstGeom prst="rect">
            <a:avLst/>
          </a:prstGeom>
          <a:noFill/>
        </p:spPr>
        <p:txBody>
          <a:bodyPr wrap="square" rtlCol="0">
            <a:spAutoFit/>
          </a:bodyPr>
          <a:lstStyle/>
          <a:p>
            <a:pPr algn="ctr"/>
            <a:r>
              <a:rPr lang="pt-BR" sz="3733" b="1" dirty="0"/>
              <a:t>Floresta Mediterrânea</a:t>
            </a:r>
          </a:p>
        </p:txBody>
      </p:sp>
      <p:pic>
        <p:nvPicPr>
          <p:cNvPr id="8194" name="Picture 2">
            <a:extLst>
              <a:ext uri="{FF2B5EF4-FFF2-40B4-BE49-F238E27FC236}">
                <a16:creationId xmlns:a16="http://schemas.microsoft.com/office/drawing/2014/main" id="{CD7FCC1D-1233-02D5-6480-1262FC117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08" y="3630706"/>
            <a:ext cx="5646219" cy="296426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osque-mediterraneo-fauna-aguila-imperial">
            <a:extLst>
              <a:ext uri="{FF2B5EF4-FFF2-40B4-BE49-F238E27FC236}">
                <a16:creationId xmlns:a16="http://schemas.microsoft.com/office/drawing/2014/main" id="{25C1A395-4D5D-DF81-5AFB-417E8D4EB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429" y="289560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87369E8A-70DC-8AE6-6796-526F29255F36}"/>
              </a:ext>
            </a:extLst>
          </p:cNvPr>
          <p:cNvSpPr txBox="1"/>
          <p:nvPr/>
        </p:nvSpPr>
        <p:spPr>
          <a:xfrm>
            <a:off x="282387" y="309282"/>
            <a:ext cx="8552331" cy="2585323"/>
          </a:xfrm>
          <a:prstGeom prst="rect">
            <a:avLst/>
          </a:prstGeom>
          <a:noFill/>
        </p:spPr>
        <p:txBody>
          <a:bodyPr wrap="square" rtlCol="0">
            <a:spAutoFit/>
          </a:bodyPr>
          <a:lstStyle/>
          <a:p>
            <a:pPr marL="342900" indent="-342900" algn="just">
              <a:buFont typeface="Arial" panose="020B0604020202020204" pitchFamily="34" charset="0"/>
              <a:buChar char="•"/>
            </a:pPr>
            <a:r>
              <a:rPr lang="pt-BR" sz="2400" b="0" i="0" dirty="0">
                <a:effectLst/>
                <a:latin typeface="-apple-system"/>
              </a:rPr>
              <a:t> insetos são o maior e mais bem-sucedido grupo de animais, sustentando uma </a:t>
            </a:r>
            <a:r>
              <a:rPr lang="pt-BR" sz="2400" b="0" i="0" u="none" strike="noStrike" dirty="0">
                <a:effectLst/>
                <a:latin typeface="-apple-system"/>
              </a:rPr>
              <a:t>cadeia alimentar</a:t>
            </a:r>
            <a:r>
              <a:rPr lang="pt-BR" sz="2400" b="0" i="0" dirty="0">
                <a:effectLst/>
                <a:latin typeface="-apple-system"/>
              </a:rPr>
              <a:t> que inclui aves de rapina, pequenos roedores, esquilos, lebres e pequenos </a:t>
            </a:r>
            <a:r>
              <a:rPr lang="pt-BR" sz="2400" b="0" i="0" u="none" strike="noStrike" dirty="0">
                <a:effectLst/>
                <a:latin typeface="-apple-system"/>
              </a:rPr>
              <a:t>répteis</a:t>
            </a:r>
            <a:r>
              <a:rPr lang="pt-BR" sz="2400" b="0" i="0" dirty="0">
                <a:effectLst/>
                <a:latin typeface="-apple-system"/>
              </a:rPr>
              <a:t> .</a:t>
            </a:r>
          </a:p>
          <a:p>
            <a:pPr marL="342900" indent="-342900" algn="just">
              <a:buFont typeface="Arial" panose="020B0604020202020204" pitchFamily="34" charset="0"/>
              <a:buChar char="•"/>
            </a:pPr>
            <a:r>
              <a:rPr lang="pt-BR" sz="2400" b="0" i="0" dirty="0">
                <a:effectLst/>
                <a:latin typeface="-apple-system"/>
              </a:rPr>
              <a:t>Existem também </a:t>
            </a:r>
            <a:r>
              <a:rPr lang="pt-BR" sz="2400" b="0" i="0" u="none" strike="noStrike" dirty="0">
                <a:effectLst/>
                <a:latin typeface="-apple-system"/>
              </a:rPr>
              <a:t>predadores</a:t>
            </a:r>
            <a:r>
              <a:rPr lang="pt-BR" sz="2400" b="0" i="0" dirty="0">
                <a:effectLst/>
                <a:latin typeface="-apple-system"/>
              </a:rPr>
              <a:t> maiores, como o lince (especialmente o lince ibérico), raposas, águias e </a:t>
            </a:r>
            <a:r>
              <a:rPr lang="pt-BR" sz="2400" b="0" i="0" u="none" strike="noStrike" dirty="0">
                <a:effectLst/>
                <a:latin typeface="-apple-system"/>
              </a:rPr>
              <a:t>lobos</a:t>
            </a:r>
            <a:r>
              <a:rPr lang="pt-BR" sz="2400" b="0" i="0" dirty="0">
                <a:effectLst/>
                <a:latin typeface="-apple-system"/>
              </a:rPr>
              <a:t> . Existem também </a:t>
            </a:r>
            <a:r>
              <a:rPr lang="pt-BR" sz="2400" b="0" i="0" u="none" strike="noStrike" dirty="0">
                <a:effectLst/>
                <a:latin typeface="-apple-system"/>
              </a:rPr>
              <a:t>animais herbívoros,</a:t>
            </a:r>
            <a:r>
              <a:rPr lang="pt-BR" sz="2400" b="0" i="0" dirty="0">
                <a:effectLst/>
                <a:latin typeface="-apple-system"/>
              </a:rPr>
              <a:t> como o cabrito montês.</a:t>
            </a:r>
          </a:p>
          <a:p>
            <a:endParaRPr lang="pt-BR" dirty="0"/>
          </a:p>
        </p:txBody>
      </p:sp>
    </p:spTree>
    <p:extLst>
      <p:ext uri="{BB962C8B-B14F-4D97-AF65-F5344CB8AC3E}">
        <p14:creationId xmlns:p14="http://schemas.microsoft.com/office/powerpoint/2010/main" val="6777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E32D904-155D-A728-CD18-12A006E5A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81" y="3692308"/>
            <a:ext cx="5646219" cy="2964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osque-mediterraneo-fauna-aguila-imperial">
            <a:extLst>
              <a:ext uri="{FF2B5EF4-FFF2-40B4-BE49-F238E27FC236}">
                <a16:creationId xmlns:a16="http://schemas.microsoft.com/office/drawing/2014/main" id="{047B50EA-8378-6D7E-1C32-87F037715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088"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abras da montanha&quot; ou como resiliência é a alma do empreendedor">
            <a:extLst>
              <a:ext uri="{FF2B5EF4-FFF2-40B4-BE49-F238E27FC236}">
                <a16:creationId xmlns:a16="http://schemas.microsoft.com/office/drawing/2014/main" id="{DB1EFC0F-7F07-2686-C697-C57912B097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866" y="303370"/>
            <a:ext cx="4787765" cy="286232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bosque-mediterraneo-fauna-lobo-iberico">
            <a:extLst>
              <a:ext uri="{FF2B5EF4-FFF2-40B4-BE49-F238E27FC236}">
                <a16:creationId xmlns:a16="http://schemas.microsoft.com/office/drawing/2014/main" id="{813F493D-82FA-A717-BB8A-43D3738B1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088" y="154744"/>
            <a:ext cx="3857675" cy="2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277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p:cNvSpPr/>
          <p:nvPr/>
        </p:nvSpPr>
        <p:spPr>
          <a:xfrm>
            <a:off x="3398443" y="410736"/>
            <a:ext cx="539515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 DE ALTITUDE</a:t>
            </a:r>
            <a:endParaRPr/>
          </a:p>
        </p:txBody>
      </p:sp>
      <p:sp>
        <p:nvSpPr>
          <p:cNvPr id="285" name="Google Shape;285;p28"/>
          <p:cNvSpPr/>
          <p:nvPr/>
        </p:nvSpPr>
        <p:spPr>
          <a:xfrm>
            <a:off x="1179871" y="1273938"/>
            <a:ext cx="9438968"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Ocorre nas áreas do Sudeste do Brasil, onde as altitudes são mais elevadas.</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As temperaturas são mais baixas em função da altitude.</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86" name="Google Shape;286;p28" descr="Clima Tropical de Altitude - Guia Estudo"/>
          <p:cNvPicPr preferRelativeResize="0"/>
          <p:nvPr/>
        </p:nvPicPr>
        <p:blipFill rotWithShape="1">
          <a:blip r:embed="rId3">
            <a:alphaModFix/>
          </a:blip>
          <a:srcRect/>
          <a:stretch/>
        </p:blipFill>
        <p:spPr>
          <a:xfrm>
            <a:off x="2555981" y="3008933"/>
            <a:ext cx="5861532" cy="3126151"/>
          </a:xfrm>
          <a:prstGeom prst="rect">
            <a:avLst/>
          </a:prstGeom>
          <a:noFill/>
          <a:ln>
            <a:noFill/>
          </a:ln>
        </p:spPr>
      </p:pic>
      <p:sp>
        <p:nvSpPr>
          <p:cNvPr id="287" name="Google Shape;287;p28"/>
          <p:cNvSpPr/>
          <p:nvPr/>
        </p:nvSpPr>
        <p:spPr>
          <a:xfrm>
            <a:off x="2321505" y="6049655"/>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https://i1.wp.com/www.guiaestudo.com.br/wp-content/uploads/2019/02/clima-tropical-altitude.jpg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32452" y="0"/>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Pressão</a:t>
            </a:r>
          </a:p>
        </p:txBody>
      </p:sp>
      <p:pic>
        <p:nvPicPr>
          <p:cNvPr id="66562" name="Picture 2" descr="Pressão atmosférica - O que é? Como medir e Como afeta o planeta"/>
          <p:cNvPicPr>
            <a:picLocks noChangeAspect="1" noChangeArrowheads="1"/>
          </p:cNvPicPr>
          <p:nvPr/>
        </p:nvPicPr>
        <p:blipFill>
          <a:blip r:embed="rId2" cstate="print"/>
          <a:srcRect/>
          <a:stretch>
            <a:fillRect/>
          </a:stretch>
        </p:blipFill>
        <p:spPr bwMode="auto">
          <a:xfrm>
            <a:off x="272955" y="1083735"/>
            <a:ext cx="8024884" cy="5349923"/>
          </a:xfrm>
          <a:prstGeom prst="rect">
            <a:avLst/>
          </a:prstGeom>
          <a:noFill/>
        </p:spPr>
      </p:pic>
      <p:sp>
        <p:nvSpPr>
          <p:cNvPr id="6" name="CaixaDeTexto 5"/>
          <p:cNvSpPr txBox="1"/>
          <p:nvPr/>
        </p:nvSpPr>
        <p:spPr>
          <a:xfrm>
            <a:off x="8229600" y="1409700"/>
            <a:ext cx="3314700" cy="2308324"/>
          </a:xfrm>
          <a:prstGeom prst="rect">
            <a:avLst/>
          </a:prstGeom>
          <a:noFill/>
        </p:spPr>
        <p:txBody>
          <a:bodyPr wrap="square" rtlCol="0">
            <a:spAutoFit/>
          </a:bodyPr>
          <a:lstStyle/>
          <a:p>
            <a:pPr algn="ctr"/>
            <a:r>
              <a:rPr lang="pt-BR" sz="3600" b="1" i="1" dirty="0">
                <a:latin typeface="Arial" pitchFamily="34" charset="0"/>
                <a:cs typeface="Arial" pitchFamily="34" charset="0"/>
              </a:rPr>
              <a:t>A pressão atmosférica na superfície terrestre!</a:t>
            </a:r>
          </a:p>
        </p:txBody>
      </p:sp>
      <p:sp>
        <p:nvSpPr>
          <p:cNvPr id="7" name="CaixaDeTexto 6"/>
          <p:cNvSpPr txBox="1"/>
          <p:nvPr/>
        </p:nvSpPr>
        <p:spPr>
          <a:xfrm>
            <a:off x="749300" y="6455370"/>
            <a:ext cx="7353300" cy="215444"/>
          </a:xfrm>
          <a:prstGeom prst="rect">
            <a:avLst/>
          </a:prstGeom>
          <a:noFill/>
        </p:spPr>
        <p:txBody>
          <a:bodyPr wrap="square" rtlCol="0">
            <a:spAutoFit/>
          </a:bodyPr>
          <a:lstStyle/>
          <a:p>
            <a:pPr algn="ctr"/>
            <a:r>
              <a:rPr lang="pt-BR" sz="800" dirty="0"/>
              <a:t>https://www.gestaoeducacional.com.br/wp-content/uploads/2018/10/pressao-atmosferica-o-que-e.jpg</a:t>
            </a: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C01539E2-8785-2042-1103-81B9925C2A6D}"/>
                  </a:ext>
                </a:extLst>
              </p14:cNvPr>
              <p14:cNvContentPartPr/>
              <p14:nvPr/>
            </p14:nvContentPartPr>
            <p14:xfrm>
              <a:off x="5489280" y="2454480"/>
              <a:ext cx="1170360" cy="2498040"/>
            </p14:xfrm>
          </p:contentPart>
        </mc:Choice>
        <mc:Fallback xmlns="">
          <p:pic>
            <p:nvPicPr>
              <p:cNvPr id="2" name="Tinta 1">
                <a:extLst>
                  <a:ext uri="{FF2B5EF4-FFF2-40B4-BE49-F238E27FC236}">
                    <a16:creationId xmlns:a16="http://schemas.microsoft.com/office/drawing/2014/main" id="{C01539E2-8785-2042-1103-81B9925C2A6D}"/>
                  </a:ext>
                </a:extLst>
              </p:cNvPr>
              <p:cNvPicPr/>
              <p:nvPr/>
            </p:nvPicPr>
            <p:blipFill>
              <a:blip r:embed="rId4"/>
              <a:stretch>
                <a:fillRect/>
              </a:stretch>
            </p:blipFill>
            <p:spPr>
              <a:xfrm>
                <a:off x="5479920" y="2445120"/>
                <a:ext cx="1189080" cy="2516760"/>
              </a:xfrm>
              <a:prstGeom prst="rect">
                <a:avLst/>
              </a:prstGeom>
            </p:spPr>
          </p:pic>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9"/>
          <p:cNvSpPr/>
          <p:nvPr/>
        </p:nvSpPr>
        <p:spPr>
          <a:xfrm>
            <a:off x="3398443" y="410736"/>
            <a:ext cx="539515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 DE ALTITUDE</a:t>
            </a:r>
            <a:endParaRPr/>
          </a:p>
        </p:txBody>
      </p:sp>
      <p:sp>
        <p:nvSpPr>
          <p:cNvPr id="293" name="Google Shape;293;p29"/>
          <p:cNvSpPr/>
          <p:nvPr/>
        </p:nvSpPr>
        <p:spPr>
          <a:xfrm>
            <a:off x="1350295" y="1153494"/>
            <a:ext cx="9491407"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Apresenta verões chuvosos e invernos com baixos índices pluviométricos.</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Temperaturas raramente ultrapassam os 30ºC.</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94" name="Google Shape;294;p29" descr="Venha descobrir mais sobre a beleza das montanhas – Guia de Campos do Jordão"/>
          <p:cNvPicPr preferRelativeResize="0"/>
          <p:nvPr/>
        </p:nvPicPr>
        <p:blipFill rotWithShape="1">
          <a:blip r:embed="rId3">
            <a:alphaModFix/>
          </a:blip>
          <a:srcRect/>
          <a:stretch/>
        </p:blipFill>
        <p:spPr>
          <a:xfrm>
            <a:off x="3729148" y="2855681"/>
            <a:ext cx="4805713" cy="3205411"/>
          </a:xfrm>
          <a:prstGeom prst="rect">
            <a:avLst/>
          </a:prstGeom>
          <a:noFill/>
          <a:ln>
            <a:noFill/>
          </a:ln>
        </p:spPr>
      </p:pic>
      <p:sp>
        <p:nvSpPr>
          <p:cNvPr id="295" name="Google Shape;295;p29"/>
          <p:cNvSpPr/>
          <p:nvPr/>
        </p:nvSpPr>
        <p:spPr>
          <a:xfrm>
            <a:off x="3729147" y="6061092"/>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https://cdn.guiadecamposdojordao.com.br/imgs/20170829170233/parque-estadual-campos-do-jordao.jpg</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0"/>
          <p:cNvSpPr/>
          <p:nvPr/>
        </p:nvSpPr>
        <p:spPr>
          <a:xfrm>
            <a:off x="4148775" y="410736"/>
            <a:ext cx="3894485"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dirty="0">
                <a:solidFill>
                  <a:schemeClr val="dk1"/>
                </a:solidFill>
                <a:latin typeface="Calibri"/>
                <a:ea typeface="Calibri"/>
                <a:cs typeface="Calibri"/>
                <a:sym typeface="Calibri"/>
              </a:rPr>
              <a:t>CLIMA SUBTROPICAL / Temperada </a:t>
            </a:r>
            <a:endParaRPr dirty="0"/>
          </a:p>
        </p:txBody>
      </p:sp>
      <p:sp>
        <p:nvSpPr>
          <p:cNvPr id="301" name="Google Shape;301;p30"/>
          <p:cNvSpPr/>
          <p:nvPr/>
        </p:nvSpPr>
        <p:spPr>
          <a:xfrm>
            <a:off x="1300218" y="1252538"/>
            <a:ext cx="9383852" cy="615499"/>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3200">
                <a:solidFill>
                  <a:srgbClr val="000000"/>
                </a:solidFill>
                <a:latin typeface="Calibri"/>
                <a:ea typeface="Calibri"/>
                <a:cs typeface="Calibri"/>
                <a:sym typeface="Calibri"/>
              </a:rPr>
              <a:t>Apresenta as quatro estações climáticas bem definidas</a:t>
            </a:r>
            <a:r>
              <a:rPr lang="pt-BR" sz="1867">
                <a:solidFill>
                  <a:srgbClr val="000000"/>
                </a:solidFill>
                <a:latin typeface="Arial"/>
                <a:ea typeface="Arial"/>
                <a:cs typeface="Arial"/>
                <a:sym typeface="Arial"/>
              </a:rPr>
              <a:t>.</a:t>
            </a:r>
            <a:endParaRPr sz="1867">
              <a:solidFill>
                <a:schemeClr val="dk1"/>
              </a:solidFill>
              <a:latin typeface="Calibri"/>
              <a:ea typeface="Calibri"/>
              <a:cs typeface="Calibri"/>
              <a:sym typeface="Calibri"/>
            </a:endParaRPr>
          </a:p>
        </p:txBody>
      </p:sp>
      <p:pic>
        <p:nvPicPr>
          <p:cNvPr id="302" name="Google Shape;302;p30" descr="Estações do ano: causa, características, exercícios - Escola Kids"/>
          <p:cNvPicPr preferRelativeResize="0"/>
          <p:nvPr/>
        </p:nvPicPr>
        <p:blipFill rotWithShape="1">
          <a:blip r:embed="rId3">
            <a:alphaModFix/>
          </a:blip>
          <a:srcRect/>
          <a:stretch/>
        </p:blipFill>
        <p:spPr>
          <a:xfrm>
            <a:off x="2145351" y="2094342"/>
            <a:ext cx="7229135" cy="2722973"/>
          </a:xfrm>
          <a:prstGeom prst="rect">
            <a:avLst/>
          </a:prstGeom>
          <a:noFill/>
          <a:ln>
            <a:noFill/>
          </a:ln>
        </p:spPr>
      </p:pic>
      <p:sp>
        <p:nvSpPr>
          <p:cNvPr id="303" name="Google Shape;303;p30"/>
          <p:cNvSpPr/>
          <p:nvPr/>
        </p:nvSpPr>
        <p:spPr>
          <a:xfrm>
            <a:off x="2499364" y="5412038"/>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https://static.escolakids.uol.com.br/2020/05/estacoes-ano.jpg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p:nvPr/>
        </p:nvSpPr>
        <p:spPr>
          <a:xfrm>
            <a:off x="4148775" y="410736"/>
            <a:ext cx="389448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SUBTROPICAL </a:t>
            </a:r>
            <a:endParaRPr/>
          </a:p>
        </p:txBody>
      </p:sp>
      <p:sp>
        <p:nvSpPr>
          <p:cNvPr id="309" name="Google Shape;309;p31"/>
          <p:cNvSpPr/>
          <p:nvPr/>
        </p:nvSpPr>
        <p:spPr>
          <a:xfrm>
            <a:off x="1265100" y="1361601"/>
            <a:ext cx="8640800" cy="3652356"/>
          </a:xfrm>
          <a:prstGeom prst="rect">
            <a:avLst/>
          </a:prstGeom>
          <a:noFill/>
          <a:ln>
            <a:noFill/>
          </a:ln>
        </p:spPr>
        <p:txBody>
          <a:bodyPr spcFirstLastPara="1" wrap="square" lIns="121900" tIns="60933" rIns="121900" bIns="60933" anchor="t" anchorCtr="0">
            <a:spAutoFit/>
          </a:bodyPr>
          <a:lstStyle/>
          <a:p>
            <a:pPr algn="just">
              <a:spcBef>
                <a:spcPts val="0"/>
              </a:spcBef>
              <a:spcAft>
                <a:spcPts val="0"/>
              </a:spcAft>
            </a:pPr>
            <a:r>
              <a:rPr lang="pt-BR" sz="3200">
                <a:solidFill>
                  <a:srgbClr val="000000"/>
                </a:solidFill>
                <a:latin typeface="Calibri"/>
                <a:ea typeface="Calibri"/>
                <a:cs typeface="Calibri"/>
                <a:sym typeface="Calibri"/>
              </a:rPr>
              <a:t>- Verão apresenta temperaturas elevadas.</a:t>
            </a:r>
            <a:endParaRPr sz="3200">
              <a:solidFill>
                <a:schemeClr val="dk1"/>
              </a:solidFill>
              <a:latin typeface="Calibri"/>
              <a:ea typeface="Calibri"/>
              <a:cs typeface="Calibri"/>
              <a:sym typeface="Calibri"/>
            </a:endParaRPr>
          </a:p>
          <a:p>
            <a:pPr algn="just">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 Invernos com temperaturas baixas e áreas com geadas e neve.</a:t>
            </a:r>
            <a:endParaRPr sz="3200">
              <a:solidFill>
                <a:schemeClr val="dk1"/>
              </a:solidFill>
              <a:latin typeface="Calibri"/>
              <a:ea typeface="Calibri"/>
              <a:cs typeface="Calibri"/>
              <a:sym typeface="Calibri"/>
            </a:endParaRPr>
          </a:p>
          <a:p>
            <a:pPr algn="just">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 Outono e Primavera são estações de transição.</a:t>
            </a:r>
            <a:endParaRPr sz="3200">
              <a:solidFill>
                <a:schemeClr val="dk1"/>
              </a:solidFill>
              <a:latin typeface="Calibri"/>
              <a:ea typeface="Calibri"/>
              <a:cs typeface="Calibri"/>
              <a:sym typeface="Calibri"/>
            </a:endParaRPr>
          </a:p>
          <a:p>
            <a:pPr algn="just">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2"/>
          <p:cNvSpPr/>
          <p:nvPr/>
        </p:nvSpPr>
        <p:spPr>
          <a:xfrm>
            <a:off x="3460553" y="410736"/>
            <a:ext cx="527093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SUBTROPICAL </a:t>
            </a:r>
            <a:endParaRPr/>
          </a:p>
        </p:txBody>
      </p:sp>
      <p:pic>
        <p:nvPicPr>
          <p:cNvPr id="315" name="Google Shape;315;p32" descr="Observe o climograma acima: Marque a alternativa que indique a região que  apresente esse tipo de - Brainly.com.br"/>
          <p:cNvPicPr preferRelativeResize="0"/>
          <p:nvPr/>
        </p:nvPicPr>
        <p:blipFill rotWithShape="1">
          <a:blip r:embed="rId3">
            <a:alphaModFix/>
          </a:blip>
          <a:srcRect/>
          <a:stretch/>
        </p:blipFill>
        <p:spPr>
          <a:xfrm>
            <a:off x="2311021" y="1300690"/>
            <a:ext cx="5383356" cy="5036044"/>
          </a:xfrm>
          <a:prstGeom prst="rect">
            <a:avLst/>
          </a:prstGeom>
          <a:noFill/>
          <a:ln>
            <a:noFill/>
          </a:ln>
        </p:spPr>
      </p:pic>
      <p:sp>
        <p:nvSpPr>
          <p:cNvPr id="316" name="Google Shape;316;p32"/>
          <p:cNvSpPr/>
          <p:nvPr/>
        </p:nvSpPr>
        <p:spPr>
          <a:xfrm>
            <a:off x="8117687" y="5705771"/>
            <a:ext cx="18884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https://pt-static.z-dn.net/files/d42/90d4f71cb9a0e299649830c2589e684c.jpg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2"/>
          <p:cNvSpPr/>
          <p:nvPr/>
        </p:nvSpPr>
        <p:spPr>
          <a:xfrm>
            <a:off x="3460553" y="410736"/>
            <a:ext cx="527093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dirty="0">
                <a:solidFill>
                  <a:schemeClr val="dk1"/>
                </a:solidFill>
                <a:latin typeface="Calibri"/>
                <a:ea typeface="Calibri"/>
                <a:cs typeface="Calibri"/>
                <a:sym typeface="Calibri"/>
              </a:rPr>
              <a:t>CLIMA MEDITERRÂNEO</a:t>
            </a:r>
            <a:endParaRPr dirty="0"/>
          </a:p>
        </p:txBody>
      </p:sp>
      <p:sp>
        <p:nvSpPr>
          <p:cNvPr id="316" name="Google Shape;316;p32"/>
          <p:cNvSpPr/>
          <p:nvPr/>
        </p:nvSpPr>
        <p:spPr>
          <a:xfrm>
            <a:off x="8117687" y="5705771"/>
            <a:ext cx="18884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https://pt-static.z-dn.net/files/d42/90d4f71cb9a0e299649830c2589e684c.jpg</a:t>
            </a:r>
            <a:endParaRPr/>
          </a:p>
        </p:txBody>
      </p:sp>
      <p:sp>
        <p:nvSpPr>
          <p:cNvPr id="2" name="CaixaDeTexto 1">
            <a:extLst>
              <a:ext uri="{FF2B5EF4-FFF2-40B4-BE49-F238E27FC236}">
                <a16:creationId xmlns:a16="http://schemas.microsoft.com/office/drawing/2014/main" id="{2ADCECB7-A2B5-C9B9-640B-D57851416B13}"/>
              </a:ext>
            </a:extLst>
          </p:cNvPr>
          <p:cNvSpPr txBox="1"/>
          <p:nvPr/>
        </p:nvSpPr>
        <p:spPr>
          <a:xfrm>
            <a:off x="632012" y="1640541"/>
            <a:ext cx="10367682" cy="1077218"/>
          </a:xfrm>
          <a:prstGeom prst="rect">
            <a:avLst/>
          </a:prstGeom>
          <a:noFill/>
        </p:spPr>
        <p:txBody>
          <a:bodyPr wrap="square" rtlCol="0">
            <a:spAutoFit/>
          </a:bodyPr>
          <a:lstStyle/>
          <a:p>
            <a:r>
              <a:rPr lang="pt-BR" sz="3200" dirty="0">
                <a:latin typeface="Arial" panose="020B0604020202020204" pitchFamily="34" charset="0"/>
                <a:cs typeface="Arial" panose="020B0604020202020204" pitchFamily="34" charset="0"/>
              </a:rPr>
              <a:t>Regiões que apresentam esse clima tem verões quentes e secos, invernos amenos e chuvosos</a:t>
            </a:r>
            <a:r>
              <a:rPr lang="pt-BR" dirty="0"/>
              <a:t>. </a:t>
            </a:r>
          </a:p>
        </p:txBody>
      </p:sp>
      <p:pic>
        <p:nvPicPr>
          <p:cNvPr id="2050" name="Picture 2" descr="Clima Mediterrâneo - Toda Matéria">
            <a:extLst>
              <a:ext uri="{FF2B5EF4-FFF2-40B4-BE49-F238E27FC236}">
                <a16:creationId xmlns:a16="http://schemas.microsoft.com/office/drawing/2014/main" id="{490C38DD-923A-9AD7-7228-8C2929019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52" y="2941579"/>
            <a:ext cx="6389249" cy="3173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 Climograma del Mediterráneo. | Download Scientific Diagram">
            <a:extLst>
              <a:ext uri="{FF2B5EF4-FFF2-40B4-BE49-F238E27FC236}">
                <a16:creationId xmlns:a16="http://schemas.microsoft.com/office/drawing/2014/main" id="{82DE1433-02C8-8ED0-0F24-42260D704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3837" y="2941580"/>
            <a:ext cx="4958323" cy="317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91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7BA27-5BC4-43FD-A31F-AB7BCD3B1E85}"/>
              </a:ext>
            </a:extLst>
          </p:cNvPr>
          <p:cNvSpPr>
            <a:spLocks noGrp="1"/>
          </p:cNvSpPr>
          <p:nvPr>
            <p:ph type="title"/>
          </p:nvPr>
        </p:nvSpPr>
        <p:spPr/>
        <p:txBody>
          <a:bodyPr>
            <a:normAutofit/>
          </a:bodyPr>
          <a:lstStyle/>
          <a:p>
            <a:r>
              <a:rPr lang="pt-BR" sz="6000" dirty="0" err="1"/>
              <a:t>hotspots</a:t>
            </a:r>
            <a:endParaRPr lang="pt-BR" sz="6000" dirty="0"/>
          </a:p>
        </p:txBody>
      </p:sp>
      <p:sp>
        <p:nvSpPr>
          <p:cNvPr id="3" name="Espaço Reservado para Conteúdo 2">
            <a:extLst>
              <a:ext uri="{FF2B5EF4-FFF2-40B4-BE49-F238E27FC236}">
                <a16:creationId xmlns:a16="http://schemas.microsoft.com/office/drawing/2014/main" id="{90EAEA13-C495-442F-9C8A-987C37F9184D}"/>
              </a:ext>
            </a:extLst>
          </p:cNvPr>
          <p:cNvSpPr>
            <a:spLocks noGrp="1"/>
          </p:cNvSpPr>
          <p:nvPr>
            <p:ph idx="1"/>
          </p:nvPr>
        </p:nvSpPr>
        <p:spPr/>
        <p:txBody>
          <a:bodyPr/>
          <a:lstStyle/>
          <a:p>
            <a:r>
              <a:rPr lang="pt-BR" dirty="0"/>
              <a:t>Os </a:t>
            </a:r>
            <a:r>
              <a:rPr lang="pt-BR" dirty="0" err="1"/>
              <a:t>hotspots</a:t>
            </a:r>
            <a:r>
              <a:rPr lang="pt-BR" dirty="0"/>
              <a:t> são locais na superfície terrestre com presença de grande biodiversidade e que sofrem degradação ambiental, causada principalmente pela ação humana;</a:t>
            </a:r>
          </a:p>
          <a:p>
            <a:r>
              <a:rPr lang="pt-BR" dirty="0"/>
              <a:t>O termo </a:t>
            </a:r>
            <a:r>
              <a:rPr lang="pt-BR" dirty="0" err="1"/>
              <a:t>hotspot</a:t>
            </a:r>
            <a:r>
              <a:rPr lang="pt-BR" dirty="0"/>
              <a:t> (pontos quentes, em inglês) foi criado pelo ecólogo britânico Norman Myers. O pesquisador afirma que há mais de 34 </a:t>
            </a:r>
            <a:r>
              <a:rPr lang="pt-BR" dirty="0" err="1"/>
              <a:t>hotspots</a:t>
            </a:r>
            <a:r>
              <a:rPr lang="pt-BR" dirty="0"/>
              <a:t> entre zonas e biomas ameaçados, representando cerca de 2,4% da superfície terrestre, e que são necessárias medidas urgentes para impedir o avanço progressivo da destruição da biodiversidade.</a:t>
            </a:r>
          </a:p>
        </p:txBody>
      </p:sp>
    </p:spTree>
    <p:extLst>
      <p:ext uri="{BB962C8B-B14F-4D97-AF65-F5344CB8AC3E}">
        <p14:creationId xmlns:p14="http://schemas.microsoft.com/office/powerpoint/2010/main" val="1169026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15D616-5C80-4D0B-9178-FAB526D0F76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35DCF620-83C3-4605-AA4C-DDA5785303FC}"/>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C0427919-304F-449D-8BCB-29328283B984}"/>
              </a:ext>
            </a:extLst>
          </p:cNvPr>
          <p:cNvPicPr>
            <a:picLocks noChangeAspect="1"/>
          </p:cNvPicPr>
          <p:nvPr/>
        </p:nvPicPr>
        <p:blipFill rotWithShape="1">
          <a:blip r:embed="rId2"/>
          <a:srcRect l="21237" t="9081" r="9879"/>
          <a:stretch/>
        </p:blipFill>
        <p:spPr>
          <a:xfrm>
            <a:off x="1896831" y="312891"/>
            <a:ext cx="9120213" cy="6767905"/>
          </a:xfrm>
          <a:prstGeom prst="rect">
            <a:avLst/>
          </a:prstGeom>
        </p:spPr>
      </p:pic>
    </p:spTree>
    <p:extLst>
      <p:ext uri="{BB962C8B-B14F-4D97-AF65-F5344CB8AC3E}">
        <p14:creationId xmlns:p14="http://schemas.microsoft.com/office/powerpoint/2010/main" val="12374454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435" y="365126"/>
            <a:ext cx="7675420" cy="770948"/>
          </a:xfrm>
        </p:spPr>
        <p:txBody>
          <a:bodyPr/>
          <a:lstStyle/>
          <a:p>
            <a:pPr algn="ctr"/>
            <a:r>
              <a:rPr lang="pt-BR" dirty="0"/>
              <a:t>Chuva ácida</a:t>
            </a:r>
          </a:p>
        </p:txBody>
      </p:sp>
      <p:sp>
        <p:nvSpPr>
          <p:cNvPr id="3" name="Espaço Reservado para Conteúdo 2"/>
          <p:cNvSpPr>
            <a:spLocks noGrp="1"/>
          </p:cNvSpPr>
          <p:nvPr>
            <p:ph sz="half" idx="1"/>
          </p:nvPr>
        </p:nvSpPr>
        <p:spPr>
          <a:xfrm>
            <a:off x="838200" y="1246910"/>
            <a:ext cx="5922819" cy="4930055"/>
          </a:xfrm>
        </p:spPr>
        <p:txBody>
          <a:bodyPr>
            <a:noAutofit/>
          </a:bodyPr>
          <a:lstStyle/>
          <a:p>
            <a:r>
              <a:rPr lang="pt-BR" sz="3200" dirty="0"/>
              <a:t>Naturalmente ácida – presença de dióxido de carbono (CO2);</a:t>
            </a:r>
          </a:p>
          <a:p>
            <a:r>
              <a:rPr lang="pt-BR" sz="3200" dirty="0"/>
              <a:t>O problema – queima de combustíveis fósseis – aumento do dióxido de carbono diminuindo o pH da chuva – tornando extremamente nociva ao homem e à natureza. </a:t>
            </a:r>
          </a:p>
        </p:txBody>
      </p:sp>
      <p:pic>
        <p:nvPicPr>
          <p:cNvPr id="6" name="Picture 2" descr="Diferença de temperatura entre as zonas da cidade de São&#10;Paulo&#10;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9910" t="13103" r="5598" b="8858"/>
          <a:stretch>
            <a:fillRect/>
          </a:stretch>
        </p:blipFill>
        <p:spPr bwMode="auto">
          <a:xfrm>
            <a:off x="6548397" y="1205345"/>
            <a:ext cx="484004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853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lhas de calor nos grandes centros urbanos.Fatores:&#10;elevada densidade de construções e redução das áreas verdes; a presenç..."/>
          <p:cNvPicPr>
            <a:picLocks noChangeAspect="1" noChangeArrowheads="1"/>
          </p:cNvPicPr>
          <p:nvPr/>
        </p:nvPicPr>
        <p:blipFill>
          <a:blip r:embed="rId2">
            <a:extLst>
              <a:ext uri="{28A0092B-C50C-407E-A947-70E740481C1C}">
                <a14:useLocalDpi xmlns:a14="http://schemas.microsoft.com/office/drawing/2010/main" val="0"/>
              </a:ext>
            </a:extLst>
          </a:blip>
          <a:srcRect t="12342"/>
          <a:stretch>
            <a:fillRect/>
          </a:stretch>
        </p:blipFill>
        <p:spPr bwMode="auto">
          <a:xfrm>
            <a:off x="962439" y="1377512"/>
            <a:ext cx="8098435" cy="484016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2299853" y="387928"/>
            <a:ext cx="7633856" cy="1077218"/>
          </a:xfrm>
          <a:prstGeom prst="rect">
            <a:avLst/>
          </a:prstGeom>
          <a:noFill/>
        </p:spPr>
        <p:txBody>
          <a:bodyPr wrap="square" rtlCol="0">
            <a:spAutoFit/>
          </a:bodyPr>
          <a:lstStyle/>
          <a:p>
            <a:pPr algn="ctr"/>
            <a:r>
              <a:rPr lang="pt-BR" sz="3200" b="1" dirty="0" err="1"/>
              <a:t>Consequência</a:t>
            </a:r>
            <a:r>
              <a:rPr lang="pt-BR" sz="3200" b="1" dirty="0"/>
              <a:t> da poluição atmosférica nas grandes cidades</a:t>
            </a:r>
          </a:p>
        </p:txBody>
      </p:sp>
      <p:sp>
        <p:nvSpPr>
          <p:cNvPr id="12" name="Retângulo 11"/>
          <p:cNvSpPr/>
          <p:nvPr/>
        </p:nvSpPr>
        <p:spPr>
          <a:xfrm>
            <a:off x="914400" y="6155897"/>
            <a:ext cx="6096000" cy="194990"/>
          </a:xfrm>
          <a:prstGeom prst="rect">
            <a:avLst/>
          </a:prstGeom>
        </p:spPr>
        <p:txBody>
          <a:bodyPr>
            <a:spAutoFit/>
          </a:bodyPr>
          <a:lstStyle/>
          <a:p>
            <a:r>
              <a:rPr lang="pt-BR" sz="667" dirty="0"/>
              <a:t>http://viddasustentavel.blogspot.com/2010/11/poluicao-atmosferica.html</a:t>
            </a:r>
          </a:p>
        </p:txBody>
      </p:sp>
    </p:spTree>
    <p:extLst>
      <p:ext uri="{BB962C8B-B14F-4D97-AF65-F5344CB8AC3E}">
        <p14:creationId xmlns:p14="http://schemas.microsoft.com/office/powerpoint/2010/main" val="2632304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99855" y="365126"/>
            <a:ext cx="7661565" cy="743239"/>
          </a:xfrm>
        </p:spPr>
        <p:txBody>
          <a:bodyPr/>
          <a:lstStyle/>
          <a:p>
            <a:pPr algn="ctr"/>
            <a:r>
              <a:rPr lang="pt-BR" dirty="0"/>
              <a:t>Consequências</a:t>
            </a:r>
          </a:p>
        </p:txBody>
      </p:sp>
      <p:sp>
        <p:nvSpPr>
          <p:cNvPr id="4" name="Espaço Reservado para Conteúdo 3"/>
          <p:cNvSpPr>
            <a:spLocks noGrp="1"/>
          </p:cNvSpPr>
          <p:nvPr>
            <p:ph idx="1"/>
          </p:nvPr>
        </p:nvSpPr>
        <p:spPr>
          <a:xfrm>
            <a:off x="838201" y="1825625"/>
            <a:ext cx="10148455" cy="4351339"/>
          </a:xfrm>
        </p:spPr>
        <p:txBody>
          <a:bodyPr>
            <a:normAutofit/>
          </a:bodyPr>
          <a:lstStyle/>
          <a:p>
            <a:r>
              <a:rPr lang="pt-BR" sz="3200" dirty="0"/>
              <a:t>Para a saúde: libera metais tóxicos (solo e rios);</a:t>
            </a:r>
          </a:p>
          <a:p>
            <a:r>
              <a:rPr lang="pt-BR" sz="3200" dirty="0"/>
              <a:t>Corrosão de materiais usados em construção danificando estruturas;</a:t>
            </a:r>
          </a:p>
          <a:p>
            <a:r>
              <a:rPr lang="pt-BR" sz="3200" dirty="0"/>
              <a:t>Para o meio ambiente: acidificação dos lagos;</a:t>
            </a:r>
          </a:p>
          <a:p>
            <a:r>
              <a:rPr lang="pt-BR" sz="3200" dirty="0"/>
              <a:t>Destruição de florestas;</a:t>
            </a:r>
          </a:p>
          <a:p>
            <a:r>
              <a:rPr lang="pt-BR" sz="3200" dirty="0"/>
              <a:t>Destruição de lavouras.</a:t>
            </a:r>
          </a:p>
          <a:p>
            <a:endParaRPr lang="pt-BR" sz="3200" dirty="0"/>
          </a:p>
        </p:txBody>
      </p:sp>
    </p:spTree>
    <p:extLst>
      <p:ext uri="{BB962C8B-B14F-4D97-AF65-F5344CB8AC3E}">
        <p14:creationId xmlns:p14="http://schemas.microsoft.com/office/powerpoint/2010/main" val="4021121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382326" y="0"/>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Umidade</a:t>
            </a:r>
          </a:p>
        </p:txBody>
      </p:sp>
      <p:sp>
        <p:nvSpPr>
          <p:cNvPr id="6" name="Retângulo 5"/>
          <p:cNvSpPr/>
          <p:nvPr/>
        </p:nvSpPr>
        <p:spPr>
          <a:xfrm>
            <a:off x="696037" y="903612"/>
            <a:ext cx="9799092" cy="4278094"/>
          </a:xfrm>
          <a:prstGeom prst="rect">
            <a:avLst/>
          </a:prstGeom>
        </p:spPr>
        <p:txBody>
          <a:bodyPr wrap="square">
            <a:spAutoFit/>
          </a:bodyPr>
          <a:lstStyle/>
          <a:p>
            <a:pPr algn="ctr"/>
            <a:r>
              <a:rPr lang="pt-BR" sz="3600" dirty="0">
                <a:latin typeface="Arial" pitchFamily="34" charset="0"/>
                <a:cs typeface="Arial" pitchFamily="34" charset="0"/>
              </a:rPr>
              <a:t>É a quantidade de água presente na atmosfera.</a:t>
            </a:r>
          </a:p>
          <a:p>
            <a:pPr algn="ctr"/>
            <a:endParaRPr lang="pt-BR" sz="1000" dirty="0">
              <a:latin typeface="Arial" pitchFamily="34" charset="0"/>
              <a:cs typeface="Arial" pitchFamily="34" charset="0"/>
            </a:endParaRPr>
          </a:p>
          <a:p>
            <a:pPr algn="ctr"/>
            <a:r>
              <a:rPr lang="pt-BR" sz="3600" b="1" dirty="0">
                <a:latin typeface="Arial" pitchFamily="34" charset="0"/>
                <a:cs typeface="Arial" pitchFamily="34" charset="0"/>
              </a:rPr>
              <a:t>Umidade absoluta: </a:t>
            </a:r>
          </a:p>
          <a:p>
            <a:pPr algn="ctr"/>
            <a:r>
              <a:rPr lang="pt-BR" sz="3600" dirty="0">
                <a:latin typeface="Arial" pitchFamily="34" charset="0"/>
                <a:cs typeface="Arial" pitchFamily="34" charset="0"/>
              </a:rPr>
              <a:t>Quantidade total de água na atmosfera</a:t>
            </a:r>
          </a:p>
          <a:p>
            <a:pPr algn="ctr"/>
            <a:endParaRPr lang="pt-BR" sz="1000" dirty="0">
              <a:latin typeface="Arial" pitchFamily="34" charset="0"/>
              <a:cs typeface="Arial" pitchFamily="34" charset="0"/>
            </a:endParaRPr>
          </a:p>
          <a:p>
            <a:pPr algn="ctr"/>
            <a:r>
              <a:rPr lang="pt-BR" sz="3600" b="1" dirty="0">
                <a:latin typeface="Arial" pitchFamily="34" charset="0"/>
                <a:cs typeface="Arial" pitchFamily="34" charset="0"/>
              </a:rPr>
              <a:t>Umidade relativa do ar: </a:t>
            </a:r>
          </a:p>
          <a:p>
            <a:pPr algn="ctr"/>
            <a:r>
              <a:rPr lang="pt-BR" sz="3600" dirty="0">
                <a:latin typeface="Arial" pitchFamily="34" charset="0"/>
                <a:cs typeface="Arial" pitchFamily="34" charset="0"/>
              </a:rPr>
              <a:t>Quantidade de água na atmosfera em relação ao total necessário para ocorrer chuva.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8292" y="365125"/>
            <a:ext cx="7689273" cy="701675"/>
          </a:xfrm>
        </p:spPr>
        <p:txBody>
          <a:bodyPr/>
          <a:lstStyle/>
          <a:p>
            <a:pPr algn="ctr"/>
            <a:r>
              <a:rPr lang="pt-BR" dirty="0"/>
              <a:t>Ilhas de calor</a:t>
            </a:r>
          </a:p>
        </p:txBody>
      </p:sp>
      <p:sp>
        <p:nvSpPr>
          <p:cNvPr id="3" name="Espaço Reservado para Conteúdo 2"/>
          <p:cNvSpPr>
            <a:spLocks noGrp="1"/>
          </p:cNvSpPr>
          <p:nvPr>
            <p:ph sz="half" idx="1"/>
          </p:nvPr>
        </p:nvSpPr>
        <p:spPr>
          <a:xfrm>
            <a:off x="838200" y="1177636"/>
            <a:ext cx="5770419" cy="4999328"/>
          </a:xfrm>
        </p:spPr>
        <p:txBody>
          <a:bodyPr>
            <a:noAutofit/>
          </a:bodyPr>
          <a:lstStyle/>
          <a:p>
            <a:pPr>
              <a:lnSpc>
                <a:spcPts val="2933"/>
              </a:lnSpc>
              <a:spcBef>
                <a:spcPts val="0"/>
              </a:spcBef>
            </a:pPr>
            <a:r>
              <a:rPr lang="pt-BR" sz="3200" dirty="0"/>
              <a:t>Fenômeno climático que ocorre a partir da elevação da temperatura de uma área urbana se comparada a uma zona rural.</a:t>
            </a:r>
          </a:p>
          <a:p>
            <a:pPr>
              <a:lnSpc>
                <a:spcPts val="2933"/>
              </a:lnSpc>
              <a:spcBef>
                <a:spcPts val="0"/>
              </a:spcBef>
            </a:pPr>
            <a:r>
              <a:rPr lang="pt-BR" sz="3200" dirty="0"/>
              <a:t>Temperatura superior em algumas áreas – ilhas.</a:t>
            </a:r>
          </a:p>
          <a:p>
            <a:pPr>
              <a:lnSpc>
                <a:spcPts val="2933"/>
              </a:lnSpc>
              <a:spcBef>
                <a:spcPts val="0"/>
              </a:spcBef>
            </a:pPr>
            <a:r>
              <a:rPr lang="pt-BR" sz="3200" dirty="0"/>
              <a:t>Resulta da elevação das temperaturas médias nas zonas centrais da mancha urbana, em comparação com as zonas periféricas ou com as rurais</a:t>
            </a:r>
          </a:p>
        </p:txBody>
      </p:sp>
      <p:pic>
        <p:nvPicPr>
          <p:cNvPr id="7" name="Picture 2" descr="Poluição das águas&#10; É o lançamento de detritos na água de rios e oceanos e&#10;a contaminação dos lençóis freáticos por comp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9771" t="9336" b="12232"/>
          <a:stretch>
            <a:fillRect/>
          </a:stretch>
        </p:blipFill>
        <p:spPr bwMode="auto">
          <a:xfrm>
            <a:off x="6501303" y="1122219"/>
            <a:ext cx="514284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191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chente&#10;Imagem:ItapecuruMirim/AntonioCruz/Abr/LicençaCreativeCommonsAtribuição3.0Brasil.&#10; "/>
          <p:cNvPicPr>
            <a:picLocks noChangeAspect="1" noChangeArrowheads="1"/>
          </p:cNvPicPr>
          <p:nvPr/>
        </p:nvPicPr>
        <p:blipFill>
          <a:blip r:embed="rId2">
            <a:extLst>
              <a:ext uri="{28A0092B-C50C-407E-A947-70E740481C1C}">
                <a14:useLocalDpi xmlns:a14="http://schemas.microsoft.com/office/drawing/2010/main" val="0"/>
              </a:ext>
            </a:extLst>
          </a:blip>
          <a:srcRect l="4227" t="21696" r="4776" b="6068"/>
          <a:stretch>
            <a:fillRect/>
          </a:stretch>
        </p:blipFill>
        <p:spPr bwMode="auto">
          <a:xfrm>
            <a:off x="-110438" y="1495396"/>
            <a:ext cx="7073977" cy="382877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E46DAC35-1179-4C37-9AF2-EDE5C56363CB}"/>
              </a:ext>
            </a:extLst>
          </p:cNvPr>
          <p:cNvPicPr>
            <a:picLocks noChangeAspect="1"/>
          </p:cNvPicPr>
          <p:nvPr/>
        </p:nvPicPr>
        <p:blipFill rotWithShape="1">
          <a:blip r:embed="rId3"/>
          <a:srcRect l="20081" t="20846" r="15928" b="12240"/>
          <a:stretch/>
        </p:blipFill>
        <p:spPr>
          <a:xfrm>
            <a:off x="6503542" y="471948"/>
            <a:ext cx="5688458" cy="6386052"/>
          </a:xfrm>
          <a:prstGeom prst="rect">
            <a:avLst/>
          </a:prstGeom>
        </p:spPr>
      </p:pic>
    </p:spTree>
    <p:extLst>
      <p:ext uri="{BB962C8B-B14F-4D97-AF65-F5344CB8AC3E}">
        <p14:creationId xmlns:p14="http://schemas.microsoft.com/office/powerpoint/2010/main" val="3344862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incipalmente a conscientização da&#10;população para que não jogue lixo nas vias&#10;públicas.&#10; "/>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74964" y="932778"/>
            <a:ext cx="5520408" cy="3763913"/>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2286001" y="365126"/>
            <a:ext cx="7661564" cy="757093"/>
          </a:xfrm>
        </p:spPr>
        <p:txBody>
          <a:bodyPr/>
          <a:lstStyle/>
          <a:p>
            <a:pPr algn="ctr"/>
            <a:r>
              <a:rPr lang="pt-BR" dirty="0"/>
              <a:t>Poluição das águas</a:t>
            </a:r>
          </a:p>
        </p:txBody>
      </p:sp>
      <p:sp>
        <p:nvSpPr>
          <p:cNvPr id="5" name="Espaço Reservado para Conteúdo 4"/>
          <p:cNvSpPr>
            <a:spLocks noGrp="1"/>
          </p:cNvSpPr>
          <p:nvPr>
            <p:ph sz="half" idx="2"/>
          </p:nvPr>
        </p:nvSpPr>
        <p:spPr>
          <a:xfrm>
            <a:off x="5881255" y="1132899"/>
            <a:ext cx="5181600" cy="4351339"/>
          </a:xfrm>
        </p:spPr>
        <p:txBody>
          <a:bodyPr>
            <a:normAutofit/>
          </a:bodyPr>
          <a:lstStyle/>
          <a:p>
            <a:r>
              <a:rPr lang="pt-BR" sz="3200" dirty="0"/>
              <a:t>Consequências:</a:t>
            </a:r>
          </a:p>
          <a:p>
            <a:r>
              <a:rPr lang="pt-BR" sz="3200" dirty="0"/>
              <a:t>Condições sanitárias;</a:t>
            </a:r>
          </a:p>
          <a:p>
            <a:r>
              <a:rPr lang="pt-BR" sz="3200" dirty="0"/>
              <a:t>Doenças – </a:t>
            </a:r>
            <a:r>
              <a:rPr lang="pt-BR" sz="3200" dirty="0" err="1"/>
              <a:t>diarreia</a:t>
            </a:r>
            <a:r>
              <a:rPr lang="pt-BR" sz="3200" dirty="0"/>
              <a:t>, esquistossomose, hepatite e febre </a:t>
            </a:r>
            <a:r>
              <a:rPr lang="pt-BR" sz="3200" dirty="0" err="1"/>
              <a:t>tifoide</a:t>
            </a:r>
            <a:r>
              <a:rPr lang="pt-BR" sz="3200" dirty="0"/>
              <a:t>, </a:t>
            </a:r>
            <a:r>
              <a:rPr lang="pt-BR" sz="3200" dirty="0" err="1"/>
              <a:t>etc</a:t>
            </a:r>
            <a:endParaRPr lang="pt-BR" sz="3200" dirty="0"/>
          </a:p>
        </p:txBody>
      </p:sp>
    </p:spTree>
    <p:extLst>
      <p:ext uri="{BB962C8B-B14F-4D97-AF65-F5344CB8AC3E}">
        <p14:creationId xmlns:p14="http://schemas.microsoft.com/office/powerpoint/2010/main" val="231868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 Existem alguns tipos de lixos que não devem ser&#10;misturados com o lixo comum. É o caso das pilhas,&#10;baterias, lâmpadas e 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085178"/>
            <a:ext cx="5181600" cy="353290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664525" y="150189"/>
            <a:ext cx="7689275" cy="784801"/>
          </a:xfrm>
        </p:spPr>
        <p:txBody>
          <a:bodyPr/>
          <a:lstStyle/>
          <a:p>
            <a:pPr algn="ctr"/>
            <a:r>
              <a:rPr lang="pt-BR" dirty="0"/>
              <a:t>Enchentes</a:t>
            </a:r>
          </a:p>
        </p:txBody>
      </p:sp>
      <p:sp>
        <p:nvSpPr>
          <p:cNvPr id="3" name="Espaço Reservado para Conteúdo 2"/>
          <p:cNvSpPr>
            <a:spLocks noGrp="1"/>
          </p:cNvSpPr>
          <p:nvPr>
            <p:ph sz="half" idx="1"/>
          </p:nvPr>
        </p:nvSpPr>
        <p:spPr>
          <a:xfrm>
            <a:off x="1440873" y="0"/>
            <a:ext cx="5534891" cy="4999328"/>
          </a:xfrm>
        </p:spPr>
        <p:txBody>
          <a:bodyPr>
            <a:noAutofit/>
          </a:bodyPr>
          <a:lstStyle/>
          <a:p>
            <a:pPr marL="0" indent="0">
              <a:buNone/>
            </a:pPr>
            <a:r>
              <a:rPr lang="pt-BR" sz="3200" dirty="0"/>
              <a:t>Consequências:</a:t>
            </a:r>
          </a:p>
          <a:p>
            <a:r>
              <a:rPr lang="pt-BR" sz="3200" dirty="0"/>
              <a:t>Provocam doenças;</a:t>
            </a:r>
          </a:p>
          <a:p>
            <a:r>
              <a:rPr lang="pt-BR" sz="3200" dirty="0"/>
              <a:t>Prejuízo ao comércio;</a:t>
            </a:r>
          </a:p>
          <a:p>
            <a:r>
              <a:rPr lang="pt-BR" sz="3200" dirty="0"/>
              <a:t>Contaminação das águas;</a:t>
            </a:r>
          </a:p>
          <a:p>
            <a:r>
              <a:rPr lang="pt-BR" sz="3200" dirty="0"/>
              <a:t>Danos materiais; </a:t>
            </a:r>
          </a:p>
          <a:p>
            <a:r>
              <a:rPr lang="pt-BR" sz="3200" dirty="0"/>
              <a:t>Perdas em lavouras e pecuária;</a:t>
            </a:r>
          </a:p>
          <a:p>
            <a:r>
              <a:rPr lang="pt-BR" sz="3200" dirty="0"/>
              <a:t>Abandono das áreas inundadas.</a:t>
            </a:r>
          </a:p>
          <a:p>
            <a:r>
              <a:rPr lang="pt-BR" sz="3200" dirty="0"/>
              <a:t>Perdas de familiares e amigos. </a:t>
            </a:r>
          </a:p>
          <a:p>
            <a:endParaRPr lang="pt-BR" sz="3200" dirty="0"/>
          </a:p>
        </p:txBody>
      </p:sp>
    </p:spTree>
    <p:extLst>
      <p:ext uri="{BB962C8B-B14F-4D97-AF65-F5344CB8AC3E}">
        <p14:creationId xmlns:p14="http://schemas.microsoft.com/office/powerpoint/2010/main" val="5784161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2296DA-F540-4A29-9257-168E44115B8F}"/>
              </a:ext>
            </a:extLst>
          </p:cNvPr>
          <p:cNvSpPr>
            <a:spLocks noGrp="1"/>
          </p:cNvSpPr>
          <p:nvPr>
            <p:ph type="title"/>
          </p:nvPr>
        </p:nvSpPr>
        <p:spPr/>
        <p:txBody>
          <a:bodyPr/>
          <a:lstStyle/>
          <a:p>
            <a:r>
              <a:rPr lang="pt-BR" dirty="0"/>
              <a:t>Inundações </a:t>
            </a:r>
          </a:p>
        </p:txBody>
      </p:sp>
      <p:sp>
        <p:nvSpPr>
          <p:cNvPr id="3" name="Espaço Reservado para Conteúdo 2">
            <a:extLst>
              <a:ext uri="{FF2B5EF4-FFF2-40B4-BE49-F238E27FC236}">
                <a16:creationId xmlns:a16="http://schemas.microsoft.com/office/drawing/2014/main" id="{616CE343-2BE6-4FBA-9BD3-D60A7DCC4F1B}"/>
              </a:ext>
            </a:extLst>
          </p:cNvPr>
          <p:cNvSpPr>
            <a:spLocks noGrp="1"/>
          </p:cNvSpPr>
          <p:nvPr>
            <p:ph sz="half" idx="1"/>
          </p:nvPr>
        </p:nvSpPr>
        <p:spPr>
          <a:xfrm>
            <a:off x="838199" y="1825625"/>
            <a:ext cx="10942983" cy="4351338"/>
          </a:xfrm>
        </p:spPr>
        <p:txBody>
          <a:bodyPr/>
          <a:lstStyle/>
          <a:p>
            <a:r>
              <a:rPr lang="pt-BR" sz="6000" dirty="0"/>
              <a:t>Ocorre em período de alta precipitação e quando a água dos rios ultrapassam as margens. Pode causar estragos nas cidades.  </a:t>
            </a:r>
          </a:p>
        </p:txBody>
      </p:sp>
    </p:spTree>
    <p:extLst>
      <p:ext uri="{BB962C8B-B14F-4D97-AF65-F5344CB8AC3E}">
        <p14:creationId xmlns:p14="http://schemas.microsoft.com/office/powerpoint/2010/main" val="1481922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7" name="CaixaDeTexto 6"/>
          <p:cNvSpPr txBox="1"/>
          <p:nvPr/>
        </p:nvSpPr>
        <p:spPr>
          <a:xfrm>
            <a:off x="558800" y="787400"/>
            <a:ext cx="10947400" cy="286232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pt-BR" sz="9000" b="1" dirty="0">
                <a:solidFill>
                  <a:srgbClr val="009900"/>
                </a:solidFill>
                <a:latin typeface="Monotype Corsiva" pitchFamily="66" charset="0"/>
              </a:rPr>
              <a:t>E sobre </a:t>
            </a:r>
            <a:r>
              <a:rPr lang="pt-BR" sz="9000" b="1" dirty="0" err="1">
                <a:solidFill>
                  <a:srgbClr val="009900"/>
                </a:solidFill>
                <a:latin typeface="Monotype Corsiva" pitchFamily="66" charset="0"/>
              </a:rPr>
              <a:t>climogramas</a:t>
            </a:r>
            <a:r>
              <a:rPr lang="pt-BR" sz="9000" b="1" dirty="0">
                <a:solidFill>
                  <a:srgbClr val="009900"/>
                </a:solidFill>
                <a:latin typeface="Monotype Corsiva" pitchFamily="66" charset="0"/>
              </a:rPr>
              <a:t>, o que estudamos?</a:t>
            </a:r>
          </a:p>
        </p:txBody>
      </p:sp>
      <p:sp>
        <p:nvSpPr>
          <p:cNvPr id="9" name="CaixaDeTexto 8"/>
          <p:cNvSpPr txBox="1"/>
          <p:nvPr/>
        </p:nvSpPr>
        <p:spPr>
          <a:xfrm rot="454446">
            <a:off x="3124200" y="28702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rgbClr val="FF0000"/>
                </a:solidFill>
                <a:latin typeface="Angsana New" pitchFamily="18" charset="-34"/>
                <a:cs typeface="Angsana New" pitchFamily="18" charset="-34"/>
              </a:rPr>
              <a:t>?</a:t>
            </a:r>
          </a:p>
        </p:txBody>
      </p:sp>
      <p:sp>
        <p:nvSpPr>
          <p:cNvPr id="10" name="CaixaDeTexto 9"/>
          <p:cNvSpPr txBox="1"/>
          <p:nvPr/>
        </p:nvSpPr>
        <p:spPr>
          <a:xfrm rot="454446">
            <a:off x="4749800" y="28448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chemeClr val="accent1"/>
                </a:solidFill>
                <a:latin typeface="Angsana New" pitchFamily="18" charset="-34"/>
                <a:cs typeface="Angsana New" pitchFamily="18" charset="-34"/>
              </a:rPr>
              <a:t>?</a:t>
            </a:r>
          </a:p>
        </p:txBody>
      </p:sp>
      <p:sp>
        <p:nvSpPr>
          <p:cNvPr id="11" name="CaixaDeTexto 10"/>
          <p:cNvSpPr txBox="1"/>
          <p:nvPr/>
        </p:nvSpPr>
        <p:spPr>
          <a:xfrm rot="454446">
            <a:off x="6057900" y="28448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rgbClr val="FFFF00"/>
                </a:solidFill>
                <a:latin typeface="Angsana New" pitchFamily="18" charset="-34"/>
                <a:cs typeface="Angsana New" pitchFamily="18" charset="-34"/>
              </a:rPr>
              <a:t>?</a:t>
            </a:r>
          </a:p>
        </p:txBody>
      </p:sp>
      <p:sp>
        <p:nvSpPr>
          <p:cNvPr id="12" name="CaixaDeTexto 11"/>
          <p:cNvSpPr txBox="1"/>
          <p:nvPr/>
        </p:nvSpPr>
        <p:spPr>
          <a:xfrm rot="454446">
            <a:off x="7340600" y="28575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rgbClr val="7030A0"/>
                </a:solidFill>
                <a:latin typeface="Angsana New" pitchFamily="18" charset="-34"/>
                <a:cs typeface="Angsana New" pitchFamily="18" charset="-34"/>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6"/>
          <p:cNvSpPr txBox="1"/>
          <p:nvPr/>
        </p:nvSpPr>
        <p:spPr>
          <a:xfrm>
            <a:off x="558799" y="1463948"/>
            <a:ext cx="10947401" cy="4042517"/>
          </a:xfrm>
          <a:prstGeom prst="rect">
            <a:avLst/>
          </a:prstGeom>
          <a:noFill/>
          <a:ln>
            <a:noFill/>
          </a:ln>
        </p:spPr>
        <p:txBody>
          <a:bodyPr vert="horz" wrap="square" lIns="91440" tIns="45720" rIns="91440" bIns="45720" anchor="t" anchorCtr="1" compatLnSpc="1">
            <a:spAutoFit/>
          </a:bodyPr>
          <a:lstStyle/>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800" dirty="0">
                <a:latin typeface="Arial" pitchFamily="34" charset="0"/>
                <a:cs typeface="Arial" pitchFamily="34" charset="0"/>
              </a:rPr>
              <a:t> É uma ferramenta clássica de representação do clima que permite uma compreensão mais fácil do perfil climático de determinada região. </a:t>
            </a:r>
          </a:p>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1000" dirty="0">
              <a:latin typeface="Arial" pitchFamily="34" charset="0"/>
              <a:cs typeface="Arial" pitchFamily="34" charset="0"/>
            </a:endParaRPr>
          </a:p>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800" dirty="0">
                <a:latin typeface="Arial" pitchFamily="34" charset="0"/>
                <a:cs typeface="Arial" pitchFamily="34" charset="0"/>
              </a:rPr>
              <a:t>Através do </a:t>
            </a:r>
            <a:r>
              <a:rPr lang="pt-BR" sz="3800" dirty="0" err="1">
                <a:latin typeface="Arial" pitchFamily="34" charset="0"/>
                <a:cs typeface="Arial" pitchFamily="34" charset="0"/>
              </a:rPr>
              <a:t>climograma</a:t>
            </a:r>
            <a:r>
              <a:rPr lang="pt-BR" sz="3800" dirty="0">
                <a:latin typeface="Arial" pitchFamily="34" charset="0"/>
                <a:cs typeface="Arial" pitchFamily="34" charset="0"/>
              </a:rPr>
              <a:t> é possível representar graficamente as variações de temperatura e precipitações durante um determinado período de tempo.</a:t>
            </a:r>
            <a:endParaRPr lang="pt-BR" sz="3800" b="0" i="0" u="none" strike="noStrike" kern="1200" cap="none" spc="0" baseline="0" dirty="0">
              <a:solidFill>
                <a:srgbClr val="000000"/>
              </a:solidFill>
              <a:uFillTx/>
              <a:latin typeface="Arial" pitchFamily="34" charset="0"/>
              <a:ea typeface="Microsoft YaHei"/>
              <a:cs typeface="Arial" pitchFamily="34" charset="0"/>
            </a:endParaRPr>
          </a:p>
        </p:txBody>
      </p:sp>
      <p:sp>
        <p:nvSpPr>
          <p:cNvPr id="7" name="Retângulo 6"/>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8" name="Título 3"/>
          <p:cNvSpPr txBox="1">
            <a:spLocks noChangeArrowheads="1"/>
          </p:cNvSpPr>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Climograma</a:t>
            </a:r>
            <a:endPar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8" name="Título 3"/>
          <p:cNvSpPr txBox="1">
            <a:spLocks noChangeArrowheads="1"/>
          </p:cNvSpPr>
          <p:nvPr/>
        </p:nvSpPr>
        <p:spPr bwMode="auto">
          <a:xfrm>
            <a:off x="609600" y="274638"/>
            <a:ext cx="10972800" cy="76259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Climograma</a:t>
            </a:r>
            <a:endPar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31746" name="Picture 2" descr="Como fazer um climograma com o Excel - TudoGeo"/>
          <p:cNvPicPr>
            <a:picLocks noChangeAspect="1" noChangeArrowheads="1"/>
          </p:cNvPicPr>
          <p:nvPr/>
        </p:nvPicPr>
        <p:blipFill>
          <a:blip r:embed="rId3" cstate="print"/>
          <a:srcRect/>
          <a:stretch>
            <a:fillRect/>
          </a:stretch>
        </p:blipFill>
        <p:spPr bwMode="auto">
          <a:xfrm>
            <a:off x="765174" y="1037230"/>
            <a:ext cx="9064626" cy="4873033"/>
          </a:xfrm>
          <a:prstGeom prst="rect">
            <a:avLst/>
          </a:prstGeom>
          <a:noFill/>
        </p:spPr>
      </p:pic>
      <p:sp>
        <p:nvSpPr>
          <p:cNvPr id="10" name="CaixaDeTexto 9"/>
          <p:cNvSpPr txBox="1"/>
          <p:nvPr/>
        </p:nvSpPr>
        <p:spPr>
          <a:xfrm>
            <a:off x="762000" y="5880100"/>
            <a:ext cx="9067800" cy="215444"/>
          </a:xfrm>
          <a:prstGeom prst="rect">
            <a:avLst/>
          </a:prstGeom>
          <a:noFill/>
        </p:spPr>
        <p:txBody>
          <a:bodyPr wrap="square" rtlCol="0">
            <a:spAutoFit/>
          </a:bodyPr>
          <a:lstStyle/>
          <a:p>
            <a:pPr algn="ctr"/>
            <a:r>
              <a:rPr lang="pt-BR" sz="800" dirty="0"/>
              <a:t>https://tudogeo.com.br/wp-content/uploads/2018/07/climograma-manaus.png</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46100" y="393700"/>
            <a:ext cx="5892801"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Umidade</a:t>
            </a:r>
          </a:p>
        </p:txBody>
      </p:sp>
      <p:pic>
        <p:nvPicPr>
          <p:cNvPr id="68610" name="Picture 2" descr="Como a variação da umidade no ar interfere na nossa saúde ..."/>
          <p:cNvPicPr>
            <a:picLocks noChangeAspect="1" noChangeArrowheads="1"/>
          </p:cNvPicPr>
          <p:nvPr/>
        </p:nvPicPr>
        <p:blipFill>
          <a:blip r:embed="rId2" cstate="print"/>
          <a:srcRect/>
          <a:stretch>
            <a:fillRect/>
          </a:stretch>
        </p:blipFill>
        <p:spPr bwMode="auto">
          <a:xfrm>
            <a:off x="6368766" y="97335"/>
            <a:ext cx="5081706" cy="4510278"/>
          </a:xfrm>
          <a:prstGeom prst="rect">
            <a:avLst/>
          </a:prstGeom>
          <a:noFill/>
        </p:spPr>
      </p:pic>
      <p:sp>
        <p:nvSpPr>
          <p:cNvPr id="7" name="CaixaDeTexto 6"/>
          <p:cNvSpPr txBox="1"/>
          <p:nvPr/>
        </p:nvSpPr>
        <p:spPr>
          <a:xfrm>
            <a:off x="596900" y="1613386"/>
            <a:ext cx="5600700" cy="4062651"/>
          </a:xfrm>
          <a:prstGeom prst="rect">
            <a:avLst/>
          </a:prstGeom>
          <a:noFill/>
        </p:spPr>
        <p:txBody>
          <a:bodyPr wrap="square" rtlCol="0">
            <a:spAutoFit/>
          </a:bodyPr>
          <a:lstStyle/>
          <a:p>
            <a:pPr algn="ctr"/>
            <a:r>
              <a:rPr lang="pt-BR" sz="3500" dirty="0">
                <a:latin typeface="Arial" pitchFamily="34" charset="0"/>
                <a:cs typeface="Arial" pitchFamily="34" charset="0"/>
              </a:rPr>
              <a:t> A umidade relativa pode variar de 0% (ausência de vapor de água no ar) a 100% (quantidade máxima de vapor de água que o ar pode dissolver.</a:t>
            </a:r>
          </a:p>
          <a:p>
            <a:pPr algn="ctr"/>
            <a:endParaRPr lang="pt-BR" sz="1300" dirty="0">
              <a:latin typeface="Arial" pitchFamily="34" charset="0"/>
              <a:cs typeface="Arial" pitchFamily="34" charset="0"/>
            </a:endParaRPr>
          </a:p>
          <a:p>
            <a:pPr algn="ctr"/>
            <a:r>
              <a:rPr lang="pt-BR" sz="3500" dirty="0">
                <a:latin typeface="Arial" pitchFamily="34" charset="0"/>
                <a:cs typeface="Arial" pitchFamily="34" charset="0"/>
              </a:rPr>
              <a:t>100% é ar saturado.</a:t>
            </a:r>
          </a:p>
        </p:txBody>
      </p:sp>
      <p:sp>
        <p:nvSpPr>
          <p:cNvPr id="8" name="CaixaDeTexto 7"/>
          <p:cNvSpPr txBox="1"/>
          <p:nvPr/>
        </p:nvSpPr>
        <p:spPr>
          <a:xfrm>
            <a:off x="6402328" y="4600858"/>
            <a:ext cx="4851400" cy="215444"/>
          </a:xfrm>
          <a:prstGeom prst="rect">
            <a:avLst/>
          </a:prstGeom>
          <a:noFill/>
        </p:spPr>
        <p:txBody>
          <a:bodyPr wrap="square" rtlCol="0">
            <a:spAutoFit/>
          </a:bodyPr>
          <a:lstStyle/>
          <a:p>
            <a:pPr algn="ctr"/>
            <a:r>
              <a:rPr lang="pt-BR" sz="800" dirty="0"/>
              <a:t>https://imagens.climatempo.com.br/climapress/galeria/2020/03/40e1b40308d086a2232e5504d53ace25.jpg</a:t>
            </a: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695F5991-C2BC-9FA0-F1E5-5FDF8ECF1857}"/>
                  </a:ext>
                </a:extLst>
              </p14:cNvPr>
              <p14:cNvContentPartPr/>
              <p14:nvPr/>
            </p14:nvContentPartPr>
            <p14:xfrm>
              <a:off x="1256760" y="1357200"/>
              <a:ext cx="10054440" cy="4403880"/>
            </p14:xfrm>
          </p:contentPart>
        </mc:Choice>
        <mc:Fallback xmlns="">
          <p:pic>
            <p:nvPicPr>
              <p:cNvPr id="2" name="Tinta 1">
                <a:extLst>
                  <a:ext uri="{FF2B5EF4-FFF2-40B4-BE49-F238E27FC236}">
                    <a16:creationId xmlns:a16="http://schemas.microsoft.com/office/drawing/2014/main" id="{695F5991-C2BC-9FA0-F1E5-5FDF8ECF1857}"/>
                  </a:ext>
                </a:extLst>
              </p:cNvPr>
              <p:cNvPicPr/>
              <p:nvPr/>
            </p:nvPicPr>
            <p:blipFill>
              <a:blip r:embed="rId4"/>
              <a:stretch>
                <a:fillRect/>
              </a:stretch>
            </p:blipFill>
            <p:spPr>
              <a:xfrm>
                <a:off x="1247400" y="1347840"/>
                <a:ext cx="10073160" cy="4422600"/>
              </a:xfrm>
              <a:prstGeom prst="rect">
                <a:avLst/>
              </a:prstGeom>
            </p:spPr>
          </p:pic>
        </mc:Fallback>
      </mc:AlternateContent>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10423</TotalTime>
  <Words>3673</Words>
  <Application>Microsoft Office PowerPoint</Application>
  <PresentationFormat>Widescreen</PresentationFormat>
  <Paragraphs>263</Paragraphs>
  <Slides>87</Slides>
  <Notes>23</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87</vt:i4>
      </vt:variant>
    </vt:vector>
  </HeadingPairs>
  <TitlesOfParts>
    <vt:vector size="99" baseType="lpstr">
      <vt:lpstr>Angsana New</vt:lpstr>
      <vt:lpstr>-apple-system</vt:lpstr>
      <vt:lpstr>Arial</vt:lpstr>
      <vt:lpstr>Calibri</vt:lpstr>
      <vt:lpstr>Calibri Light</vt:lpstr>
      <vt:lpstr>Google Sans</vt:lpstr>
      <vt:lpstr>Lucida Grande</vt:lpstr>
      <vt:lpstr>Merriweather</vt:lpstr>
      <vt:lpstr>Monotype Corsiva</vt:lpstr>
      <vt:lpstr>Roboto</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Fatores Climáticos</vt:lpstr>
      <vt:lpstr>Fatores Climáticos</vt:lpstr>
      <vt:lpstr>Fatores Climáticos</vt:lpstr>
      <vt:lpstr>Fatores Climáticos</vt:lpstr>
      <vt:lpstr>Fatores Climáticos</vt:lpstr>
      <vt:lpstr>Fatores Climáticos Massas de Ar </vt:lpstr>
      <vt:lpstr>Tipos de Massa de Ar  Massa equatorial: de temperatura elevada, forma-se em baixas latitudes e é úmida quando formada no oceano. Quando formada no continente é menos úmida. • Massa tropical: formada em latitudes subtropicais, entre 25º e 60º de latitude norte e sul, é quente e seca quando formada no continente. • Massa polar: com temperaturas menos elevadas e formada nas regiões próximas aos polos, é fria e seca. Se formada no oceano, é úmida.</vt:lpstr>
      <vt:lpstr>Fatores Climáticos Relevo </vt:lpstr>
      <vt:lpstr>Fatores Climáticos Vegetação</vt:lpstr>
      <vt:lpstr>Fatores Climáticos Correntes Marítimas</vt:lpstr>
      <vt:lpstr>Apresentação do PowerPoint</vt:lpstr>
      <vt:lpstr>Precipitação </vt:lpstr>
      <vt:lpstr>Brisas O ar se desloca das áreas de alta pressão para ocupar o espaço disponível nas áreas de baixa pressão. Essa circulação do ar proporciona a formação dos ventos. Um exemplo básico para entender esses ventos são as brisas nas regiões litorâneas, que se movimentam em diferentes direções durante o dia e a noite. As brisas terrestres sopram à noite, da terra para o mar; as brisas marítimas sopram durante o dia, do mar para a terra.</vt:lpstr>
      <vt:lpstr>Apresentação do PowerPoint</vt:lpstr>
      <vt:lpstr>Paisagem Quentes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Paisagens Frias</vt:lpstr>
      <vt:lpstr>Apresentação do PowerPoint</vt:lpstr>
      <vt:lpstr>Apresentação do PowerPoint</vt:lpstr>
      <vt:lpstr>Apresentação do PowerPoint</vt:lpstr>
      <vt:lpstr>Apresentação do PowerPoint</vt:lpstr>
      <vt:lpstr>Paisagens temperadas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hotspots</vt:lpstr>
      <vt:lpstr>Apresentação do PowerPoint</vt:lpstr>
      <vt:lpstr>Chuva ácida</vt:lpstr>
      <vt:lpstr>Apresentação do PowerPoint</vt:lpstr>
      <vt:lpstr>Consequências</vt:lpstr>
      <vt:lpstr>Ilhas de calor</vt:lpstr>
      <vt:lpstr>Apresentação do PowerPoint</vt:lpstr>
      <vt:lpstr>Poluição das águas</vt:lpstr>
      <vt:lpstr>Enchentes</vt:lpstr>
      <vt:lpstr>Inundações </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Guerra Fria 1: Bipolaridade e tensionamentos políticos</dc:title>
  <dc:creator>parana</dc:creator>
  <cp:lastModifiedBy>Adriano Makux</cp:lastModifiedBy>
  <cp:revision>317</cp:revision>
  <dcterms:created xsi:type="dcterms:W3CDTF">2020-04-27T18:05:52Z</dcterms:created>
  <dcterms:modified xsi:type="dcterms:W3CDTF">2023-05-22T13:18:38Z</dcterms:modified>
</cp:coreProperties>
</file>