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94" r:id="rId4"/>
    <p:sldId id="298" r:id="rId5"/>
    <p:sldId id="261" r:id="rId6"/>
    <p:sldId id="299" r:id="rId7"/>
    <p:sldId id="275" r:id="rId8"/>
    <p:sldId id="300" r:id="rId9"/>
    <p:sldId id="301" r:id="rId10"/>
    <p:sldId id="303" r:id="rId11"/>
    <p:sldId id="302" r:id="rId12"/>
    <p:sldId id="305" r:id="rId13"/>
    <p:sldId id="304" r:id="rId14"/>
    <p:sldId id="308" r:id="rId15"/>
    <p:sldId id="306" r:id="rId16"/>
    <p:sldId id="307" r:id="rId17"/>
    <p:sldId id="309" r:id="rId18"/>
    <p:sldId id="310" r:id="rId19"/>
    <p:sldId id="276" r:id="rId20"/>
    <p:sldId id="311" r:id="rId21"/>
    <p:sldId id="313" r:id="rId22"/>
    <p:sldId id="312" r:id="rId23"/>
    <p:sldId id="314" r:id="rId24"/>
    <p:sldId id="315" r:id="rId25"/>
    <p:sldId id="316" r:id="rId2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98" y="-7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1B2EA-5F1C-431E-9714-B6B5CBCCFAE4}" type="datetimeFigureOut">
              <a:rPr lang="pt-BR" smtClean="0"/>
              <a:pPr/>
              <a:t>28/02/2023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16B3-D357-4B58-BD37-0A9E7F43FF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16B3-D357-4B58-BD37-0A9E7F43FFBA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16B3-D357-4B58-BD37-0A9E7F43FFBA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16B3-D357-4B58-BD37-0A9E7F43FFBA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16B3-D357-4B58-BD37-0A9E7F43FFBA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16B3-D357-4B58-BD37-0A9E7F43FFBA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16B3-D357-4B58-BD37-0A9E7F43FFBA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16B3-D357-4B58-BD37-0A9E7F43FFBA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16B3-D357-4B58-BD37-0A9E7F43FFBA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5C64-7EC7-4019-8B73-EF318622BA8F}" type="datetimeFigureOut">
              <a:rPr lang="pt-BR" smtClean="0"/>
              <a:pPr/>
              <a:t>28/02/2023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E3E4-D089-49D2-9D43-1C0A773BB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5C64-7EC7-4019-8B73-EF318622BA8F}" type="datetimeFigureOut">
              <a:rPr lang="pt-BR" smtClean="0"/>
              <a:pPr/>
              <a:t>28/02/2023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E3E4-D089-49D2-9D43-1C0A773BB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5C64-7EC7-4019-8B73-EF318622BA8F}" type="datetimeFigureOut">
              <a:rPr lang="pt-BR" smtClean="0"/>
              <a:pPr/>
              <a:t>28/02/2023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E3E4-D089-49D2-9D43-1C0A773BB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5C64-7EC7-4019-8B73-EF318622BA8F}" type="datetimeFigureOut">
              <a:rPr lang="pt-BR" smtClean="0"/>
              <a:pPr/>
              <a:t>28/02/2023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E3E4-D089-49D2-9D43-1C0A773BB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5C64-7EC7-4019-8B73-EF318622BA8F}" type="datetimeFigureOut">
              <a:rPr lang="pt-BR" smtClean="0"/>
              <a:pPr/>
              <a:t>28/02/2023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E3E4-D089-49D2-9D43-1C0A773BB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5C64-7EC7-4019-8B73-EF318622BA8F}" type="datetimeFigureOut">
              <a:rPr lang="pt-BR" smtClean="0"/>
              <a:pPr/>
              <a:t>28/02/2023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E3E4-D089-49D2-9D43-1C0A773BB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5C64-7EC7-4019-8B73-EF318622BA8F}" type="datetimeFigureOut">
              <a:rPr lang="pt-BR" smtClean="0"/>
              <a:pPr/>
              <a:t>28/02/2023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E3E4-D089-49D2-9D43-1C0A773BB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5C64-7EC7-4019-8B73-EF318622BA8F}" type="datetimeFigureOut">
              <a:rPr lang="pt-BR" smtClean="0"/>
              <a:pPr/>
              <a:t>28/02/2023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E3E4-D089-49D2-9D43-1C0A773BB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5C64-7EC7-4019-8B73-EF318622BA8F}" type="datetimeFigureOut">
              <a:rPr lang="pt-BR" smtClean="0"/>
              <a:pPr/>
              <a:t>28/02/2023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E3E4-D089-49D2-9D43-1C0A773BB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5C64-7EC7-4019-8B73-EF318622BA8F}" type="datetimeFigureOut">
              <a:rPr lang="pt-BR" smtClean="0"/>
              <a:pPr/>
              <a:t>28/02/2023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E3E4-D089-49D2-9D43-1C0A773BB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5C64-7EC7-4019-8B73-EF318622BA8F}" type="datetimeFigureOut">
              <a:rPr lang="pt-BR" smtClean="0"/>
              <a:pPr/>
              <a:t>28/02/2023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E3E4-D089-49D2-9D43-1C0A773BB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15C64-7EC7-4019-8B73-EF318622BA8F}" type="datetimeFigureOut">
              <a:rPr lang="pt-BR" smtClean="0"/>
              <a:pPr/>
              <a:t>28/02/2023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1E3E4-D089-49D2-9D43-1C0A773BB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1785932"/>
            <a:ext cx="8643998" cy="1102519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ARGUMENTAÇÃO: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TIPOS DE ARGUMENTOS X FALÁCIAS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97681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TIPOS DE ARGUMENTO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964395"/>
            <a:ext cx="8229600" cy="3911231"/>
          </a:xfrm>
        </p:spPr>
        <p:txBody>
          <a:bodyPr>
            <a:normAutofit/>
          </a:bodyPr>
          <a:lstStyle/>
          <a:p>
            <a:r>
              <a:rPr lang="pt-BR" dirty="0" smtClean="0"/>
              <a:t>de provas ou de evidência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Comprova seus argumentos com informações incontestáveis: dados estatísticos, fatos históricos, acontecimentos notórios.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6"/>
            <a:ext cx="8572560" cy="78581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NÃO CONFUNDA COM A</a:t>
            </a:r>
            <a:r>
              <a:rPr lang="pt-BR" sz="3200" dirty="0" smtClean="0">
                <a:solidFill>
                  <a:schemeClr val="bg1"/>
                </a:solidFill>
              </a:rPr>
              <a:t> FALÁCIA DA CONCLUSÃO IRRELEVANTE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3504" y="1571618"/>
            <a:ext cx="3000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SE AFASTA DA QUESTÃO, RESSALTANDO ELEMENTOS QUE NÃO SÃO PERTINENTES.</a:t>
            </a:r>
            <a:endParaRPr lang="pt-BR" sz="2800" dirty="0"/>
          </a:p>
        </p:txBody>
      </p:sp>
      <p:pic>
        <p:nvPicPr>
          <p:cNvPr id="5" name="Picture 4" descr="O Livro Ilustrado dos Maus Argumentos | Projeto Escrita Criativa — Desde  2015 reunindo pessoas que gostam de escreve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34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97681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TIPOS DE ARGUMENTO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964395"/>
            <a:ext cx="8229600" cy="3911231"/>
          </a:xfrm>
        </p:spPr>
        <p:txBody>
          <a:bodyPr>
            <a:normAutofit/>
          </a:bodyPr>
          <a:lstStyle/>
          <a:p>
            <a:r>
              <a:rPr lang="pt-BR" dirty="0" smtClean="0"/>
              <a:t>de </a:t>
            </a:r>
            <a:r>
              <a:rPr lang="pt-BR" dirty="0" smtClean="0"/>
              <a:t>causa e </a:t>
            </a:r>
            <a:r>
              <a:rPr lang="pt-BR" dirty="0" err="1" smtClean="0"/>
              <a:t>consequência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Afirma que um fato ocorre em decorrência de outro.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6"/>
            <a:ext cx="8572560" cy="78581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NÃO CONFUNDA COM A</a:t>
            </a:r>
            <a:r>
              <a:rPr lang="pt-BR" sz="3200" dirty="0" smtClean="0">
                <a:solidFill>
                  <a:schemeClr val="bg1"/>
                </a:solidFill>
              </a:rPr>
              <a:t> FALÁCIA DA PISTA FALSA/ MANOBRA DE DISTRAÇÃO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3504" y="1571618"/>
            <a:ext cx="30003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DESVIA O FOCO DA QUESTÃO CENTRAL, PAUTANDO-SE EM FALSAS RELAÇÕES DE CAUSA E CONSEQUÊNCIA.</a:t>
            </a:r>
            <a:endParaRPr lang="pt-BR" sz="2800" dirty="0"/>
          </a:p>
        </p:txBody>
      </p:sp>
      <p:pic>
        <p:nvPicPr>
          <p:cNvPr id="44034" name="Picture 2" descr="Um Livro Ilustrado de Maus Argumentos (Tradução por Diogo Lindne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53"/>
            <a:ext cx="4506288" cy="4071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6"/>
            <a:ext cx="8572560" cy="78581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NÃO CONFUNDA COM A</a:t>
            </a:r>
            <a:r>
              <a:rPr lang="pt-BR" sz="3200" dirty="0" smtClean="0">
                <a:solidFill>
                  <a:schemeClr val="bg1"/>
                </a:solidFill>
              </a:rPr>
              <a:t> FALÁCIA DA BOLA DE NEVE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3504" y="1571618"/>
            <a:ext cx="3000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ESTABELECE UMA RELAÇÃO DE CAUSA E CONSEQUÊNCIA FALSA.</a:t>
            </a:r>
            <a:endParaRPr lang="pt-BR" sz="2800" dirty="0"/>
          </a:p>
        </p:txBody>
      </p:sp>
      <p:pic>
        <p:nvPicPr>
          <p:cNvPr id="50178" name="Picture 2" descr="Bola de neve! A falácia... - Meu Guia de Falácias Ilustrado | 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52"/>
            <a:ext cx="4082169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97681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TIPOS DE ARGUMENTO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964395"/>
            <a:ext cx="8229600" cy="3911231"/>
          </a:xfrm>
        </p:spPr>
        <p:txBody>
          <a:bodyPr>
            <a:normAutofit/>
          </a:bodyPr>
          <a:lstStyle/>
          <a:p>
            <a:r>
              <a:rPr lang="pt-BR" dirty="0" smtClean="0"/>
              <a:t>de </a:t>
            </a:r>
            <a:r>
              <a:rPr lang="pt-BR" dirty="0" smtClean="0"/>
              <a:t>comparação ou analogia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Compara dados, fatos ou argumentos, a fim de evidenciar as semelhanças ou as diferenças.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6"/>
            <a:ext cx="8572560" cy="78581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NÃO CONFUNDA COM A</a:t>
            </a:r>
            <a:r>
              <a:rPr lang="pt-BR" sz="3200" dirty="0" smtClean="0">
                <a:solidFill>
                  <a:schemeClr val="bg1"/>
                </a:solidFill>
              </a:rPr>
              <a:t> FALÁCIA POR ASSOCIAÇÃO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3504" y="1571618"/>
            <a:ext cx="3000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DESACREDITAR UMA IDEIA AO ASSOCIÁ-LA A UM INDIVÍDUO OU GRUPO MALVISTO.</a:t>
            </a:r>
            <a:endParaRPr lang="pt-BR" sz="2800" dirty="0"/>
          </a:p>
        </p:txBody>
      </p:sp>
      <p:pic>
        <p:nvPicPr>
          <p:cNvPr id="45058" name="Picture 2" descr="Um Livro Ilustrado de Maus Argumentos (Tradução por Diogo Lindne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52"/>
            <a:ext cx="4572032" cy="4131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97681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TIPOS DE ARGUMENTO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964395"/>
            <a:ext cx="8229600" cy="3911231"/>
          </a:xfrm>
        </p:spPr>
        <p:txBody>
          <a:bodyPr>
            <a:normAutofit/>
          </a:bodyPr>
          <a:lstStyle/>
          <a:p>
            <a:r>
              <a:rPr lang="pt-BR" dirty="0" smtClean="0"/>
              <a:t>de </a:t>
            </a:r>
            <a:r>
              <a:rPr lang="pt-BR" dirty="0" smtClean="0"/>
              <a:t>princípio ou </a:t>
            </a:r>
            <a:r>
              <a:rPr lang="pt-BR" dirty="0" smtClean="0"/>
              <a:t>crença </a:t>
            </a:r>
            <a:r>
              <a:rPr lang="pt-BR" dirty="0" smtClean="0"/>
              <a:t>pessoal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Refere-se a valores éticos ou morais supostamente irrefutáveis.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6"/>
            <a:ext cx="8572560" cy="78581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NÃO CONFUNDA COM A</a:t>
            </a:r>
            <a:r>
              <a:rPr lang="pt-BR" sz="3200" dirty="0" smtClean="0">
                <a:solidFill>
                  <a:schemeClr val="bg1"/>
                </a:solidFill>
              </a:rPr>
              <a:t> FALÁCIA DA CAUSA QUESTIONÁVEL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0694" y="1714494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CORRELACIONAR DOIS EVENTOS SEM UMA CAUSA COMPROVADA. </a:t>
            </a:r>
          </a:p>
          <a:p>
            <a:pPr algn="ctr"/>
            <a:endParaRPr lang="pt-BR" sz="2800" dirty="0" smtClean="0"/>
          </a:p>
          <a:p>
            <a:pPr algn="ctr"/>
            <a:endParaRPr lang="pt-BR" sz="2800" dirty="0"/>
          </a:p>
        </p:txBody>
      </p:sp>
      <p:sp>
        <p:nvSpPr>
          <p:cNvPr id="51202" name="AutoShape 2" descr="Causa Questionável!... - Meu Guia de Falácias Ilustrad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04" name="Picture 4" descr="Nenhuma descrição de foto disponível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14"/>
            <a:ext cx="4725551" cy="4143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1000114"/>
            <a:ext cx="7000924" cy="292895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Redija </a:t>
            </a:r>
            <a:r>
              <a:rPr lang="pt-BR" sz="3200" dirty="0" smtClean="0">
                <a:solidFill>
                  <a:schemeClr val="bg1"/>
                </a:solidFill>
              </a:rPr>
              <a:t>A</a:t>
            </a:r>
            <a:r>
              <a:rPr lang="pt-BR" sz="3200" dirty="0" smtClean="0">
                <a:solidFill>
                  <a:schemeClr val="bg1"/>
                </a:solidFill>
              </a:rPr>
              <a:t>RGUMENTOS </a:t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>e não FALÁCIAS!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42858"/>
            <a:ext cx="8229600" cy="651259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ARGUMENTOS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96" y="1450181"/>
            <a:ext cx="36433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Ou seja, as mulheres escreveram e escrevem assim como os homens. O que acontece é que nem sempre elas chegam ao mercado editorial, seja pelo mau arquivamento, atividade também dominada por homens, ou até mesmo porque suas </a:t>
            </a:r>
            <a:r>
              <a:rPr lang="pt-BR" dirty="0" err="1" smtClean="0"/>
              <a:t>ideias</a:t>
            </a:r>
            <a:r>
              <a:rPr lang="pt-BR" dirty="0" smtClean="0"/>
              <a:t> são roubadas, </a:t>
            </a:r>
            <a:r>
              <a:rPr lang="pt-BR" dirty="0" smtClean="0">
                <a:solidFill>
                  <a:srgbClr val="00B050"/>
                </a:solidFill>
              </a:rPr>
              <a:t>como foi o caso de Karl Marx que utilizou pensamentos de uma de suas contemporâneas como se fossem dele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28728" y="928676"/>
            <a:ext cx="6657964" cy="35719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Observe os argumentos: de que forma a autora sustenta suas afirmações?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00562" y="1571618"/>
            <a:ext cx="4143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</a:t>
            </a:r>
            <a:r>
              <a:rPr lang="pt-BR" dirty="0" smtClean="0">
                <a:solidFill>
                  <a:srgbClr val="00B050"/>
                </a:solidFill>
              </a:rPr>
              <a:t>aumento do nome de mulheres nas lombadas dos livros passou a ser notado entre os séculos 20 e 21</a:t>
            </a:r>
            <a:r>
              <a:rPr lang="pt-BR" dirty="0" smtClean="0"/>
              <a:t>. Isso se deu graças à presença feminina na liderança das editoras. O fato de ter </a:t>
            </a:r>
            <a:r>
              <a:rPr lang="pt-BR" dirty="0" smtClean="0">
                <a:solidFill>
                  <a:srgbClr val="00B050"/>
                </a:solidFill>
              </a:rPr>
              <a:t>mulheres ocupando cargos de gestão </a:t>
            </a:r>
            <a:r>
              <a:rPr lang="pt-BR" dirty="0" smtClean="0"/>
              <a:t>nessas empresas fez que </a:t>
            </a:r>
            <a:r>
              <a:rPr lang="pt-BR" dirty="0" smtClean="0">
                <a:solidFill>
                  <a:srgbClr val="00B050"/>
                </a:solidFill>
              </a:rPr>
              <a:t>aumentasse o acesso feminino, ainda que privilegiado, às estantes das bibliotecas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178593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Proposta de redação (5,0 pontos)</a:t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/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>E se as campanhas respeitassem a igualdade de gêneros?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54280" name="Picture 8" descr="Propaganda Boneca da Angélica – Você se Lemb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70"/>
            <a:ext cx="1647825" cy="304800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285984" y="1928808"/>
            <a:ext cx="64294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Meninas brincam de boneca para aprender a cuidar dos filhos quando forem adultas.</a:t>
            </a:r>
          </a:p>
          <a:p>
            <a:pPr algn="ctr"/>
            <a:endParaRPr lang="pt-BR" sz="4000" dirty="0" smtClean="0"/>
          </a:p>
          <a:p>
            <a:pPr algn="ctr"/>
            <a:r>
              <a:rPr lang="pt-BR" sz="4000" dirty="0" smtClean="0"/>
              <a:t>SERÁ?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178593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Proposta de redação (5,0 pontos)</a:t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/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>E se as campanhas respeitassem a igualdade de gêneros?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54276" name="Picture 4" descr="Comercial da 'Baby Alive' mostra que meninos também podem brincar de boneca  - Notícia - Dia-a-Dia Revi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6919" y="2000246"/>
            <a:ext cx="4247081" cy="2857502"/>
          </a:xfrm>
          <a:prstGeom prst="rect">
            <a:avLst/>
          </a:prstGeom>
          <a:noFill/>
        </p:spPr>
      </p:pic>
      <p:pic>
        <p:nvPicPr>
          <p:cNvPr id="54278" name="Picture 6" descr="Comercial da 'Baby Alive' mostra que meninos também podem brincar de bone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6"/>
            <a:ext cx="508003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428610"/>
            <a:ext cx="8501122" cy="450059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Proposta de redação (5,0 pontos)</a:t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/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>Fazer uma releitura da campanha pesquisada, a fim de reverter o estereótipo ou a tese machista implícita. </a:t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/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>Atenção!</a:t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/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>Sua redação deve ser respeitosa e se adequar ao gênero textual. </a:t>
            </a:r>
            <a:br>
              <a:rPr lang="pt-BR" sz="3200" dirty="0" smtClean="0">
                <a:solidFill>
                  <a:schemeClr val="bg1"/>
                </a:solidFill>
              </a:rPr>
            </a:b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428610"/>
            <a:ext cx="8501122" cy="78581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BRINCADEIRA DE MENINO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8596" y="178593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5" name="Picture 8" descr="Propaganda Boneca da Angélica – Você se Lemb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42"/>
            <a:ext cx="1857388" cy="3435632"/>
          </a:xfrm>
          <a:prstGeom prst="rect">
            <a:avLst/>
          </a:prstGeom>
          <a:noFill/>
        </p:spPr>
      </p:pic>
      <p:pic>
        <p:nvPicPr>
          <p:cNvPr id="7" name="Picture 6" descr="Comercial da 'Baby Alive' mostra que meninos também podem brincar de bone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304"/>
            <a:ext cx="3357586" cy="1888642"/>
          </a:xfrm>
          <a:prstGeom prst="rect">
            <a:avLst/>
          </a:prstGeom>
          <a:noFill/>
        </p:spPr>
      </p:pic>
      <p:pic>
        <p:nvPicPr>
          <p:cNvPr id="8" name="Picture 4" descr="Comercial da 'Baby Alive' mostra que meninos também podem brincar de boneca  - Notícia - Dia-a-Dia Revis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84463"/>
            <a:ext cx="3357586" cy="2259037"/>
          </a:xfrm>
          <a:prstGeom prst="rect">
            <a:avLst/>
          </a:prstGeom>
          <a:noFill/>
        </p:spPr>
      </p:pic>
      <p:sp>
        <p:nvSpPr>
          <p:cNvPr id="9" name="Texto explicativo retangular com cantos arredondados 8"/>
          <p:cNvSpPr/>
          <p:nvPr/>
        </p:nvSpPr>
        <p:spPr>
          <a:xfrm>
            <a:off x="2500298" y="1643056"/>
            <a:ext cx="2500330" cy="2928958"/>
          </a:xfrm>
          <a:prstGeom prst="wedgeRoundRectCallout">
            <a:avLst>
              <a:gd name="adj1" fmla="val -58166"/>
              <a:gd name="adj2" fmla="val 46627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2928926" y="3214692"/>
            <a:ext cx="1857388" cy="1285884"/>
          </a:xfrm>
          <a:prstGeom prst="wedgeRoundRectCallout">
            <a:avLst>
              <a:gd name="adj1" fmla="val 81730"/>
              <a:gd name="adj2" fmla="val 38500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286116" y="3571882"/>
            <a:ext cx="1211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SERÁ?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428860" y="1880240"/>
            <a:ext cx="2643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“Meninas </a:t>
            </a:r>
            <a:r>
              <a:rPr lang="pt-BR" dirty="0" smtClean="0"/>
              <a:t>brincam de boneca para aprender a cuidar dos filhos quando forem adultas</a:t>
            </a:r>
            <a:r>
              <a:rPr lang="pt-BR" dirty="0" smtClean="0"/>
              <a:t>.”</a:t>
            </a:r>
            <a:endParaRPr lang="pt-BR" dirty="0" smtClean="0"/>
          </a:p>
          <a:p>
            <a:pPr algn="ctr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428610"/>
            <a:ext cx="8501122" cy="4500594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Critérios de correção</a:t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/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>- Capricho e apresentação visual</a:t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>- Identificação adequada do estereótipo no texto original </a:t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>- Releitura que promova igualdade de gênero</a:t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>- Adequação ao gênero textual</a:t>
            </a:r>
            <a:br>
              <a:rPr lang="pt-BR" sz="3200" dirty="0" smtClean="0">
                <a:solidFill>
                  <a:schemeClr val="bg1"/>
                </a:solidFill>
              </a:rPr>
            </a:br>
            <a:r>
              <a:rPr lang="pt-BR" sz="3200" dirty="0" smtClean="0">
                <a:solidFill>
                  <a:schemeClr val="bg1"/>
                </a:solidFill>
              </a:rPr>
              <a:t>- Correção </a:t>
            </a:r>
            <a:r>
              <a:rPr lang="pt-BR" sz="3200" dirty="0" err="1" smtClean="0">
                <a:solidFill>
                  <a:schemeClr val="bg1"/>
                </a:solidFill>
              </a:rPr>
              <a:t>linguística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Livro ilustrado dos maus argumentos.</a:t>
            </a:r>
          </a:p>
          <a:p>
            <a:r>
              <a:rPr lang="pt-BR" dirty="0" smtClean="0"/>
              <a:t>Comunicação em Prosa moderna.</a:t>
            </a:r>
          </a:p>
          <a:p>
            <a:endParaRPr lang="pt-BR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28596" y="1571618"/>
            <a:ext cx="8429684" cy="3286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“A argumentação esteia-se em dois elementos principais: a consistência do raciocínio e a evidência das provas” (GARCIA, </a:t>
            </a:r>
            <a:r>
              <a:rPr lang="pt-BR" sz="2800" dirty="0" err="1" smtClean="0"/>
              <a:t>Othon</a:t>
            </a:r>
            <a:r>
              <a:rPr lang="pt-BR" sz="2800" dirty="0" smtClean="0"/>
              <a:t>, 2010, p. 381). </a:t>
            </a:r>
            <a:endParaRPr lang="pt-BR" sz="2800" dirty="0" smtClean="0"/>
          </a:p>
          <a:p>
            <a:pPr algn="ctr"/>
            <a:endParaRPr lang="pt-BR" sz="2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596" y="785800"/>
            <a:ext cx="8572560" cy="5798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ARGUMENTO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28596" y="928676"/>
            <a:ext cx="8501122" cy="3286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pt-BR" sz="2800" dirty="0" smtClean="0"/>
              <a:t>“Erramos raciocinando </a:t>
            </a:r>
            <a:r>
              <a:rPr lang="pt-BR" sz="2800" i="1" dirty="0" smtClean="0"/>
              <a:t>mal</a:t>
            </a:r>
            <a:r>
              <a:rPr lang="pt-BR" sz="2800" dirty="0" smtClean="0"/>
              <a:t> com dados </a:t>
            </a:r>
            <a:r>
              <a:rPr lang="pt-BR" sz="2800" i="1" dirty="0" smtClean="0"/>
              <a:t>corretos</a:t>
            </a:r>
            <a:r>
              <a:rPr lang="pt-BR" sz="2800" dirty="0" smtClean="0"/>
              <a:t> ou racionando </a:t>
            </a:r>
            <a:r>
              <a:rPr lang="pt-BR" sz="2800" i="1" dirty="0" smtClean="0"/>
              <a:t>bem</a:t>
            </a:r>
            <a:r>
              <a:rPr lang="pt-BR" sz="2800" dirty="0" smtClean="0"/>
              <a:t> com dados </a:t>
            </a:r>
            <a:r>
              <a:rPr lang="pt-BR" sz="2800" i="1" dirty="0" smtClean="0"/>
              <a:t>falsos</a:t>
            </a:r>
            <a:r>
              <a:rPr lang="pt-BR" sz="2800" dirty="0" smtClean="0"/>
              <a:t>”. </a:t>
            </a:r>
            <a:r>
              <a:rPr lang="pt-BR" sz="2800" dirty="0" smtClean="0"/>
              <a:t>(GARCIA</a:t>
            </a:r>
            <a:r>
              <a:rPr lang="pt-BR" sz="2800" dirty="0" smtClean="0"/>
              <a:t>, </a:t>
            </a:r>
            <a:r>
              <a:rPr lang="pt-BR" sz="2800" dirty="0" err="1" smtClean="0"/>
              <a:t>Othon</a:t>
            </a:r>
            <a:r>
              <a:rPr lang="pt-BR" sz="2800" dirty="0" smtClean="0"/>
              <a:t>, 2010, p. 381). </a:t>
            </a:r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Falácia ou paralogismo é um tipo de pensamento que tem aparência de verdadeiro, mas que é falso no seu conteúdo ou na sua forma.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596" y="214296"/>
            <a:ext cx="8572560" cy="57982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FALÁCIA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97681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TIPOS DE ARGUMENTO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964395"/>
            <a:ext cx="8229600" cy="3911231"/>
          </a:xfrm>
        </p:spPr>
        <p:txBody>
          <a:bodyPr>
            <a:normAutofit/>
          </a:bodyPr>
          <a:lstStyle/>
          <a:p>
            <a:r>
              <a:rPr lang="pt-BR" dirty="0" smtClean="0"/>
              <a:t>De autoridade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Ajuda a sustentar sua posição, lançando mão da voz de um especialista, uma pessoa respeitável (líder, artista, político), uma instituição de pesquisa considerada autoridade no assunto.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97681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TIPOS DE ARGUMENTO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964395"/>
            <a:ext cx="8229600" cy="3911231"/>
          </a:xfrm>
        </p:spPr>
        <p:txBody>
          <a:bodyPr>
            <a:normAutofit/>
          </a:bodyPr>
          <a:lstStyle/>
          <a:p>
            <a:r>
              <a:rPr lang="pt-BR" dirty="0" smtClean="0"/>
              <a:t>De autoridade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Ajuda a sustentar sua posição, lançando mão da voz de um especialista, uma pessoa respeitável (líder, artista, político), uma instituição de pesquisa considerada autoridade no assunto.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6"/>
            <a:ext cx="8572560" cy="78581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NÃO CONFUNDA COM A</a:t>
            </a:r>
            <a:r>
              <a:rPr lang="pt-BR" sz="3200" dirty="0" smtClean="0">
                <a:solidFill>
                  <a:schemeClr val="bg1"/>
                </a:solidFill>
              </a:rPr>
              <a:t> FALÁCIA DA AUTORIDADE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3504" y="1142990"/>
            <a:ext cx="371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CITAR UMA AUTORIDADE QUE NÃO É COMPETENTE NAQUELE ASSUNTO ESPECÍFICO. Ex.: um economista falando sobre métodos pedagógicos (educação). </a:t>
            </a:r>
            <a:endParaRPr lang="pt-BR" sz="2800" dirty="0"/>
          </a:p>
        </p:txBody>
      </p:sp>
      <p:pic>
        <p:nvPicPr>
          <p:cNvPr id="9222" name="Picture 6" descr="Um Livro Ilustrado de Maus Argumentos (Tradução por Diogo Lindne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055159"/>
            <a:ext cx="4524431" cy="4088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97681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TIPOS DE ARGUMENTO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964395"/>
            <a:ext cx="8229600" cy="3911231"/>
          </a:xfrm>
        </p:spPr>
        <p:txBody>
          <a:bodyPr>
            <a:normAutofit/>
          </a:bodyPr>
          <a:lstStyle/>
          <a:p>
            <a:r>
              <a:rPr lang="pt-BR" dirty="0" smtClean="0"/>
              <a:t>De exemplificação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Relata um fato ocorrido com ele ou com alguém para dar um exemplo de como aquilo que ele defende é válido.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6"/>
            <a:ext cx="8572560" cy="78581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NÃO CONFUNDA COM A</a:t>
            </a:r>
            <a:r>
              <a:rPr lang="pt-BR" sz="3200" dirty="0" smtClean="0">
                <a:solidFill>
                  <a:schemeClr val="bg1"/>
                </a:solidFill>
              </a:rPr>
              <a:t> FALÁCIA DA GENERALIZAÇÃO APRESSADA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9218" name="Picture 2" descr="Um Livro Ilustrado de Maus Argumentos (Tradução por Diogo Lindne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90"/>
            <a:ext cx="4572032" cy="413135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143504" y="1571618"/>
            <a:ext cx="3000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UMA REGRA GERAL É APLICADA A PARTIR DE UM EPISÓDIO ESPECÍFICO.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642</Words>
  <Application>Microsoft Office PowerPoint</Application>
  <PresentationFormat>Apresentação na tela (16:9)</PresentationFormat>
  <Paragraphs>77</Paragraphs>
  <Slides>25</Slides>
  <Notes>8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ARGUMENTAÇÃO:  TIPOS DE ARGUMENTOS X FALÁCIAS</vt:lpstr>
      <vt:lpstr>ARGUMENTOS</vt:lpstr>
      <vt:lpstr>Slide 3</vt:lpstr>
      <vt:lpstr>Slide 4</vt:lpstr>
      <vt:lpstr>TIPOS DE ARGUMENTO</vt:lpstr>
      <vt:lpstr>TIPOS DE ARGUMENTO</vt:lpstr>
      <vt:lpstr>NÃO CONFUNDA COM A FALÁCIA DA AUTORIDADE</vt:lpstr>
      <vt:lpstr>TIPOS DE ARGUMENTO</vt:lpstr>
      <vt:lpstr>NÃO CONFUNDA COM A FALÁCIA DA GENERALIZAÇÃO APRESSADA</vt:lpstr>
      <vt:lpstr>TIPOS DE ARGUMENTO</vt:lpstr>
      <vt:lpstr>NÃO CONFUNDA COM A FALÁCIA DA CONCLUSÃO IRRELEVANTE</vt:lpstr>
      <vt:lpstr>TIPOS DE ARGUMENTO</vt:lpstr>
      <vt:lpstr>NÃO CONFUNDA COM A FALÁCIA DA PISTA FALSA/ MANOBRA DE DISTRAÇÃO</vt:lpstr>
      <vt:lpstr>NÃO CONFUNDA COM A FALÁCIA DA BOLA DE NEVE</vt:lpstr>
      <vt:lpstr>TIPOS DE ARGUMENTO</vt:lpstr>
      <vt:lpstr>NÃO CONFUNDA COM A FALÁCIA POR ASSOCIAÇÃO</vt:lpstr>
      <vt:lpstr>TIPOS DE ARGUMENTO</vt:lpstr>
      <vt:lpstr>NÃO CONFUNDA COM A FALÁCIA DA CAUSA QUESTIONÁVEL</vt:lpstr>
      <vt:lpstr>Redija ARGUMENTOS  e não FALÁCIAS!</vt:lpstr>
      <vt:lpstr>Proposta de redação (5,0 pontos)  E se as campanhas respeitassem a igualdade de gêneros?</vt:lpstr>
      <vt:lpstr>Proposta de redação (5,0 pontos)  E se as campanhas respeitassem a igualdade de gêneros?</vt:lpstr>
      <vt:lpstr>Proposta de redação (5,0 pontos)  Fazer uma releitura da campanha pesquisada, a fim de reverter o estereótipo ou a tese machista implícita.   Atenção!  Sua redação deve ser respeitosa e se adequar ao gênero textual.  </vt:lpstr>
      <vt:lpstr>BRINCADEIRA DE MENINO</vt:lpstr>
      <vt:lpstr>Critérios de correção  - Capricho e apresentação visual - Identificação adequada do estereótipo no texto original  - Releitura que promova igualdade de gênero - Adequação ao gênero textual - Correção linguística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Correção</dc:title>
  <dc:creator>PICMEL-PC</dc:creator>
  <cp:lastModifiedBy>User</cp:lastModifiedBy>
  <cp:revision>25</cp:revision>
  <dcterms:created xsi:type="dcterms:W3CDTF">2019-06-14T11:42:08Z</dcterms:created>
  <dcterms:modified xsi:type="dcterms:W3CDTF">2023-02-28T23:42:46Z</dcterms:modified>
</cp:coreProperties>
</file>