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303" r:id="rId2"/>
    <p:sldId id="258" r:id="rId3"/>
    <p:sldId id="319" r:id="rId4"/>
    <p:sldId id="313" r:id="rId5"/>
    <p:sldId id="334" r:id="rId6"/>
    <p:sldId id="335" r:id="rId7"/>
    <p:sldId id="336" r:id="rId8"/>
    <p:sldId id="337" r:id="rId9"/>
    <p:sldId id="338" r:id="rId10"/>
    <p:sldId id="339" r:id="rId11"/>
    <p:sldId id="266" r:id="rId12"/>
    <p:sldId id="257" r:id="rId13"/>
    <p:sldId id="259" r:id="rId14"/>
    <p:sldId id="260" r:id="rId15"/>
    <p:sldId id="261" r:id="rId16"/>
    <p:sldId id="300" r:id="rId17"/>
    <p:sldId id="267" r:id="rId18"/>
    <p:sldId id="262" r:id="rId19"/>
    <p:sldId id="263" r:id="rId20"/>
    <p:sldId id="264" r:id="rId21"/>
    <p:sldId id="265" r:id="rId22"/>
    <p:sldId id="270" r:id="rId23"/>
    <p:sldId id="268" r:id="rId24"/>
    <p:sldId id="269" r:id="rId25"/>
    <p:sldId id="271" r:id="rId26"/>
    <p:sldId id="272" r:id="rId27"/>
    <p:sldId id="273" r:id="rId28"/>
    <p:sldId id="302" r:id="rId29"/>
    <p:sldId id="275" r:id="rId30"/>
    <p:sldId id="276" r:id="rId31"/>
    <p:sldId id="277" r:id="rId32"/>
    <p:sldId id="278" r:id="rId33"/>
    <p:sldId id="279" r:id="rId34"/>
    <p:sldId id="299" r:id="rId35"/>
    <p:sldId id="280" r:id="rId36"/>
    <p:sldId id="281" r:id="rId37"/>
    <p:sldId id="282" r:id="rId38"/>
    <p:sldId id="301" r:id="rId39"/>
    <p:sldId id="287" r:id="rId40"/>
    <p:sldId id="286" r:id="rId41"/>
    <p:sldId id="283" r:id="rId42"/>
    <p:sldId id="284" r:id="rId43"/>
    <p:sldId id="285" r:id="rId44"/>
    <p:sldId id="288" r:id="rId45"/>
    <p:sldId id="289" r:id="rId46"/>
    <p:sldId id="290" r:id="rId47"/>
    <p:sldId id="292" r:id="rId48"/>
    <p:sldId id="293" r:id="rId49"/>
    <p:sldId id="294" r:id="rId50"/>
    <p:sldId id="296" r:id="rId51"/>
    <p:sldId id="295" r:id="rId52"/>
    <p:sldId id="297" r:id="rId53"/>
    <p:sldId id="298" r:id="rId54"/>
    <p:sldId id="291" r:id="rId5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CCFF99"/>
    <a:srgbClr val="99FF66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05" autoAdjust="0"/>
    <p:restoredTop sz="93662" autoAdjust="0"/>
  </p:normalViewPr>
  <p:slideViewPr>
    <p:cSldViewPr>
      <p:cViewPr varScale="1">
        <p:scale>
          <a:sx n="67" d="100"/>
          <a:sy n="67" d="100"/>
        </p:scale>
        <p:origin x="161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A7BDB1-7145-440E-A63F-D82E846483E6}" type="doc">
      <dgm:prSet loTypeId="urn:microsoft.com/office/officeart/2005/8/layout/radial6" loCatId="cycle" qsTypeId="urn:microsoft.com/office/officeart/2005/8/quickstyle/simple4" qsCatId="simple" csTypeId="urn:microsoft.com/office/officeart/2005/8/colors/accent4_1" csCatId="accent4" phldr="1"/>
      <dgm:spPr/>
      <dgm:t>
        <a:bodyPr/>
        <a:lstStyle/>
        <a:p>
          <a:endParaRPr lang="pt-BR"/>
        </a:p>
      </dgm:t>
    </dgm:pt>
    <dgm:pt modelId="{F432414B-7BF1-43BF-936B-6BBEE2E7CFA4}">
      <dgm:prSet phldrT="[Texto]"/>
      <dgm:spPr/>
      <dgm:t>
        <a:bodyPr/>
        <a:lstStyle/>
        <a:p>
          <a:r>
            <a:rPr lang="pt-BR" dirty="0"/>
            <a:t>Gerencia e operários</a:t>
          </a:r>
        </a:p>
      </dgm:t>
    </dgm:pt>
    <dgm:pt modelId="{152B088A-A659-42C6-AFB5-1116C8155D32}" type="parTrans" cxnId="{FFF524C6-6E7E-4669-AA12-8164D95FDECD}">
      <dgm:prSet/>
      <dgm:spPr/>
      <dgm:t>
        <a:bodyPr/>
        <a:lstStyle/>
        <a:p>
          <a:endParaRPr lang="pt-BR"/>
        </a:p>
      </dgm:t>
    </dgm:pt>
    <dgm:pt modelId="{524A8AA6-1911-4F13-9D2A-7C2624E4151A}" type="sibTrans" cxnId="{FFF524C6-6E7E-4669-AA12-8164D95FDECD}">
      <dgm:prSet/>
      <dgm:spPr/>
      <dgm:t>
        <a:bodyPr/>
        <a:lstStyle/>
        <a:p>
          <a:endParaRPr lang="pt-BR"/>
        </a:p>
      </dgm:t>
    </dgm:pt>
    <dgm:pt modelId="{30B296C5-8EAE-4388-8B57-4AE2586F4108}">
      <dgm:prSet phldrT="[Texto]" custT="1"/>
      <dgm:spPr/>
      <dgm:t>
        <a:bodyPr/>
        <a:lstStyle/>
        <a:p>
          <a:r>
            <a:rPr lang="pt-BR" sz="2000" dirty="0"/>
            <a:t>Operário produz pelo “melhor método”</a:t>
          </a:r>
        </a:p>
      </dgm:t>
    </dgm:pt>
    <dgm:pt modelId="{15EDBBF7-AFA5-47F5-940C-AFFD242D5B5F}" type="parTrans" cxnId="{6622DEB2-B363-4212-B373-2D4AB6C7FF90}">
      <dgm:prSet/>
      <dgm:spPr/>
      <dgm:t>
        <a:bodyPr/>
        <a:lstStyle/>
        <a:p>
          <a:endParaRPr lang="pt-BR"/>
        </a:p>
      </dgm:t>
    </dgm:pt>
    <dgm:pt modelId="{514F236D-1B7F-40E0-AB4F-F34B804D78AA}" type="sibTrans" cxnId="{6622DEB2-B363-4212-B373-2D4AB6C7FF90}">
      <dgm:prSet/>
      <dgm:spPr/>
      <dgm:t>
        <a:bodyPr/>
        <a:lstStyle/>
        <a:p>
          <a:endParaRPr lang="pt-BR"/>
        </a:p>
      </dgm:t>
    </dgm:pt>
    <dgm:pt modelId="{B585F0FD-C5C2-45FD-9E39-6C05AE9F992F}">
      <dgm:prSet phldrT="[Texto]" custT="1"/>
      <dgm:spPr/>
      <dgm:t>
        <a:bodyPr/>
        <a:lstStyle/>
        <a:p>
          <a:r>
            <a:rPr lang="pt-BR" sz="2000" dirty="0"/>
            <a:t>Baixo custo</a:t>
          </a:r>
        </a:p>
      </dgm:t>
    </dgm:pt>
    <dgm:pt modelId="{0E4B9334-FBC7-4CAE-8B41-000D21054892}" type="parTrans" cxnId="{CC839828-14A6-46EE-A28C-166ED99D13A2}">
      <dgm:prSet/>
      <dgm:spPr/>
      <dgm:t>
        <a:bodyPr/>
        <a:lstStyle/>
        <a:p>
          <a:endParaRPr lang="pt-BR"/>
        </a:p>
      </dgm:t>
    </dgm:pt>
    <dgm:pt modelId="{D742D8F5-3D4F-4BFB-8533-20B2CDC082B5}" type="sibTrans" cxnId="{CC839828-14A6-46EE-A28C-166ED99D13A2}">
      <dgm:prSet/>
      <dgm:spPr/>
      <dgm:t>
        <a:bodyPr/>
        <a:lstStyle/>
        <a:p>
          <a:endParaRPr lang="pt-BR"/>
        </a:p>
      </dgm:t>
    </dgm:pt>
    <dgm:pt modelId="{F422CF85-AC7C-43BE-984B-12C83D68BBCB}">
      <dgm:prSet phldrT="[Texto]" custT="1"/>
      <dgm:spPr/>
      <dgm:t>
        <a:bodyPr/>
        <a:lstStyle/>
        <a:p>
          <a:r>
            <a:rPr lang="pt-BR" sz="2000" dirty="0"/>
            <a:t>Aumento de</a:t>
          </a:r>
        </a:p>
        <a:p>
          <a:r>
            <a:rPr lang="pt-BR" sz="2000" dirty="0"/>
            <a:t>produtividade</a:t>
          </a:r>
        </a:p>
      </dgm:t>
    </dgm:pt>
    <dgm:pt modelId="{C42A1E2C-02B6-4A5F-BB26-BD16446CA8EC}" type="parTrans" cxnId="{81871453-06E4-4F49-BEC6-55203178FEAC}">
      <dgm:prSet/>
      <dgm:spPr/>
      <dgm:t>
        <a:bodyPr/>
        <a:lstStyle/>
        <a:p>
          <a:endParaRPr lang="pt-BR"/>
        </a:p>
      </dgm:t>
    </dgm:pt>
    <dgm:pt modelId="{FFAC8ADF-41BF-4746-B3BB-425D278CC0F1}" type="sibTrans" cxnId="{81871453-06E4-4F49-BEC6-55203178FEAC}">
      <dgm:prSet/>
      <dgm:spPr/>
      <dgm:t>
        <a:bodyPr/>
        <a:lstStyle/>
        <a:p>
          <a:endParaRPr lang="pt-BR"/>
        </a:p>
      </dgm:t>
    </dgm:pt>
    <dgm:pt modelId="{CB937488-CBA7-481F-8655-1A7462A47497}">
      <dgm:prSet phldrT="[Texto]" custT="1"/>
      <dgm:spPr/>
      <dgm:t>
        <a:bodyPr/>
        <a:lstStyle/>
        <a:p>
          <a:r>
            <a:rPr lang="pt-BR" sz="2000" dirty="0"/>
            <a:t>Aumento</a:t>
          </a:r>
        </a:p>
        <a:p>
          <a:r>
            <a:rPr lang="pt-BR" sz="2000" dirty="0"/>
            <a:t>de salário</a:t>
          </a:r>
        </a:p>
      </dgm:t>
    </dgm:pt>
    <dgm:pt modelId="{F21E7BB8-CE01-4AFC-BD67-0E0C8DE386D8}" type="parTrans" cxnId="{4073DC4C-624D-49EB-A493-A1AF35C97EE7}">
      <dgm:prSet/>
      <dgm:spPr/>
      <dgm:t>
        <a:bodyPr/>
        <a:lstStyle/>
        <a:p>
          <a:endParaRPr lang="pt-BR"/>
        </a:p>
      </dgm:t>
    </dgm:pt>
    <dgm:pt modelId="{F15298FF-7EDC-43DE-B761-254BA72F6B54}" type="sibTrans" cxnId="{4073DC4C-624D-49EB-A493-A1AF35C97EE7}">
      <dgm:prSet/>
      <dgm:spPr/>
      <dgm:t>
        <a:bodyPr/>
        <a:lstStyle/>
        <a:p>
          <a:endParaRPr lang="pt-BR"/>
        </a:p>
      </dgm:t>
    </dgm:pt>
    <dgm:pt modelId="{54E284D4-10BF-4E37-B6F9-B1F09EBC7148}" type="pres">
      <dgm:prSet presAssocID="{37A7BDB1-7145-440E-A63F-D82E846483E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D437E64-E72C-44E2-B703-E2693D84DBE7}" type="pres">
      <dgm:prSet presAssocID="{F432414B-7BF1-43BF-936B-6BBEE2E7CFA4}" presName="centerShape" presStyleLbl="node0" presStyleIdx="0" presStyleCnt="1"/>
      <dgm:spPr/>
    </dgm:pt>
    <dgm:pt modelId="{0A4E0701-995D-4875-8604-5A5CF8078494}" type="pres">
      <dgm:prSet presAssocID="{30B296C5-8EAE-4388-8B57-4AE2586F4108}" presName="node" presStyleLbl="node1" presStyleIdx="0" presStyleCnt="4" custScaleX="160782">
        <dgm:presLayoutVars>
          <dgm:bulletEnabled val="1"/>
        </dgm:presLayoutVars>
      </dgm:prSet>
      <dgm:spPr/>
    </dgm:pt>
    <dgm:pt modelId="{097B3DD3-AA05-4EBC-A21E-9FA9F2F9E88C}" type="pres">
      <dgm:prSet presAssocID="{30B296C5-8EAE-4388-8B57-4AE2586F4108}" presName="dummy" presStyleCnt="0"/>
      <dgm:spPr/>
    </dgm:pt>
    <dgm:pt modelId="{8112127B-F1C0-44C9-98ED-B19F8F788597}" type="pres">
      <dgm:prSet presAssocID="{514F236D-1B7F-40E0-AB4F-F34B804D78AA}" presName="sibTrans" presStyleLbl="sibTrans2D1" presStyleIdx="0" presStyleCnt="4"/>
      <dgm:spPr/>
    </dgm:pt>
    <dgm:pt modelId="{396F3D54-346C-41FA-891D-A20FB9A91FB5}" type="pres">
      <dgm:prSet presAssocID="{B585F0FD-C5C2-45FD-9E39-6C05AE9F992F}" presName="node" presStyleLbl="node1" presStyleIdx="1" presStyleCnt="4" custScaleX="160782" custRadScaleRad="118111">
        <dgm:presLayoutVars>
          <dgm:bulletEnabled val="1"/>
        </dgm:presLayoutVars>
      </dgm:prSet>
      <dgm:spPr/>
    </dgm:pt>
    <dgm:pt modelId="{02676B5F-D2BF-4C1F-A2EB-ECEA3CB43311}" type="pres">
      <dgm:prSet presAssocID="{B585F0FD-C5C2-45FD-9E39-6C05AE9F992F}" presName="dummy" presStyleCnt="0"/>
      <dgm:spPr/>
    </dgm:pt>
    <dgm:pt modelId="{BEB7753D-74CF-4818-81E0-830478CE4560}" type="pres">
      <dgm:prSet presAssocID="{D742D8F5-3D4F-4BFB-8533-20B2CDC082B5}" presName="sibTrans" presStyleLbl="sibTrans2D1" presStyleIdx="1" presStyleCnt="4"/>
      <dgm:spPr/>
    </dgm:pt>
    <dgm:pt modelId="{67E4E703-5DA5-487D-9622-09000E46C40A}" type="pres">
      <dgm:prSet presAssocID="{F422CF85-AC7C-43BE-984B-12C83D68BBCB}" presName="node" presStyleLbl="node1" presStyleIdx="2" presStyleCnt="4" custScaleX="160782">
        <dgm:presLayoutVars>
          <dgm:bulletEnabled val="1"/>
        </dgm:presLayoutVars>
      </dgm:prSet>
      <dgm:spPr/>
    </dgm:pt>
    <dgm:pt modelId="{3925A340-A233-413D-8F15-48C97F6E5373}" type="pres">
      <dgm:prSet presAssocID="{F422CF85-AC7C-43BE-984B-12C83D68BBCB}" presName="dummy" presStyleCnt="0"/>
      <dgm:spPr/>
    </dgm:pt>
    <dgm:pt modelId="{9EF87279-8525-4E1A-9E8B-FBDC2259BD1D}" type="pres">
      <dgm:prSet presAssocID="{FFAC8ADF-41BF-4746-B3BB-425D278CC0F1}" presName="sibTrans" presStyleLbl="sibTrans2D1" presStyleIdx="2" presStyleCnt="4"/>
      <dgm:spPr/>
    </dgm:pt>
    <dgm:pt modelId="{BF0B993E-A569-4DA9-B261-3010D81BA9D6}" type="pres">
      <dgm:prSet presAssocID="{CB937488-CBA7-481F-8655-1A7462A47497}" presName="node" presStyleLbl="node1" presStyleIdx="3" presStyleCnt="4" custScaleX="160782" custRadScaleRad="118110">
        <dgm:presLayoutVars>
          <dgm:bulletEnabled val="1"/>
        </dgm:presLayoutVars>
      </dgm:prSet>
      <dgm:spPr/>
    </dgm:pt>
    <dgm:pt modelId="{738D23AC-3A3E-49F9-BF1B-D244732D824E}" type="pres">
      <dgm:prSet presAssocID="{CB937488-CBA7-481F-8655-1A7462A47497}" presName="dummy" presStyleCnt="0"/>
      <dgm:spPr/>
    </dgm:pt>
    <dgm:pt modelId="{0A4633A7-078A-4066-B65E-2E00312FFE27}" type="pres">
      <dgm:prSet presAssocID="{F15298FF-7EDC-43DE-B761-254BA72F6B54}" presName="sibTrans" presStyleLbl="sibTrans2D1" presStyleIdx="3" presStyleCnt="4"/>
      <dgm:spPr/>
    </dgm:pt>
  </dgm:ptLst>
  <dgm:cxnLst>
    <dgm:cxn modelId="{EF963405-5FCA-47F5-B5E6-6B7524FFAD9F}" type="presOf" srcId="{F15298FF-7EDC-43DE-B761-254BA72F6B54}" destId="{0A4633A7-078A-4066-B65E-2E00312FFE27}" srcOrd="0" destOrd="0" presId="urn:microsoft.com/office/officeart/2005/8/layout/radial6"/>
    <dgm:cxn modelId="{CC839828-14A6-46EE-A28C-166ED99D13A2}" srcId="{F432414B-7BF1-43BF-936B-6BBEE2E7CFA4}" destId="{B585F0FD-C5C2-45FD-9E39-6C05AE9F992F}" srcOrd="1" destOrd="0" parTransId="{0E4B9334-FBC7-4CAE-8B41-000D21054892}" sibTransId="{D742D8F5-3D4F-4BFB-8533-20B2CDC082B5}"/>
    <dgm:cxn modelId="{38009731-009E-40F0-9A68-FB08A76A90A8}" type="presOf" srcId="{D742D8F5-3D4F-4BFB-8533-20B2CDC082B5}" destId="{BEB7753D-74CF-4818-81E0-830478CE4560}" srcOrd="0" destOrd="0" presId="urn:microsoft.com/office/officeart/2005/8/layout/radial6"/>
    <dgm:cxn modelId="{712A2332-E3FD-4A00-AB6C-81F7459FB20A}" type="presOf" srcId="{CB937488-CBA7-481F-8655-1A7462A47497}" destId="{BF0B993E-A569-4DA9-B261-3010D81BA9D6}" srcOrd="0" destOrd="0" presId="urn:microsoft.com/office/officeart/2005/8/layout/radial6"/>
    <dgm:cxn modelId="{DF230C44-F442-4F8B-BA8E-59B62BFC80FA}" type="presOf" srcId="{B585F0FD-C5C2-45FD-9E39-6C05AE9F992F}" destId="{396F3D54-346C-41FA-891D-A20FB9A91FB5}" srcOrd="0" destOrd="0" presId="urn:microsoft.com/office/officeart/2005/8/layout/radial6"/>
    <dgm:cxn modelId="{4073DC4C-624D-49EB-A493-A1AF35C97EE7}" srcId="{F432414B-7BF1-43BF-936B-6BBEE2E7CFA4}" destId="{CB937488-CBA7-481F-8655-1A7462A47497}" srcOrd="3" destOrd="0" parTransId="{F21E7BB8-CE01-4AFC-BD67-0E0C8DE386D8}" sibTransId="{F15298FF-7EDC-43DE-B761-254BA72F6B54}"/>
    <dgm:cxn modelId="{556A3E51-D36B-4E15-A566-45BF6C837C5F}" type="presOf" srcId="{30B296C5-8EAE-4388-8B57-4AE2586F4108}" destId="{0A4E0701-995D-4875-8604-5A5CF8078494}" srcOrd="0" destOrd="0" presId="urn:microsoft.com/office/officeart/2005/8/layout/radial6"/>
    <dgm:cxn modelId="{81871453-06E4-4F49-BEC6-55203178FEAC}" srcId="{F432414B-7BF1-43BF-936B-6BBEE2E7CFA4}" destId="{F422CF85-AC7C-43BE-984B-12C83D68BBCB}" srcOrd="2" destOrd="0" parTransId="{C42A1E2C-02B6-4A5F-BB26-BD16446CA8EC}" sibTransId="{FFAC8ADF-41BF-4746-B3BB-425D278CC0F1}"/>
    <dgm:cxn modelId="{612D8F81-24C0-4F7D-8EF7-0B7063987A3D}" type="presOf" srcId="{37A7BDB1-7145-440E-A63F-D82E846483E6}" destId="{54E284D4-10BF-4E37-B6F9-B1F09EBC7148}" srcOrd="0" destOrd="0" presId="urn:microsoft.com/office/officeart/2005/8/layout/radial6"/>
    <dgm:cxn modelId="{6622DEB2-B363-4212-B373-2D4AB6C7FF90}" srcId="{F432414B-7BF1-43BF-936B-6BBEE2E7CFA4}" destId="{30B296C5-8EAE-4388-8B57-4AE2586F4108}" srcOrd="0" destOrd="0" parTransId="{15EDBBF7-AFA5-47F5-940C-AFFD242D5B5F}" sibTransId="{514F236D-1B7F-40E0-AB4F-F34B804D78AA}"/>
    <dgm:cxn modelId="{FFF524C6-6E7E-4669-AA12-8164D95FDECD}" srcId="{37A7BDB1-7145-440E-A63F-D82E846483E6}" destId="{F432414B-7BF1-43BF-936B-6BBEE2E7CFA4}" srcOrd="0" destOrd="0" parTransId="{152B088A-A659-42C6-AFB5-1116C8155D32}" sibTransId="{524A8AA6-1911-4F13-9D2A-7C2624E4151A}"/>
    <dgm:cxn modelId="{741CF9CA-F786-43B4-8FCC-D01DD97E5788}" type="presOf" srcId="{FFAC8ADF-41BF-4746-B3BB-425D278CC0F1}" destId="{9EF87279-8525-4E1A-9E8B-FBDC2259BD1D}" srcOrd="0" destOrd="0" presId="urn:microsoft.com/office/officeart/2005/8/layout/radial6"/>
    <dgm:cxn modelId="{18D00FD0-E626-4A10-8136-20636F3DD991}" type="presOf" srcId="{F422CF85-AC7C-43BE-984B-12C83D68BBCB}" destId="{67E4E703-5DA5-487D-9622-09000E46C40A}" srcOrd="0" destOrd="0" presId="urn:microsoft.com/office/officeart/2005/8/layout/radial6"/>
    <dgm:cxn modelId="{A8252BE3-1D72-4B36-82F2-F9EE7AAEBBF2}" type="presOf" srcId="{514F236D-1B7F-40E0-AB4F-F34B804D78AA}" destId="{8112127B-F1C0-44C9-98ED-B19F8F788597}" srcOrd="0" destOrd="0" presId="urn:microsoft.com/office/officeart/2005/8/layout/radial6"/>
    <dgm:cxn modelId="{AF403DFE-7764-4718-99EE-9A5AB036A30B}" type="presOf" srcId="{F432414B-7BF1-43BF-936B-6BBEE2E7CFA4}" destId="{0D437E64-E72C-44E2-B703-E2693D84DBE7}" srcOrd="0" destOrd="0" presId="urn:microsoft.com/office/officeart/2005/8/layout/radial6"/>
    <dgm:cxn modelId="{EE62FAEB-A223-47A7-A697-CAB7AA354A0E}" type="presParOf" srcId="{54E284D4-10BF-4E37-B6F9-B1F09EBC7148}" destId="{0D437E64-E72C-44E2-B703-E2693D84DBE7}" srcOrd="0" destOrd="0" presId="urn:microsoft.com/office/officeart/2005/8/layout/radial6"/>
    <dgm:cxn modelId="{05779A32-63C0-4F17-920E-98D6F129ED7F}" type="presParOf" srcId="{54E284D4-10BF-4E37-B6F9-B1F09EBC7148}" destId="{0A4E0701-995D-4875-8604-5A5CF8078494}" srcOrd="1" destOrd="0" presId="urn:microsoft.com/office/officeart/2005/8/layout/radial6"/>
    <dgm:cxn modelId="{1E83A6AE-533D-4F15-A501-1C59DDCADE6B}" type="presParOf" srcId="{54E284D4-10BF-4E37-B6F9-B1F09EBC7148}" destId="{097B3DD3-AA05-4EBC-A21E-9FA9F2F9E88C}" srcOrd="2" destOrd="0" presId="urn:microsoft.com/office/officeart/2005/8/layout/radial6"/>
    <dgm:cxn modelId="{F50B845C-E98C-4285-92A4-0A4778D8E952}" type="presParOf" srcId="{54E284D4-10BF-4E37-B6F9-B1F09EBC7148}" destId="{8112127B-F1C0-44C9-98ED-B19F8F788597}" srcOrd="3" destOrd="0" presId="urn:microsoft.com/office/officeart/2005/8/layout/radial6"/>
    <dgm:cxn modelId="{8748A1A2-ABE6-479D-A4E5-0ED752FD5501}" type="presParOf" srcId="{54E284D4-10BF-4E37-B6F9-B1F09EBC7148}" destId="{396F3D54-346C-41FA-891D-A20FB9A91FB5}" srcOrd="4" destOrd="0" presId="urn:microsoft.com/office/officeart/2005/8/layout/radial6"/>
    <dgm:cxn modelId="{41083754-BF70-4BF1-957B-6F751DD2D860}" type="presParOf" srcId="{54E284D4-10BF-4E37-B6F9-B1F09EBC7148}" destId="{02676B5F-D2BF-4C1F-A2EB-ECEA3CB43311}" srcOrd="5" destOrd="0" presId="urn:microsoft.com/office/officeart/2005/8/layout/radial6"/>
    <dgm:cxn modelId="{AA67337F-DED6-42D5-8178-49268BDCA42D}" type="presParOf" srcId="{54E284D4-10BF-4E37-B6F9-B1F09EBC7148}" destId="{BEB7753D-74CF-4818-81E0-830478CE4560}" srcOrd="6" destOrd="0" presId="urn:microsoft.com/office/officeart/2005/8/layout/radial6"/>
    <dgm:cxn modelId="{E5F8AE42-7397-4E55-8B95-CB9A55EBBFD2}" type="presParOf" srcId="{54E284D4-10BF-4E37-B6F9-B1F09EBC7148}" destId="{67E4E703-5DA5-487D-9622-09000E46C40A}" srcOrd="7" destOrd="0" presId="urn:microsoft.com/office/officeart/2005/8/layout/radial6"/>
    <dgm:cxn modelId="{08B25D71-25C6-42C6-ADBF-6E138D2198A3}" type="presParOf" srcId="{54E284D4-10BF-4E37-B6F9-B1F09EBC7148}" destId="{3925A340-A233-413D-8F15-48C97F6E5373}" srcOrd="8" destOrd="0" presId="urn:microsoft.com/office/officeart/2005/8/layout/radial6"/>
    <dgm:cxn modelId="{715FFC99-527F-405E-9388-A5941DF66F60}" type="presParOf" srcId="{54E284D4-10BF-4E37-B6F9-B1F09EBC7148}" destId="{9EF87279-8525-4E1A-9E8B-FBDC2259BD1D}" srcOrd="9" destOrd="0" presId="urn:microsoft.com/office/officeart/2005/8/layout/radial6"/>
    <dgm:cxn modelId="{28E80589-98A7-45D6-9833-AC0379EB9F05}" type="presParOf" srcId="{54E284D4-10BF-4E37-B6F9-B1F09EBC7148}" destId="{BF0B993E-A569-4DA9-B261-3010D81BA9D6}" srcOrd="10" destOrd="0" presId="urn:microsoft.com/office/officeart/2005/8/layout/radial6"/>
    <dgm:cxn modelId="{FF6F1A84-5002-4ECE-9C78-0B0DC76180A2}" type="presParOf" srcId="{54E284D4-10BF-4E37-B6F9-B1F09EBC7148}" destId="{738D23AC-3A3E-49F9-BF1B-D244732D824E}" srcOrd="11" destOrd="0" presId="urn:microsoft.com/office/officeart/2005/8/layout/radial6"/>
    <dgm:cxn modelId="{0D02913A-41DC-4B2A-94F2-EE09712F69D9}" type="presParOf" srcId="{54E284D4-10BF-4E37-B6F9-B1F09EBC7148}" destId="{0A4633A7-078A-4066-B65E-2E00312FFE27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61BF36-B94F-4C3C-AD5B-61E9C156D29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89F1EFC-D174-4913-A3FF-C5B7AD16CB20}">
      <dgm:prSet phldrT="[Texto]"/>
      <dgm:spPr/>
      <dgm:t>
        <a:bodyPr/>
        <a:lstStyle/>
        <a:p>
          <a:r>
            <a:rPr lang="pt-BR" dirty="0"/>
            <a:t>Peças padronizadas</a:t>
          </a:r>
        </a:p>
      </dgm:t>
    </dgm:pt>
    <dgm:pt modelId="{1CE3D3EB-67E7-42B8-99BF-86C866637A39}" type="parTrans" cxnId="{0EBDBC8C-B2D1-4838-A5C8-31BB2D7E1CA9}">
      <dgm:prSet/>
      <dgm:spPr/>
      <dgm:t>
        <a:bodyPr/>
        <a:lstStyle/>
        <a:p>
          <a:endParaRPr lang="pt-BR"/>
        </a:p>
      </dgm:t>
    </dgm:pt>
    <dgm:pt modelId="{40DA96E5-7567-48D5-A3D2-02498A6800DE}" type="sibTrans" cxnId="{0EBDBC8C-B2D1-4838-A5C8-31BB2D7E1CA9}">
      <dgm:prSet/>
      <dgm:spPr/>
      <dgm:t>
        <a:bodyPr/>
        <a:lstStyle/>
        <a:p>
          <a:endParaRPr lang="pt-BR"/>
        </a:p>
      </dgm:t>
    </dgm:pt>
    <dgm:pt modelId="{3BE767FE-A79B-4512-BA9A-6B4BFE6C5D45}">
      <dgm:prSet phldrT="[Texto]"/>
      <dgm:spPr/>
      <dgm:t>
        <a:bodyPr/>
        <a:lstStyle/>
        <a:p>
          <a:pPr algn="l"/>
          <a:r>
            <a:rPr lang="pt-BR" dirty="0"/>
            <a:t>- Máquinas especializadas</a:t>
          </a:r>
        </a:p>
        <a:p>
          <a:pPr algn="l"/>
          <a:r>
            <a:rPr lang="pt-BR" dirty="0"/>
            <a:t>-Sistema universal de fabricação e  calibragem</a:t>
          </a:r>
        </a:p>
        <a:p>
          <a:pPr algn="l"/>
          <a:r>
            <a:rPr lang="pt-BR" dirty="0"/>
            <a:t>-Controle de qualidade</a:t>
          </a:r>
        </a:p>
        <a:p>
          <a:pPr algn="l"/>
          <a:r>
            <a:rPr lang="pt-BR" dirty="0"/>
            <a:t>-Simplificação das peças</a:t>
          </a:r>
        </a:p>
        <a:p>
          <a:pPr algn="l"/>
          <a:r>
            <a:rPr lang="pt-BR" dirty="0"/>
            <a:t>-Simplificação do processo produtivo</a:t>
          </a:r>
        </a:p>
      </dgm:t>
    </dgm:pt>
    <dgm:pt modelId="{CEE6D35B-E6D8-4A3B-94DF-3B7C3DEB4D0C}" type="parTrans" cxnId="{A1B0D4CC-EB51-420E-8580-A9AE0FFF23A7}">
      <dgm:prSet/>
      <dgm:spPr/>
      <dgm:t>
        <a:bodyPr/>
        <a:lstStyle/>
        <a:p>
          <a:endParaRPr lang="pt-BR"/>
        </a:p>
      </dgm:t>
    </dgm:pt>
    <dgm:pt modelId="{15B3D378-7275-4DD1-AAE2-87B5C01F901A}" type="sibTrans" cxnId="{A1B0D4CC-EB51-420E-8580-A9AE0FFF23A7}">
      <dgm:prSet/>
      <dgm:spPr/>
      <dgm:t>
        <a:bodyPr/>
        <a:lstStyle/>
        <a:p>
          <a:endParaRPr lang="pt-BR"/>
        </a:p>
      </dgm:t>
    </dgm:pt>
    <dgm:pt modelId="{F7C6B1BA-7E1B-4B59-A9D9-FC2CA1543F80}">
      <dgm:prSet phldrT="[Texto]"/>
      <dgm:spPr/>
      <dgm:t>
        <a:bodyPr/>
        <a:lstStyle/>
        <a:p>
          <a:r>
            <a:rPr lang="pt-BR" dirty="0"/>
            <a:t>Trabalhador especializado</a:t>
          </a:r>
        </a:p>
      </dgm:t>
    </dgm:pt>
    <dgm:pt modelId="{4182D784-31C1-451B-A249-247C9F238030}" type="parTrans" cxnId="{8B48A6F9-28D1-4F0B-AFB1-38B4DDF5A6A6}">
      <dgm:prSet/>
      <dgm:spPr/>
      <dgm:t>
        <a:bodyPr/>
        <a:lstStyle/>
        <a:p>
          <a:endParaRPr lang="pt-BR"/>
        </a:p>
      </dgm:t>
    </dgm:pt>
    <dgm:pt modelId="{01387DC4-93D7-4CC5-AE99-5777457FE679}" type="sibTrans" cxnId="{8B48A6F9-28D1-4F0B-AFB1-38B4DDF5A6A6}">
      <dgm:prSet/>
      <dgm:spPr/>
      <dgm:t>
        <a:bodyPr/>
        <a:lstStyle/>
        <a:p>
          <a:endParaRPr lang="pt-BR"/>
        </a:p>
      </dgm:t>
    </dgm:pt>
    <dgm:pt modelId="{25CB1558-CC5B-464C-824F-44BF354BD622}">
      <dgm:prSet phldrT="[Texto]"/>
      <dgm:spPr/>
      <dgm:t>
        <a:bodyPr/>
        <a:lstStyle/>
        <a:p>
          <a:pPr algn="l"/>
          <a:r>
            <a:rPr lang="pt-BR" dirty="0"/>
            <a:t>-Uma única tarefa ou pequeno </a:t>
          </a:r>
        </a:p>
        <a:p>
          <a:pPr algn="l"/>
          <a:r>
            <a:rPr lang="pt-BR" dirty="0"/>
            <a:t>número de tarefas</a:t>
          </a:r>
        </a:p>
        <a:p>
          <a:pPr algn="l"/>
          <a:r>
            <a:rPr lang="pt-BR" dirty="0"/>
            <a:t>-Posição fixa dentro de uma sequência de tarefas</a:t>
          </a:r>
        </a:p>
        <a:p>
          <a:pPr algn="l"/>
          <a:r>
            <a:rPr lang="pt-BR" dirty="0"/>
            <a:t>-O trabalho vem até o trabalhador</a:t>
          </a:r>
        </a:p>
        <a:p>
          <a:pPr algn="l"/>
          <a:r>
            <a:rPr lang="pt-BR" dirty="0"/>
            <a:t>-As peças e máquinas ficam no </a:t>
          </a:r>
        </a:p>
        <a:p>
          <a:pPr algn="l"/>
          <a:r>
            <a:rPr lang="pt-BR" dirty="0"/>
            <a:t>posto de trabalho</a:t>
          </a:r>
        </a:p>
      </dgm:t>
    </dgm:pt>
    <dgm:pt modelId="{B1F2A992-DD30-4FCC-BA53-E786A050CA81}" type="parTrans" cxnId="{1C123633-C1B8-4D80-B935-2BECCDD893F0}">
      <dgm:prSet/>
      <dgm:spPr/>
      <dgm:t>
        <a:bodyPr/>
        <a:lstStyle/>
        <a:p>
          <a:endParaRPr lang="pt-BR"/>
        </a:p>
      </dgm:t>
    </dgm:pt>
    <dgm:pt modelId="{4E5F2129-ACD3-449C-8991-BA1E04817E50}" type="sibTrans" cxnId="{1C123633-C1B8-4D80-B935-2BECCDD893F0}">
      <dgm:prSet/>
      <dgm:spPr/>
      <dgm:t>
        <a:bodyPr/>
        <a:lstStyle/>
        <a:p>
          <a:endParaRPr lang="pt-BR"/>
        </a:p>
      </dgm:t>
    </dgm:pt>
    <dgm:pt modelId="{260F17F5-64DE-407A-98E9-49EB49EF7BDB}" type="pres">
      <dgm:prSet presAssocID="{8661BF36-B94F-4C3C-AD5B-61E9C156D29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2EBBEB7-8F97-4561-AB4F-14E849562919}" type="pres">
      <dgm:prSet presAssocID="{489F1EFC-D174-4913-A3FF-C5B7AD16CB20}" presName="root" presStyleCnt="0"/>
      <dgm:spPr/>
    </dgm:pt>
    <dgm:pt modelId="{3AA1B9A9-8EA1-4D0E-BE2D-C4CCDA9936A3}" type="pres">
      <dgm:prSet presAssocID="{489F1EFC-D174-4913-A3FF-C5B7AD16CB20}" presName="rootComposite" presStyleCnt="0"/>
      <dgm:spPr/>
    </dgm:pt>
    <dgm:pt modelId="{93A2E997-0BFF-4AD2-B787-CE9DBD41A479}" type="pres">
      <dgm:prSet presAssocID="{489F1EFC-D174-4913-A3FF-C5B7AD16CB20}" presName="rootText" presStyleLbl="node1" presStyleIdx="0" presStyleCnt="2" custScaleY="70667"/>
      <dgm:spPr/>
    </dgm:pt>
    <dgm:pt modelId="{6777FFC2-C5B0-49FA-A566-94189D6000B0}" type="pres">
      <dgm:prSet presAssocID="{489F1EFC-D174-4913-A3FF-C5B7AD16CB20}" presName="rootConnector" presStyleLbl="node1" presStyleIdx="0" presStyleCnt="2"/>
      <dgm:spPr/>
    </dgm:pt>
    <dgm:pt modelId="{569A9E39-B1FA-4383-BBF2-283464D20031}" type="pres">
      <dgm:prSet presAssocID="{489F1EFC-D174-4913-A3FF-C5B7AD16CB20}" presName="childShape" presStyleCnt="0"/>
      <dgm:spPr/>
    </dgm:pt>
    <dgm:pt modelId="{6E39DFFD-5B46-4D38-8E8B-C501C5D29B12}" type="pres">
      <dgm:prSet presAssocID="{CEE6D35B-E6D8-4A3B-94DF-3B7C3DEB4D0C}" presName="Name13" presStyleLbl="parChTrans1D2" presStyleIdx="0" presStyleCnt="2"/>
      <dgm:spPr/>
    </dgm:pt>
    <dgm:pt modelId="{AD026B3B-EA41-4552-8569-E6F3FA15E0BC}" type="pres">
      <dgm:prSet presAssocID="{3BE767FE-A79B-4512-BA9A-6B4BFE6C5D45}" presName="childText" presStyleLbl="bgAcc1" presStyleIdx="0" presStyleCnt="2" custScaleX="153837" custScaleY="206264">
        <dgm:presLayoutVars>
          <dgm:bulletEnabled val="1"/>
        </dgm:presLayoutVars>
      </dgm:prSet>
      <dgm:spPr/>
    </dgm:pt>
    <dgm:pt modelId="{0D3D97B3-BBD0-4892-AD31-436601F19C2B}" type="pres">
      <dgm:prSet presAssocID="{F7C6B1BA-7E1B-4B59-A9D9-FC2CA1543F80}" presName="root" presStyleCnt="0"/>
      <dgm:spPr/>
    </dgm:pt>
    <dgm:pt modelId="{7B928E46-C2DF-4F05-8FBD-24240995847E}" type="pres">
      <dgm:prSet presAssocID="{F7C6B1BA-7E1B-4B59-A9D9-FC2CA1543F80}" presName="rootComposite" presStyleCnt="0"/>
      <dgm:spPr/>
    </dgm:pt>
    <dgm:pt modelId="{D6EC47C2-5051-4EA6-A397-6E1886EFA6BD}" type="pres">
      <dgm:prSet presAssocID="{F7C6B1BA-7E1B-4B59-A9D9-FC2CA1543F80}" presName="rootText" presStyleLbl="node1" presStyleIdx="1" presStyleCnt="2" custScaleY="70667"/>
      <dgm:spPr/>
    </dgm:pt>
    <dgm:pt modelId="{C90F5F26-271C-4DBA-9F06-0951709E0EC7}" type="pres">
      <dgm:prSet presAssocID="{F7C6B1BA-7E1B-4B59-A9D9-FC2CA1543F80}" presName="rootConnector" presStyleLbl="node1" presStyleIdx="1" presStyleCnt="2"/>
      <dgm:spPr/>
    </dgm:pt>
    <dgm:pt modelId="{B6BD7028-A241-479B-AFAD-310EBE9FFA0E}" type="pres">
      <dgm:prSet presAssocID="{F7C6B1BA-7E1B-4B59-A9D9-FC2CA1543F80}" presName="childShape" presStyleCnt="0"/>
      <dgm:spPr/>
    </dgm:pt>
    <dgm:pt modelId="{D81CC5E5-FDC2-4F68-B482-8599C4D37895}" type="pres">
      <dgm:prSet presAssocID="{B1F2A992-DD30-4FCC-BA53-E786A050CA81}" presName="Name13" presStyleLbl="parChTrans1D2" presStyleIdx="1" presStyleCnt="2"/>
      <dgm:spPr/>
    </dgm:pt>
    <dgm:pt modelId="{74777200-512D-4944-94BA-9CD9AF5884DC}" type="pres">
      <dgm:prSet presAssocID="{25CB1558-CC5B-464C-824F-44BF354BD622}" presName="childText" presStyleLbl="bgAcc1" presStyleIdx="1" presStyleCnt="2" custScaleX="153837" custScaleY="206264">
        <dgm:presLayoutVars>
          <dgm:bulletEnabled val="1"/>
        </dgm:presLayoutVars>
      </dgm:prSet>
      <dgm:spPr/>
    </dgm:pt>
  </dgm:ptLst>
  <dgm:cxnLst>
    <dgm:cxn modelId="{010A1000-D3D7-4759-A6A1-2FE388ECAB05}" type="presOf" srcId="{F7C6B1BA-7E1B-4B59-A9D9-FC2CA1543F80}" destId="{C90F5F26-271C-4DBA-9F06-0951709E0EC7}" srcOrd="1" destOrd="0" presId="urn:microsoft.com/office/officeart/2005/8/layout/hierarchy3"/>
    <dgm:cxn modelId="{1C123633-C1B8-4D80-B935-2BECCDD893F0}" srcId="{F7C6B1BA-7E1B-4B59-A9D9-FC2CA1543F80}" destId="{25CB1558-CC5B-464C-824F-44BF354BD622}" srcOrd="0" destOrd="0" parTransId="{B1F2A992-DD30-4FCC-BA53-E786A050CA81}" sibTransId="{4E5F2129-ACD3-449C-8991-BA1E04817E50}"/>
    <dgm:cxn modelId="{F346845F-3818-4E4B-928A-4B4A66811D39}" type="presOf" srcId="{8661BF36-B94F-4C3C-AD5B-61E9C156D295}" destId="{260F17F5-64DE-407A-98E9-49EB49EF7BDB}" srcOrd="0" destOrd="0" presId="urn:microsoft.com/office/officeart/2005/8/layout/hierarchy3"/>
    <dgm:cxn modelId="{6FB83A41-2F3D-4F8E-9557-3C475D845941}" type="presOf" srcId="{3BE767FE-A79B-4512-BA9A-6B4BFE6C5D45}" destId="{AD026B3B-EA41-4552-8569-E6F3FA15E0BC}" srcOrd="0" destOrd="0" presId="urn:microsoft.com/office/officeart/2005/8/layout/hierarchy3"/>
    <dgm:cxn modelId="{BB2C6462-C301-4119-B7CC-4509CCD676EE}" type="presOf" srcId="{25CB1558-CC5B-464C-824F-44BF354BD622}" destId="{74777200-512D-4944-94BA-9CD9AF5884DC}" srcOrd="0" destOrd="0" presId="urn:microsoft.com/office/officeart/2005/8/layout/hierarchy3"/>
    <dgm:cxn modelId="{46E8FF62-65FC-4F66-98FD-EB39414BDE72}" type="presOf" srcId="{F7C6B1BA-7E1B-4B59-A9D9-FC2CA1543F80}" destId="{D6EC47C2-5051-4EA6-A397-6E1886EFA6BD}" srcOrd="0" destOrd="0" presId="urn:microsoft.com/office/officeart/2005/8/layout/hierarchy3"/>
    <dgm:cxn modelId="{0EBDBC8C-B2D1-4838-A5C8-31BB2D7E1CA9}" srcId="{8661BF36-B94F-4C3C-AD5B-61E9C156D295}" destId="{489F1EFC-D174-4913-A3FF-C5B7AD16CB20}" srcOrd="0" destOrd="0" parTransId="{1CE3D3EB-67E7-42B8-99BF-86C866637A39}" sibTransId="{40DA96E5-7567-48D5-A3D2-02498A6800DE}"/>
    <dgm:cxn modelId="{39543799-71E0-448D-B169-58F39FC881E1}" type="presOf" srcId="{B1F2A992-DD30-4FCC-BA53-E786A050CA81}" destId="{D81CC5E5-FDC2-4F68-B482-8599C4D37895}" srcOrd="0" destOrd="0" presId="urn:microsoft.com/office/officeart/2005/8/layout/hierarchy3"/>
    <dgm:cxn modelId="{BC23F9C2-8640-4725-B113-E3631700FAD7}" type="presOf" srcId="{489F1EFC-D174-4913-A3FF-C5B7AD16CB20}" destId="{6777FFC2-C5B0-49FA-A566-94189D6000B0}" srcOrd="1" destOrd="0" presId="urn:microsoft.com/office/officeart/2005/8/layout/hierarchy3"/>
    <dgm:cxn modelId="{A1B0D4CC-EB51-420E-8580-A9AE0FFF23A7}" srcId="{489F1EFC-D174-4913-A3FF-C5B7AD16CB20}" destId="{3BE767FE-A79B-4512-BA9A-6B4BFE6C5D45}" srcOrd="0" destOrd="0" parTransId="{CEE6D35B-E6D8-4A3B-94DF-3B7C3DEB4D0C}" sibTransId="{15B3D378-7275-4DD1-AAE2-87B5C01F901A}"/>
    <dgm:cxn modelId="{6798DFD1-075E-4FC9-A37D-93CF158040A4}" type="presOf" srcId="{CEE6D35B-E6D8-4A3B-94DF-3B7C3DEB4D0C}" destId="{6E39DFFD-5B46-4D38-8E8B-C501C5D29B12}" srcOrd="0" destOrd="0" presId="urn:microsoft.com/office/officeart/2005/8/layout/hierarchy3"/>
    <dgm:cxn modelId="{BCB808D3-6160-4140-BED9-9C761906F023}" type="presOf" srcId="{489F1EFC-D174-4913-A3FF-C5B7AD16CB20}" destId="{93A2E997-0BFF-4AD2-B787-CE9DBD41A479}" srcOrd="0" destOrd="0" presId="urn:microsoft.com/office/officeart/2005/8/layout/hierarchy3"/>
    <dgm:cxn modelId="{8B48A6F9-28D1-4F0B-AFB1-38B4DDF5A6A6}" srcId="{8661BF36-B94F-4C3C-AD5B-61E9C156D295}" destId="{F7C6B1BA-7E1B-4B59-A9D9-FC2CA1543F80}" srcOrd="1" destOrd="0" parTransId="{4182D784-31C1-451B-A249-247C9F238030}" sibTransId="{01387DC4-93D7-4CC5-AE99-5777457FE679}"/>
    <dgm:cxn modelId="{324F3CA8-DDDD-49D9-B683-55F1E7B6C69A}" type="presParOf" srcId="{260F17F5-64DE-407A-98E9-49EB49EF7BDB}" destId="{E2EBBEB7-8F97-4561-AB4F-14E849562919}" srcOrd="0" destOrd="0" presId="urn:microsoft.com/office/officeart/2005/8/layout/hierarchy3"/>
    <dgm:cxn modelId="{7AA541CD-E10C-495D-B456-B025F10C35B3}" type="presParOf" srcId="{E2EBBEB7-8F97-4561-AB4F-14E849562919}" destId="{3AA1B9A9-8EA1-4D0E-BE2D-C4CCDA9936A3}" srcOrd="0" destOrd="0" presId="urn:microsoft.com/office/officeart/2005/8/layout/hierarchy3"/>
    <dgm:cxn modelId="{197FDB64-3A9D-4413-A6BE-6D8303587663}" type="presParOf" srcId="{3AA1B9A9-8EA1-4D0E-BE2D-C4CCDA9936A3}" destId="{93A2E997-0BFF-4AD2-B787-CE9DBD41A479}" srcOrd="0" destOrd="0" presId="urn:microsoft.com/office/officeart/2005/8/layout/hierarchy3"/>
    <dgm:cxn modelId="{3A6D829D-AEF1-4337-A19B-C9E18670B0B9}" type="presParOf" srcId="{3AA1B9A9-8EA1-4D0E-BE2D-C4CCDA9936A3}" destId="{6777FFC2-C5B0-49FA-A566-94189D6000B0}" srcOrd="1" destOrd="0" presId="urn:microsoft.com/office/officeart/2005/8/layout/hierarchy3"/>
    <dgm:cxn modelId="{D232E7BA-761B-42B1-B7DB-EC44EDE0CFED}" type="presParOf" srcId="{E2EBBEB7-8F97-4561-AB4F-14E849562919}" destId="{569A9E39-B1FA-4383-BBF2-283464D20031}" srcOrd="1" destOrd="0" presId="urn:microsoft.com/office/officeart/2005/8/layout/hierarchy3"/>
    <dgm:cxn modelId="{D6E54319-72CF-40AC-8510-F0080BD6B4F5}" type="presParOf" srcId="{569A9E39-B1FA-4383-BBF2-283464D20031}" destId="{6E39DFFD-5B46-4D38-8E8B-C501C5D29B12}" srcOrd="0" destOrd="0" presId="urn:microsoft.com/office/officeart/2005/8/layout/hierarchy3"/>
    <dgm:cxn modelId="{A058D55B-657D-4BA9-A185-B821FCD389BF}" type="presParOf" srcId="{569A9E39-B1FA-4383-BBF2-283464D20031}" destId="{AD026B3B-EA41-4552-8569-E6F3FA15E0BC}" srcOrd="1" destOrd="0" presId="urn:microsoft.com/office/officeart/2005/8/layout/hierarchy3"/>
    <dgm:cxn modelId="{01566696-D8E5-4C8E-866B-20988A8FF6E0}" type="presParOf" srcId="{260F17F5-64DE-407A-98E9-49EB49EF7BDB}" destId="{0D3D97B3-BBD0-4892-AD31-436601F19C2B}" srcOrd="1" destOrd="0" presId="urn:microsoft.com/office/officeart/2005/8/layout/hierarchy3"/>
    <dgm:cxn modelId="{13E92F7E-33D8-4D77-A5F9-0168B3AAA301}" type="presParOf" srcId="{0D3D97B3-BBD0-4892-AD31-436601F19C2B}" destId="{7B928E46-C2DF-4F05-8FBD-24240995847E}" srcOrd="0" destOrd="0" presId="urn:microsoft.com/office/officeart/2005/8/layout/hierarchy3"/>
    <dgm:cxn modelId="{F10C93D3-BF53-45BE-AF94-7A19F9B0C4E5}" type="presParOf" srcId="{7B928E46-C2DF-4F05-8FBD-24240995847E}" destId="{D6EC47C2-5051-4EA6-A397-6E1886EFA6BD}" srcOrd="0" destOrd="0" presId="urn:microsoft.com/office/officeart/2005/8/layout/hierarchy3"/>
    <dgm:cxn modelId="{9B17D6A7-DD4E-42B7-B55F-393E1CBBD84D}" type="presParOf" srcId="{7B928E46-C2DF-4F05-8FBD-24240995847E}" destId="{C90F5F26-271C-4DBA-9F06-0951709E0EC7}" srcOrd="1" destOrd="0" presId="urn:microsoft.com/office/officeart/2005/8/layout/hierarchy3"/>
    <dgm:cxn modelId="{69CC6D75-A8AE-4744-95CE-E3927AB747D8}" type="presParOf" srcId="{0D3D97B3-BBD0-4892-AD31-436601F19C2B}" destId="{B6BD7028-A241-479B-AFAD-310EBE9FFA0E}" srcOrd="1" destOrd="0" presId="urn:microsoft.com/office/officeart/2005/8/layout/hierarchy3"/>
    <dgm:cxn modelId="{97A16D42-4533-4A93-AC20-88213472A476}" type="presParOf" srcId="{B6BD7028-A241-479B-AFAD-310EBE9FFA0E}" destId="{D81CC5E5-FDC2-4F68-B482-8599C4D37895}" srcOrd="0" destOrd="0" presId="urn:microsoft.com/office/officeart/2005/8/layout/hierarchy3"/>
    <dgm:cxn modelId="{06640F17-1A4B-46FD-8DD7-655058F2C791}" type="presParOf" srcId="{B6BD7028-A241-479B-AFAD-310EBE9FFA0E}" destId="{74777200-512D-4944-94BA-9CD9AF5884D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4633A7-078A-4066-B65E-2E00312FFE27}">
      <dsp:nvSpPr>
        <dsp:cNvPr id="0" name=""/>
        <dsp:cNvSpPr/>
      </dsp:nvSpPr>
      <dsp:spPr>
        <a:xfrm>
          <a:off x="1444452" y="602236"/>
          <a:ext cx="4244102" cy="4244102"/>
        </a:xfrm>
        <a:prstGeom prst="blockArc">
          <a:avLst>
            <a:gd name="adj1" fmla="val 10743066"/>
            <a:gd name="adj2" fmla="val 16826510"/>
            <a:gd name="adj3" fmla="val 4636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F87279-8525-4E1A-9E8B-FBDC2259BD1D}">
      <dsp:nvSpPr>
        <dsp:cNvPr id="0" name=""/>
        <dsp:cNvSpPr/>
      </dsp:nvSpPr>
      <dsp:spPr>
        <a:xfrm>
          <a:off x="1444452" y="670892"/>
          <a:ext cx="4244102" cy="4244102"/>
        </a:xfrm>
        <a:prstGeom prst="blockArc">
          <a:avLst>
            <a:gd name="adj1" fmla="val 4773490"/>
            <a:gd name="adj2" fmla="val 10856934"/>
            <a:gd name="adj3" fmla="val 4636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B7753D-74CF-4818-81E0-830478CE4560}">
      <dsp:nvSpPr>
        <dsp:cNvPr id="0" name=""/>
        <dsp:cNvSpPr/>
      </dsp:nvSpPr>
      <dsp:spPr>
        <a:xfrm>
          <a:off x="2195833" y="670896"/>
          <a:ext cx="4244102" cy="4244102"/>
        </a:xfrm>
        <a:prstGeom prst="blockArc">
          <a:avLst>
            <a:gd name="adj1" fmla="val 21543060"/>
            <a:gd name="adj2" fmla="val 6026545"/>
            <a:gd name="adj3" fmla="val 4636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12127B-F1C0-44C9-98ED-B19F8F788597}">
      <dsp:nvSpPr>
        <dsp:cNvPr id="0" name=""/>
        <dsp:cNvSpPr/>
      </dsp:nvSpPr>
      <dsp:spPr>
        <a:xfrm>
          <a:off x="2195833" y="602233"/>
          <a:ext cx="4244102" cy="4244102"/>
        </a:xfrm>
        <a:prstGeom prst="blockArc">
          <a:avLst>
            <a:gd name="adj1" fmla="val 15573455"/>
            <a:gd name="adj2" fmla="val 56940"/>
            <a:gd name="adj3" fmla="val 4636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437E64-E72C-44E2-B703-E2693D84DBE7}">
      <dsp:nvSpPr>
        <dsp:cNvPr id="0" name=""/>
        <dsp:cNvSpPr/>
      </dsp:nvSpPr>
      <dsp:spPr>
        <a:xfrm>
          <a:off x="2966262" y="1782694"/>
          <a:ext cx="1951843" cy="195184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Gerencia e operários</a:t>
          </a:r>
        </a:p>
      </dsp:txBody>
      <dsp:txXfrm>
        <a:off x="3252103" y="2068535"/>
        <a:ext cx="1380161" cy="1380161"/>
      </dsp:txXfrm>
    </dsp:sp>
    <dsp:sp modelId="{0A4E0701-995D-4875-8604-5A5CF8078494}">
      <dsp:nvSpPr>
        <dsp:cNvPr id="0" name=""/>
        <dsp:cNvSpPr/>
      </dsp:nvSpPr>
      <dsp:spPr>
        <a:xfrm>
          <a:off x="2843809" y="2606"/>
          <a:ext cx="2196748" cy="136629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Operário produz pelo “melhor método”</a:t>
          </a:r>
        </a:p>
      </dsp:txBody>
      <dsp:txXfrm>
        <a:off x="3165515" y="202695"/>
        <a:ext cx="1553336" cy="966112"/>
      </dsp:txXfrm>
    </dsp:sp>
    <dsp:sp modelId="{396F3D54-346C-41FA-891D-A20FB9A91FB5}">
      <dsp:nvSpPr>
        <dsp:cNvPr id="0" name=""/>
        <dsp:cNvSpPr/>
      </dsp:nvSpPr>
      <dsp:spPr>
        <a:xfrm>
          <a:off x="5292091" y="2075470"/>
          <a:ext cx="2196748" cy="136629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Baixo custo</a:t>
          </a:r>
        </a:p>
      </dsp:txBody>
      <dsp:txXfrm>
        <a:off x="5613797" y="2275559"/>
        <a:ext cx="1553336" cy="966112"/>
      </dsp:txXfrm>
    </dsp:sp>
    <dsp:sp modelId="{67E4E703-5DA5-487D-9622-09000E46C40A}">
      <dsp:nvSpPr>
        <dsp:cNvPr id="0" name=""/>
        <dsp:cNvSpPr/>
      </dsp:nvSpPr>
      <dsp:spPr>
        <a:xfrm>
          <a:off x="2843809" y="4148335"/>
          <a:ext cx="2196748" cy="136629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Aumento de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produtividade</a:t>
          </a:r>
        </a:p>
      </dsp:txBody>
      <dsp:txXfrm>
        <a:off x="3165515" y="4348424"/>
        <a:ext cx="1553336" cy="966112"/>
      </dsp:txXfrm>
    </dsp:sp>
    <dsp:sp modelId="{BF0B993E-A569-4DA9-B261-3010D81BA9D6}">
      <dsp:nvSpPr>
        <dsp:cNvPr id="0" name=""/>
        <dsp:cNvSpPr/>
      </dsp:nvSpPr>
      <dsp:spPr>
        <a:xfrm>
          <a:off x="395549" y="2075470"/>
          <a:ext cx="2196748" cy="136629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Aumento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de salário</a:t>
          </a:r>
        </a:p>
      </dsp:txBody>
      <dsp:txXfrm>
        <a:off x="717255" y="2275559"/>
        <a:ext cx="1553336" cy="9661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A2E997-0BFF-4AD2-B787-CE9DBD41A479}">
      <dsp:nvSpPr>
        <dsp:cNvPr id="0" name=""/>
        <dsp:cNvSpPr/>
      </dsp:nvSpPr>
      <dsp:spPr>
        <a:xfrm>
          <a:off x="711323" y="641"/>
          <a:ext cx="2652117" cy="9370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Peças padronizadas</a:t>
          </a:r>
        </a:p>
      </dsp:txBody>
      <dsp:txXfrm>
        <a:off x="738769" y="28087"/>
        <a:ext cx="2597225" cy="882193"/>
      </dsp:txXfrm>
    </dsp:sp>
    <dsp:sp modelId="{6E39DFFD-5B46-4D38-8E8B-C501C5D29B12}">
      <dsp:nvSpPr>
        <dsp:cNvPr id="0" name=""/>
        <dsp:cNvSpPr/>
      </dsp:nvSpPr>
      <dsp:spPr>
        <a:xfrm>
          <a:off x="976535" y="937726"/>
          <a:ext cx="265211" cy="16991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9105"/>
              </a:lnTo>
              <a:lnTo>
                <a:pt x="265211" y="16991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26B3B-EA41-4552-8569-E6F3FA15E0BC}">
      <dsp:nvSpPr>
        <dsp:cNvPr id="0" name=""/>
        <dsp:cNvSpPr/>
      </dsp:nvSpPr>
      <dsp:spPr>
        <a:xfrm>
          <a:off x="1241747" y="1269241"/>
          <a:ext cx="3263950" cy="27351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- Máquinas especializadas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-Sistema universal de fabricação e  calibragem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-Controle de qualidade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-Simplificação das peças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-Simplificação do processo produtivo</a:t>
          </a:r>
        </a:p>
      </dsp:txBody>
      <dsp:txXfrm>
        <a:off x="1321858" y="1349352"/>
        <a:ext cx="3103728" cy="2574959"/>
      </dsp:txXfrm>
    </dsp:sp>
    <dsp:sp modelId="{D6EC47C2-5051-4EA6-A397-6E1886EFA6BD}">
      <dsp:nvSpPr>
        <dsp:cNvPr id="0" name=""/>
        <dsp:cNvSpPr/>
      </dsp:nvSpPr>
      <dsp:spPr>
        <a:xfrm>
          <a:off x="4638302" y="641"/>
          <a:ext cx="2652117" cy="9370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Trabalhador especializado</a:t>
          </a:r>
        </a:p>
      </dsp:txBody>
      <dsp:txXfrm>
        <a:off x="4665748" y="28087"/>
        <a:ext cx="2597225" cy="882193"/>
      </dsp:txXfrm>
    </dsp:sp>
    <dsp:sp modelId="{D81CC5E5-FDC2-4F68-B482-8599C4D37895}">
      <dsp:nvSpPr>
        <dsp:cNvPr id="0" name=""/>
        <dsp:cNvSpPr/>
      </dsp:nvSpPr>
      <dsp:spPr>
        <a:xfrm>
          <a:off x="4903514" y="937726"/>
          <a:ext cx="265211" cy="16991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9105"/>
              </a:lnTo>
              <a:lnTo>
                <a:pt x="265211" y="16991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777200-512D-4944-94BA-9CD9AF5884DC}">
      <dsp:nvSpPr>
        <dsp:cNvPr id="0" name=""/>
        <dsp:cNvSpPr/>
      </dsp:nvSpPr>
      <dsp:spPr>
        <a:xfrm>
          <a:off x="5168726" y="1269241"/>
          <a:ext cx="3263950" cy="27351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-Uma única tarefa ou pequeno 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número de tarefas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-Posição fixa dentro de uma sequência de tarefas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-O trabalho vem até o trabalhador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-As peças e máquinas ficam no 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posto de trabalho</a:t>
          </a:r>
        </a:p>
      </dsp:txBody>
      <dsp:txXfrm>
        <a:off x="5248837" y="1349352"/>
        <a:ext cx="3103728" cy="25749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514319B-E0F2-479C-94ED-71DD8A9BB565}" type="datetimeFigureOut">
              <a:rPr lang="pt-BR"/>
              <a:pPr>
                <a:defRPr/>
              </a:pPr>
              <a:t>28/02/2024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0D0A5F1-4A7A-4BFB-8D69-2497BE365BE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852307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46838"/>
            <a:ext cx="2133600" cy="268287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charset="0"/>
              </a:defRPr>
            </a:lvl1pPr>
          </a:lstStyle>
          <a:p>
            <a:pPr>
              <a:defRPr/>
            </a:pPr>
            <a:fld id="{F3D4B7A7-D1C2-4090-B300-1D82ACC7DB92}" type="datetime1">
              <a:rPr lang="pt-BR"/>
              <a:pPr>
                <a:defRPr/>
              </a:pPr>
              <a:t>28/02/2024</a:t>
            </a:fld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928813" y="6446838"/>
            <a:ext cx="5214937" cy="411162"/>
          </a:xfrm>
          <a:prstGeom prst="rect">
            <a:avLst/>
          </a:prstGeom>
        </p:spPr>
        <p:txBody>
          <a:bodyPr/>
          <a:lstStyle>
            <a:lvl1pPr algn="ctr">
              <a:defRPr sz="1600">
                <a:latin typeface="Arial" charset="0"/>
              </a:defRPr>
            </a:lvl1pPr>
          </a:lstStyle>
          <a:p>
            <a:pPr>
              <a:defRPr/>
            </a:pPr>
            <a:r>
              <a:rPr lang="pt-BR" dirty="0" err="1"/>
              <a:t>IFSul</a:t>
            </a:r>
            <a:r>
              <a:rPr lang="pt-BR" dirty="0"/>
              <a:t> – Passo Fundo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29563" y="6446838"/>
            <a:ext cx="757237" cy="411162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Arial" charset="0"/>
              </a:defRPr>
            </a:lvl1pPr>
          </a:lstStyle>
          <a:p>
            <a:pPr>
              <a:defRPr/>
            </a:pPr>
            <a:fld id="{F78207A8-F0B8-49FA-8612-B037D34250B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46838"/>
            <a:ext cx="2133600" cy="268287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charset="0"/>
              </a:defRPr>
            </a:lvl1pPr>
          </a:lstStyle>
          <a:p>
            <a:pPr>
              <a:defRPr/>
            </a:pPr>
            <a:fld id="{DD518210-70AA-4BEF-8C4B-43B646CCF011}" type="datetime1">
              <a:rPr lang="pt-BR"/>
              <a:pPr>
                <a:defRPr/>
              </a:pPr>
              <a:t>28/02/2024</a:t>
            </a:fld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928813" y="6446838"/>
            <a:ext cx="5214937" cy="411162"/>
          </a:xfrm>
          <a:prstGeom prst="rect">
            <a:avLst/>
          </a:prstGeom>
        </p:spPr>
        <p:txBody>
          <a:bodyPr/>
          <a:lstStyle>
            <a:lvl1pPr algn="ctr">
              <a:defRPr sz="1600">
                <a:latin typeface="Arial" charset="0"/>
              </a:defRPr>
            </a:lvl1pPr>
          </a:lstStyle>
          <a:p>
            <a:pPr>
              <a:defRPr/>
            </a:pPr>
            <a:r>
              <a:rPr lang="pt-BR" dirty="0" err="1"/>
              <a:t>IFSul</a:t>
            </a:r>
            <a:r>
              <a:rPr lang="pt-BR" dirty="0"/>
              <a:t> – Passo Fundo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29563" y="6446838"/>
            <a:ext cx="757237" cy="411162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Arial" charset="0"/>
              </a:defRPr>
            </a:lvl1pPr>
          </a:lstStyle>
          <a:p>
            <a:pPr>
              <a:defRPr/>
            </a:pPr>
            <a:fld id="{7036C134-E5D5-422C-A232-905167C226E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46838"/>
            <a:ext cx="2133600" cy="268287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charset="0"/>
              </a:defRPr>
            </a:lvl1pPr>
          </a:lstStyle>
          <a:p>
            <a:pPr>
              <a:defRPr/>
            </a:pPr>
            <a:fld id="{2D76753F-6862-4CC9-B56F-FDB2D4DE106F}" type="datetime1">
              <a:rPr lang="pt-BR"/>
              <a:pPr>
                <a:defRPr/>
              </a:pPr>
              <a:t>28/02/2024</a:t>
            </a:fld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928813" y="6446838"/>
            <a:ext cx="5214937" cy="411162"/>
          </a:xfrm>
          <a:prstGeom prst="rect">
            <a:avLst/>
          </a:prstGeom>
        </p:spPr>
        <p:txBody>
          <a:bodyPr/>
          <a:lstStyle>
            <a:lvl1pPr algn="ctr">
              <a:defRPr sz="1600">
                <a:latin typeface="Arial" charset="0"/>
              </a:defRPr>
            </a:lvl1pPr>
          </a:lstStyle>
          <a:p>
            <a:pPr>
              <a:defRPr/>
            </a:pPr>
            <a:r>
              <a:rPr lang="pt-BR" dirty="0" err="1"/>
              <a:t>IFSul</a:t>
            </a:r>
            <a:r>
              <a:rPr lang="pt-BR" dirty="0"/>
              <a:t> – Passo Fundo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29563" y="6446838"/>
            <a:ext cx="757237" cy="411162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Arial" charset="0"/>
              </a:defRPr>
            </a:lvl1pPr>
          </a:lstStyle>
          <a:p>
            <a:pPr>
              <a:defRPr/>
            </a:pPr>
            <a:fld id="{EC1B485C-3189-42F0-AD88-DB8B2B52C25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BB730A-A251-43B1-AAD8-F88E0F1561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3C0DAB-210F-423A-8659-712EE197B9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B34176-E620-4F50-913C-C0BD515AAF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88B51-3E44-4543-80EA-26E95359F97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45637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46838"/>
            <a:ext cx="2133600" cy="268287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charset="0"/>
              </a:defRPr>
            </a:lvl1pPr>
          </a:lstStyle>
          <a:p>
            <a:pPr>
              <a:defRPr/>
            </a:pPr>
            <a:fld id="{B71B656A-38FE-4C2B-B86D-E8A0E4DDCA15}" type="datetime1">
              <a:rPr lang="pt-BR"/>
              <a:pPr>
                <a:defRPr/>
              </a:pPr>
              <a:t>28/02/2024</a:t>
            </a:fld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928813" y="6446838"/>
            <a:ext cx="5214937" cy="411162"/>
          </a:xfrm>
          <a:prstGeom prst="rect">
            <a:avLst/>
          </a:prstGeom>
        </p:spPr>
        <p:txBody>
          <a:bodyPr/>
          <a:lstStyle>
            <a:lvl1pPr algn="ctr">
              <a:defRPr sz="1600">
                <a:latin typeface="Arial" charset="0"/>
              </a:defRPr>
            </a:lvl1pPr>
          </a:lstStyle>
          <a:p>
            <a:pPr>
              <a:defRPr/>
            </a:pPr>
            <a:r>
              <a:rPr lang="pt-BR" dirty="0" err="1"/>
              <a:t>IFSul</a:t>
            </a:r>
            <a:r>
              <a:rPr lang="pt-BR" dirty="0"/>
              <a:t> – Passo Fundo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29563" y="6446838"/>
            <a:ext cx="757237" cy="411162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Arial" charset="0"/>
              </a:defRPr>
            </a:lvl1pPr>
          </a:lstStyle>
          <a:p>
            <a:pPr>
              <a:defRPr/>
            </a:pPr>
            <a:fld id="{19B00C26-CB89-487E-A9C7-BEC7B0DCB4B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46838"/>
            <a:ext cx="2133600" cy="268287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charset="0"/>
              </a:defRPr>
            </a:lvl1pPr>
          </a:lstStyle>
          <a:p>
            <a:pPr>
              <a:defRPr/>
            </a:pPr>
            <a:fld id="{C3937D49-EC1D-4868-B15D-E613CCAF170F}" type="datetime1">
              <a:rPr lang="pt-BR"/>
              <a:pPr>
                <a:defRPr/>
              </a:pPr>
              <a:t>28/02/2024</a:t>
            </a:fld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928813" y="6446838"/>
            <a:ext cx="5214937" cy="411162"/>
          </a:xfrm>
          <a:prstGeom prst="rect">
            <a:avLst/>
          </a:prstGeom>
        </p:spPr>
        <p:txBody>
          <a:bodyPr/>
          <a:lstStyle>
            <a:lvl1pPr algn="ctr">
              <a:defRPr sz="1600">
                <a:latin typeface="Arial" charset="0"/>
              </a:defRPr>
            </a:lvl1pPr>
          </a:lstStyle>
          <a:p>
            <a:pPr>
              <a:defRPr/>
            </a:pPr>
            <a:r>
              <a:rPr lang="pt-BR" dirty="0" err="1"/>
              <a:t>IFSul</a:t>
            </a:r>
            <a:r>
              <a:rPr lang="pt-BR" dirty="0"/>
              <a:t> – Passo Fundo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29563" y="6446838"/>
            <a:ext cx="757237" cy="411162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Arial" charset="0"/>
              </a:defRPr>
            </a:lvl1pPr>
          </a:lstStyle>
          <a:p>
            <a:pPr>
              <a:defRPr/>
            </a:pPr>
            <a:fld id="{6DE20223-A8AC-4FDC-ACD6-BAF20B85694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algn="just">
              <a:defRPr sz="2800"/>
            </a:lvl1pPr>
            <a:lvl2pPr algn="just">
              <a:defRPr sz="2400"/>
            </a:lvl2pPr>
            <a:lvl3pPr algn="just">
              <a:defRPr sz="2000"/>
            </a:lvl3pPr>
            <a:lvl4pPr algn="just">
              <a:defRPr sz="1800"/>
            </a:lvl4pPr>
            <a:lvl5pPr algn="just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algn="just">
              <a:defRPr sz="2800"/>
            </a:lvl1pPr>
            <a:lvl2pPr algn="just">
              <a:defRPr sz="2400"/>
            </a:lvl2pPr>
            <a:lvl3pPr algn="just">
              <a:defRPr sz="2000"/>
            </a:lvl3pPr>
            <a:lvl4pPr algn="just">
              <a:defRPr sz="1800"/>
            </a:lvl4pPr>
            <a:lvl5pPr algn="just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46838"/>
            <a:ext cx="2133600" cy="268287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charset="0"/>
              </a:defRPr>
            </a:lvl1pPr>
          </a:lstStyle>
          <a:p>
            <a:pPr>
              <a:defRPr/>
            </a:pPr>
            <a:fld id="{6053F7F7-C280-4AA1-929F-8EE492DBFFDF}" type="datetime1">
              <a:rPr lang="pt-BR"/>
              <a:pPr>
                <a:defRPr/>
              </a:pPr>
              <a:t>28/02/2024</a:t>
            </a:fld>
            <a:endParaRPr lang="pt-BR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1928813" y="6446838"/>
            <a:ext cx="5214937" cy="411162"/>
          </a:xfrm>
          <a:prstGeom prst="rect">
            <a:avLst/>
          </a:prstGeom>
        </p:spPr>
        <p:txBody>
          <a:bodyPr/>
          <a:lstStyle>
            <a:lvl1pPr algn="ctr">
              <a:defRPr sz="1600">
                <a:latin typeface="Arial" charset="0"/>
              </a:defRPr>
            </a:lvl1pPr>
          </a:lstStyle>
          <a:p>
            <a:pPr>
              <a:defRPr/>
            </a:pPr>
            <a:r>
              <a:rPr lang="pt-BR" dirty="0" err="1"/>
              <a:t>IFSul</a:t>
            </a:r>
            <a:r>
              <a:rPr lang="pt-BR" dirty="0"/>
              <a:t> – Passo Fundo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29563" y="6446838"/>
            <a:ext cx="757237" cy="411162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Arial" charset="0"/>
              </a:defRPr>
            </a:lvl1pPr>
          </a:lstStyle>
          <a:p>
            <a:pPr>
              <a:defRPr/>
            </a:pPr>
            <a:fld id="{E64A1EB3-C6CC-423F-8B35-9E2204CE94F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46838"/>
            <a:ext cx="2133600" cy="268287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charset="0"/>
              </a:defRPr>
            </a:lvl1pPr>
          </a:lstStyle>
          <a:p>
            <a:pPr>
              <a:defRPr/>
            </a:pPr>
            <a:fld id="{CE16BEF0-3538-43C9-B29D-07F72DAACEFD}" type="datetime1">
              <a:rPr lang="pt-BR"/>
              <a:pPr>
                <a:defRPr/>
              </a:pPr>
              <a:t>28/02/2024</a:t>
            </a:fld>
            <a:endParaRPr lang="pt-B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928813" y="6446838"/>
            <a:ext cx="5214937" cy="411162"/>
          </a:xfrm>
          <a:prstGeom prst="rect">
            <a:avLst/>
          </a:prstGeom>
        </p:spPr>
        <p:txBody>
          <a:bodyPr/>
          <a:lstStyle>
            <a:lvl1pPr algn="ctr">
              <a:defRPr sz="1600">
                <a:latin typeface="Arial" charset="0"/>
              </a:defRPr>
            </a:lvl1pPr>
          </a:lstStyle>
          <a:p>
            <a:pPr>
              <a:defRPr/>
            </a:pPr>
            <a:r>
              <a:rPr lang="pt-BR" dirty="0" err="1"/>
              <a:t>IFSul</a:t>
            </a:r>
            <a:r>
              <a:rPr lang="pt-BR" dirty="0"/>
              <a:t> – Passo Fundo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29563" y="6446838"/>
            <a:ext cx="757237" cy="411162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Arial" charset="0"/>
              </a:defRPr>
            </a:lvl1pPr>
          </a:lstStyle>
          <a:p>
            <a:pPr>
              <a:defRPr/>
            </a:pPr>
            <a:fld id="{4F2B3598-5DBC-44E6-94C2-BC64B6ED1C7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46838"/>
            <a:ext cx="2133600" cy="268287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charset="0"/>
              </a:defRPr>
            </a:lvl1pPr>
          </a:lstStyle>
          <a:p>
            <a:pPr>
              <a:defRPr/>
            </a:pPr>
            <a:fld id="{DF5B8B6D-1744-4B48-8C52-89693AE06A6A}" type="datetime1">
              <a:rPr lang="pt-BR"/>
              <a:pPr>
                <a:defRPr/>
              </a:pPr>
              <a:t>28/02/2024</a:t>
            </a:fld>
            <a:endParaRPr lang="pt-B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928813" y="6446838"/>
            <a:ext cx="5214937" cy="411162"/>
          </a:xfrm>
          <a:prstGeom prst="rect">
            <a:avLst/>
          </a:prstGeom>
        </p:spPr>
        <p:txBody>
          <a:bodyPr/>
          <a:lstStyle>
            <a:lvl1pPr algn="ctr">
              <a:defRPr sz="1600">
                <a:latin typeface="Arial" charset="0"/>
              </a:defRPr>
            </a:lvl1pPr>
          </a:lstStyle>
          <a:p>
            <a:pPr>
              <a:defRPr/>
            </a:pPr>
            <a:r>
              <a:rPr lang="pt-BR" dirty="0" err="1"/>
              <a:t>IFSul</a:t>
            </a:r>
            <a:r>
              <a:rPr lang="pt-BR" dirty="0"/>
              <a:t> – Passo Fundo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29563" y="6446838"/>
            <a:ext cx="757237" cy="411162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Arial" charset="0"/>
              </a:defRPr>
            </a:lvl1pPr>
          </a:lstStyle>
          <a:p>
            <a:pPr>
              <a:defRPr/>
            </a:pPr>
            <a:fld id="{8E8CB931-2AD9-4FBD-A51D-BAA892AF415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46838"/>
            <a:ext cx="2133600" cy="268287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charset="0"/>
              </a:defRPr>
            </a:lvl1pPr>
          </a:lstStyle>
          <a:p>
            <a:pPr>
              <a:defRPr/>
            </a:pPr>
            <a:fld id="{B7B31253-460D-4A6A-88CE-E58EA0B02254}" type="datetime1">
              <a:rPr lang="pt-BR"/>
              <a:pPr>
                <a:defRPr/>
              </a:pPr>
              <a:t>28/02/2024</a:t>
            </a:fld>
            <a:endParaRPr lang="pt-B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928813" y="6446838"/>
            <a:ext cx="5214937" cy="411162"/>
          </a:xfrm>
          <a:prstGeom prst="rect">
            <a:avLst/>
          </a:prstGeom>
        </p:spPr>
        <p:txBody>
          <a:bodyPr/>
          <a:lstStyle>
            <a:lvl1pPr algn="ctr">
              <a:defRPr sz="1600">
                <a:latin typeface="Arial" charset="0"/>
              </a:defRPr>
            </a:lvl1pPr>
          </a:lstStyle>
          <a:p>
            <a:pPr>
              <a:defRPr/>
            </a:pPr>
            <a:r>
              <a:rPr lang="pt-BR" dirty="0" err="1"/>
              <a:t>IFSul</a:t>
            </a:r>
            <a:r>
              <a:rPr lang="pt-BR" dirty="0"/>
              <a:t> – Passo Fundo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29563" y="6446838"/>
            <a:ext cx="757237" cy="411162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Arial" charset="0"/>
              </a:defRPr>
            </a:lvl1pPr>
          </a:lstStyle>
          <a:p>
            <a:pPr>
              <a:defRPr/>
            </a:pPr>
            <a:fld id="{0C566451-C0F3-4110-9816-7A8F3DA7CE9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46838"/>
            <a:ext cx="2133600" cy="268287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charset="0"/>
              </a:defRPr>
            </a:lvl1pPr>
          </a:lstStyle>
          <a:p>
            <a:pPr>
              <a:defRPr/>
            </a:pPr>
            <a:fld id="{D7293B4A-F317-4384-9637-03E749DD2B89}" type="datetime1">
              <a:rPr lang="pt-BR"/>
              <a:pPr>
                <a:defRPr/>
              </a:pPr>
              <a:t>28/02/2024</a:t>
            </a:fld>
            <a:endParaRPr lang="pt-BR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1928813" y="6446838"/>
            <a:ext cx="5214937" cy="411162"/>
          </a:xfrm>
          <a:prstGeom prst="rect">
            <a:avLst/>
          </a:prstGeom>
        </p:spPr>
        <p:txBody>
          <a:bodyPr/>
          <a:lstStyle>
            <a:lvl1pPr algn="ctr">
              <a:defRPr sz="1600">
                <a:latin typeface="Arial" charset="0"/>
              </a:defRPr>
            </a:lvl1pPr>
          </a:lstStyle>
          <a:p>
            <a:pPr>
              <a:defRPr/>
            </a:pPr>
            <a:r>
              <a:rPr lang="pt-BR" dirty="0" err="1"/>
              <a:t>IFSul</a:t>
            </a:r>
            <a:r>
              <a:rPr lang="pt-BR" dirty="0"/>
              <a:t> – Passo Fundo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29563" y="6446838"/>
            <a:ext cx="757237" cy="411162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Arial" charset="0"/>
              </a:defRPr>
            </a:lvl1pPr>
          </a:lstStyle>
          <a:p>
            <a:pPr>
              <a:defRPr/>
            </a:pPr>
            <a:fld id="{BB1EACFD-1551-47C9-9FCC-8D5BCF87308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46838"/>
            <a:ext cx="2133600" cy="268287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charset="0"/>
              </a:defRPr>
            </a:lvl1pPr>
          </a:lstStyle>
          <a:p>
            <a:pPr>
              <a:defRPr/>
            </a:pPr>
            <a:fld id="{339C17A4-ED30-4AA7-8E67-F06B06F6B9B6}" type="datetime1">
              <a:rPr lang="pt-BR"/>
              <a:pPr>
                <a:defRPr/>
              </a:pPr>
              <a:t>28/02/2024</a:t>
            </a:fld>
            <a:endParaRPr lang="pt-BR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1928813" y="6446838"/>
            <a:ext cx="5214937" cy="411162"/>
          </a:xfrm>
          <a:prstGeom prst="rect">
            <a:avLst/>
          </a:prstGeom>
        </p:spPr>
        <p:txBody>
          <a:bodyPr/>
          <a:lstStyle>
            <a:lvl1pPr algn="ctr">
              <a:defRPr sz="1600">
                <a:latin typeface="Arial" charset="0"/>
              </a:defRPr>
            </a:lvl1pPr>
          </a:lstStyle>
          <a:p>
            <a:pPr>
              <a:defRPr/>
            </a:pPr>
            <a:r>
              <a:rPr lang="pt-BR" dirty="0" err="1"/>
              <a:t>IFSul</a:t>
            </a:r>
            <a:r>
              <a:rPr lang="pt-BR" dirty="0"/>
              <a:t> – Passo Fundo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29563" y="6446838"/>
            <a:ext cx="757237" cy="411162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Arial" charset="0"/>
              </a:defRPr>
            </a:lvl1pPr>
          </a:lstStyle>
          <a:p>
            <a:pPr>
              <a:defRPr/>
            </a:pPr>
            <a:fld id="{C3CBC657-6A01-490E-808F-0A566B518DD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43250" y="274638"/>
            <a:ext cx="5543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1028" name="Picture 7" descr="logoIfet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323850" y="260350"/>
            <a:ext cx="2770188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179388" y="188913"/>
            <a:ext cx="8785225" cy="6553200"/>
          </a:xfrm>
          <a:prstGeom prst="rect">
            <a:avLst/>
          </a:prstGeom>
          <a:noFill/>
          <a:ln w="5715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 dirty="0">
              <a:latin typeface="Arial" charset="0"/>
            </a:endParaRPr>
          </a:p>
        </p:txBody>
      </p:sp>
      <p:sp>
        <p:nvSpPr>
          <p:cNvPr id="1033" name="Line 9"/>
          <p:cNvSpPr>
            <a:spLocks noChangeShapeType="1"/>
          </p:cNvSpPr>
          <p:nvPr userDrawn="1"/>
        </p:nvSpPr>
        <p:spPr bwMode="auto">
          <a:xfrm flipH="1">
            <a:off x="323850" y="1484313"/>
            <a:ext cx="8496300" cy="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latin typeface="Arial" charset="0"/>
            </a:endParaRPr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 flipH="1">
            <a:off x="323850" y="6429375"/>
            <a:ext cx="8496300" cy="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3" r:id="rId1"/>
    <p:sldLayoutId id="2147484464" r:id="rId2"/>
    <p:sldLayoutId id="2147484465" r:id="rId3"/>
    <p:sldLayoutId id="2147484466" r:id="rId4"/>
    <p:sldLayoutId id="2147484467" r:id="rId5"/>
    <p:sldLayoutId id="2147484468" r:id="rId6"/>
    <p:sldLayoutId id="2147484469" r:id="rId7"/>
    <p:sldLayoutId id="2147484470" r:id="rId8"/>
    <p:sldLayoutId id="2147484471" r:id="rId9"/>
    <p:sldLayoutId id="2147484472" r:id="rId10"/>
    <p:sldLayoutId id="2147484473" r:id="rId11"/>
    <p:sldLayoutId id="2147484474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just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just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just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 descr="Large confetti">
            <a:extLst>
              <a:ext uri="{FF2B5EF4-FFF2-40B4-BE49-F238E27FC236}">
                <a16:creationId xmlns:a16="http://schemas.microsoft.com/office/drawing/2014/main" id="{80637009-7295-4AF9-A075-D8B5DF9D2B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3038" y="2181348"/>
            <a:ext cx="7772400" cy="2206302"/>
          </a:xfrm>
        </p:spPr>
        <p:txBody>
          <a:bodyPr/>
          <a:lstStyle/>
          <a:p>
            <a:pPr eaLnBrk="1" hangingPunct="1"/>
            <a:r>
              <a:rPr lang="pt-BR" altLang="pt-BR" b="1" dirty="0">
                <a:solidFill>
                  <a:schemeClr val="tx1"/>
                </a:solidFill>
                <a:latin typeface="Arial Black" panose="020B0A04020102020204" pitchFamily="34" charset="0"/>
              </a:rPr>
              <a:t>Disciplina –</a:t>
            </a:r>
            <a:br>
              <a:rPr lang="pt-BR" altLang="pt-BR" b="1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pt-BR" altLang="pt-BR" b="1" dirty="0">
                <a:solidFill>
                  <a:schemeClr val="tx1"/>
                </a:solidFill>
                <a:latin typeface="Arial Black" panose="020B0A04020102020204" pitchFamily="34" charset="0"/>
              </a:rPr>
              <a:t>Empreendedorismo</a:t>
            </a:r>
            <a:br>
              <a:rPr lang="pt-BR" altLang="pt-BR" b="1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pt-BR" altLang="pt-BR" b="1" dirty="0">
                <a:solidFill>
                  <a:schemeClr val="tx1"/>
                </a:solidFill>
                <a:latin typeface="Arial Black" panose="020B0A04020102020204" pitchFamily="34" charset="0"/>
              </a:rPr>
              <a:t>Aula 1</a:t>
            </a:r>
          </a:p>
        </p:txBody>
      </p:sp>
      <p:sp>
        <p:nvSpPr>
          <p:cNvPr id="2053" name="Rectangle 7">
            <a:extLst>
              <a:ext uri="{FF2B5EF4-FFF2-40B4-BE49-F238E27FC236}">
                <a16:creationId xmlns:a16="http://schemas.microsoft.com/office/drawing/2014/main" id="{A6310132-BC7A-463E-ABE5-2FA39830D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735" y="5252392"/>
            <a:ext cx="7524452" cy="14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87000"/>
              </a:lnSpc>
              <a:spcBef>
                <a:spcPct val="0"/>
              </a:spcBef>
              <a:buClr>
                <a:srgbClr val="3333CC"/>
              </a:buClr>
              <a:buFont typeface="Comic Sans MS" panose="030F0702030302020204" pitchFamily="66" charset="0"/>
              <a:buNone/>
            </a:pPr>
            <a:r>
              <a:rPr lang="pt-BR" altLang="pt-BR" sz="2400" b="1" dirty="0"/>
              <a:t>Profa. </a:t>
            </a:r>
            <a:r>
              <a:rPr lang="pt-BR" altLang="pt-BR" sz="2400" b="1" dirty="0" err="1"/>
              <a:t>Dra</a:t>
            </a:r>
            <a:r>
              <a:rPr lang="pt-BR" altLang="pt-BR" sz="2400" b="1" dirty="0"/>
              <a:t> Márcia Helena Beck</a:t>
            </a:r>
          </a:p>
        </p:txBody>
      </p:sp>
      <p:pic>
        <p:nvPicPr>
          <p:cNvPr id="2054" name="Picture 11" descr="http://www.100pies.net/Gifs/Ciencia-Tecnologia/Quimica/quimica-29.gif">
            <a:extLst>
              <a:ext uri="{FF2B5EF4-FFF2-40B4-BE49-F238E27FC236}">
                <a16:creationId xmlns:a16="http://schemas.microsoft.com/office/drawing/2014/main" id="{43A0E451-197E-4593-989C-8347FB9F4E9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7" y="2685889"/>
            <a:ext cx="3286125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Áudio 1">
            <a:hlinkClick r:id="" action="ppaction://media"/>
            <a:extLst>
              <a:ext uri="{FF2B5EF4-FFF2-40B4-BE49-F238E27FC236}">
                <a16:creationId xmlns:a16="http://schemas.microsoft.com/office/drawing/2014/main" id="{9D769E0F-26D8-4165-89CB-EF24479B2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5938823-A6F8-A9A1-F4E3-E575C388BE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459" y="291923"/>
            <a:ext cx="6809081" cy="1624909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>
            <a:extLst>
              <a:ext uri="{FF2B5EF4-FFF2-40B4-BE49-F238E27FC236}">
                <a16:creationId xmlns:a16="http://schemas.microsoft.com/office/drawing/2014/main" id="{17A1B202-BAF0-4FB4-983C-903B0DD8D3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800" dirty="0">
                <a:solidFill>
                  <a:srgbClr val="008000"/>
                </a:solidFill>
              </a:rPr>
              <a:t>Necessidades dos cientistas</a:t>
            </a:r>
          </a:p>
        </p:txBody>
      </p:sp>
      <p:pic>
        <p:nvPicPr>
          <p:cNvPr id="7" name="Áudio 6">
            <a:hlinkClick r:id="" action="ppaction://media"/>
            <a:extLst>
              <a:ext uri="{FF2B5EF4-FFF2-40B4-BE49-F238E27FC236}">
                <a16:creationId xmlns:a16="http://schemas.microsoft.com/office/drawing/2014/main" id="{ED7DFB9E-C3E0-48D4-A466-CBD61944A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8C3537-9827-1231-6EEF-DBEDB293A8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5900" y="1772816"/>
            <a:ext cx="8712200" cy="4259684"/>
          </a:xfrm>
        </p:spPr>
        <p:txBody>
          <a:bodyPr/>
          <a:lstStyle/>
          <a:p>
            <a:pPr lvl="1"/>
            <a:r>
              <a:rPr lang="pt-BR" sz="3600" dirty="0"/>
              <a:t>O engenheiro – transforma trabalho -  bens primários - bens de consumo, com técnica e precisão, </a:t>
            </a:r>
          </a:p>
          <a:p>
            <a:pPr lvl="1"/>
            <a:r>
              <a:rPr lang="pt-BR" sz="3600" dirty="0"/>
              <a:t>administrador busca os meios mais econômicos e a execução mais adequada do trabalho.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54B32C7-ABCF-B031-0A2C-13092D2290F8}"/>
              </a:ext>
            </a:extLst>
          </p:cNvPr>
          <p:cNvSpPr txBox="1"/>
          <p:nvPr/>
        </p:nvSpPr>
        <p:spPr>
          <a:xfrm>
            <a:off x="5353223" y="612140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Sunday </a:t>
            </a:r>
            <a:r>
              <a:rPr lang="pt-BR" dirty="0" err="1"/>
              <a:t>Tims</a:t>
            </a:r>
            <a:r>
              <a:rPr lang="pt-BR" dirty="0"/>
              <a:t>, 1993</a:t>
            </a:r>
          </a:p>
        </p:txBody>
      </p:sp>
    </p:spTree>
    <p:extLst>
      <p:ext uri="{BB962C8B-B14F-4D97-AF65-F5344CB8AC3E}">
        <p14:creationId xmlns:p14="http://schemas.microsoft.com/office/powerpoint/2010/main" val="2595947521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7200" y="2236787"/>
            <a:ext cx="7772400" cy="1470025"/>
          </a:xfrm>
        </p:spPr>
        <p:txBody>
          <a:bodyPr/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REVOLUÇÃO URBANA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IFSul – Passo Fundo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07A8-F0B8-49FA-8612-B037D34250BB}" type="slidenum">
              <a:rPr lang="pt-BR" smtClean="0"/>
              <a:pPr>
                <a:defRPr/>
              </a:pPr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6196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DA REVOLUÇÃO URBANA À REVOLUÇÃO </a:t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INDUSTRIAL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4824536"/>
          </a:xfrm>
        </p:spPr>
        <p:txBody>
          <a:bodyPr/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 administração é praticada desde que existem os primeiros agrupamentos humanos.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Nas sociedades primitivas, as expedições para a caça de grandes animais eram empreendimentos coletivos precedidos de decisões de planejamento, divisão do trabalho e logística.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4000 a.C., a revolução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agrícola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evoluiu para a revolução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urbana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IFSul – Passo Fundo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C26-CB89-487E-A9C7-BEC7B0DCB4B9}" type="slidenum">
              <a:rPr lang="pt-BR" smtClean="0"/>
              <a:pPr>
                <a:defRPr/>
              </a:pPr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30540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Sistema de fabricação para fora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ERA ARTESANAL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41763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Antes da Revolução Industrial, a atividade produtiva era artesanal e manual (daí o termo manufatura)</a:t>
            </a:r>
          </a:p>
          <a:p>
            <a:pPr marL="0" indent="0" algn="ctr">
              <a:buNone/>
            </a:pP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Artesão: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Detentor da tecnologia , conhecedor dos processos de produção;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Criativo,  satisfação ao produzir;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Fabricava um produto único;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Não assalariado;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Seus produtos eram fabricados e serviam de moeda de troca;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Comprometimento com a produção;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C26-CB89-487E-A9C7-BEC7B0DCB4B9}" type="slidenum">
              <a:rPr lang="pt-BR" smtClean="0"/>
              <a:pPr>
                <a:defRPr/>
              </a:pPr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802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Sistema de fabricação para fora</a:t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ERA ARTESANAL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Artesão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Participavam de todo processo de fabricação, desde a compra da matéria-prima até a entrega ao cliente;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Conhecia suas necessidades dos clientes;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Era um profissional com visão sistêmica (conhecedor de um todo);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Passava o ofício entre os membros da família;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Era seu chefe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IFSul – Passo Fundo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C26-CB89-487E-A9C7-BEC7B0DCB4B9}" type="slidenum">
              <a:rPr lang="pt-BR" smtClean="0"/>
              <a:pPr>
                <a:defRPr/>
              </a:pPr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6784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Sistema de fabricação para fora</a:t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FIM DA ERA ARTESANAL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495325"/>
            <a:ext cx="8712968" cy="4886003"/>
          </a:xfrm>
        </p:spPr>
        <p:txBody>
          <a:bodyPr/>
          <a:lstStyle/>
          <a:p>
            <a:pPr marL="0" indent="0" algn="ctr"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Com desenvolvimento mercantil algumas mudanças ocorreram: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artesão perdeu força e a produção passou da fase artesanal para o sistema fabril;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Houve contratações e investimentos (financiamentos com mercadores) em estrutura para conseguir produzir mais;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Faltou conhecimento gerencial para tocar os negócios, e como consequência os mercadores passaram a assumir os negócios e ditar a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s regras.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Foi criada a lei da oferta e procura;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IFSul – Passo Fundo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C26-CB89-487E-A9C7-BEC7B0DCB4B9}" type="slidenum">
              <a:rPr lang="pt-BR" smtClean="0"/>
              <a:pPr>
                <a:defRPr/>
              </a:pPr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7075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7AB5D9-3BD0-CA30-CE4D-D5E79C0D1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55904E-0D01-3539-48A0-63459DE48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Sistema de fabricação para fora</a:t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FIM DA ERA ARTESANAL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9A51F1-C6FC-89F4-ED93-B1ECC9CF4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95325"/>
            <a:ext cx="8712968" cy="4886003"/>
          </a:xfrm>
        </p:spPr>
        <p:txBody>
          <a:bodyPr/>
          <a:lstStyle/>
          <a:p>
            <a:pPr marL="0" indent="0" algn="ctr"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Com desenvolvimento mercantil algumas mudanças ocorreram: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artesão não comprava mais a matéria-prima, não tinha mais contato com cliente já que seu produto era vendido pelos mercadores.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retorno dos investimentos era demorado pelas negociações feitos pelos mercadores;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Alguns artesões perderam suas oficinas, outros passaram a ser assalariado;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artesão perdeu o controle sobre os meios de produção.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575BAD9-3BCD-B176-8157-5764680D8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IFSul – Passo Fundo</a:t>
            </a: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3585D90-682C-CA67-B801-8F68087B6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C26-CB89-487E-A9C7-BEC7B0DCB4B9}" type="slidenum">
              <a:rPr lang="pt-BR" smtClean="0"/>
              <a:pPr>
                <a:defRPr/>
              </a:pPr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2701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REVOLUÇÃO INDUSTRIAL</a:t>
            </a:r>
          </a:p>
        </p:txBody>
      </p:sp>
      <p:sp>
        <p:nvSpPr>
          <p:cNvPr id="8" name="Subtítulo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IFSul – Passo Fundo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C26-CB89-487E-A9C7-BEC7B0DCB4B9}" type="slidenum">
              <a:rPr lang="pt-BR" smtClean="0"/>
              <a:pPr>
                <a:defRPr/>
              </a:pPr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0344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REVOLUÇÃO INDUSTRIAL (séc. XVIII)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Surgimento das fábricas.</a:t>
            </a:r>
          </a:p>
          <a:p>
            <a:pPr marL="0" indent="0" algn="ctr"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Invenção das máquinas a vapor.</a:t>
            </a: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Sistema Fabril –Capitalista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Tinha alguns problemas de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condições de trabalho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Locais eram sujos e as maquinas faziam MUITO barulho;</a:t>
            </a:r>
          </a:p>
          <a:p>
            <a:pPr lvl="1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As mulheres e crianças era explorados com salários baixos e jornadas de trabalho de 14h DIÁRIAS;</a:t>
            </a:r>
          </a:p>
          <a:p>
            <a:pPr lvl="1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Com essas condições, o trabalho era executado SEM SATISFAÇÃO, SEM CONHECIMENTO, SEM QUALIFICAÇÃO;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Com isso, no começo dos anos 1800 surgiram os primeiros Sindicatos</a:t>
            </a:r>
            <a:r>
              <a:rPr lang="pt-BR" dirty="0"/>
              <a:t>.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IFSul – Passo Fundo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C26-CB89-487E-A9C7-BEC7B0DCB4B9}" type="slidenum">
              <a:rPr lang="pt-BR" smtClean="0"/>
              <a:pPr>
                <a:defRPr/>
              </a:pPr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46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REVOLUÇÃO INDUSTRIAL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Karl Marx foi o maior critico do capitalismo em sua obra “O capital” tentou demonstrar que no capitalismo sempre haveria injustiça social, e que o único jeito de uma pessoa ficar rica e ampliar sua fortuna seria explorando os trabalhadores, ou seja, o capitalismo, de acordo com Marx é selvagem, pois o operário produz mais para o seu patrão do que o seu próprio custo para a sociedade, e o capitalismo se apresenta necessariamente como um regime econômico de exploração, sendo a mais-valia a lei fundamental do sistema.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IFSul – Passo Fundo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C26-CB89-487E-A9C7-BEC7B0DCB4B9}" type="slidenum">
              <a:rPr lang="pt-BR" smtClean="0"/>
              <a:pPr>
                <a:defRPr/>
              </a:pPr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2552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Objetivos da aula:</a:t>
            </a:r>
          </a:p>
          <a:p>
            <a:pPr lvl="1"/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Explicar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principais contribuições à formação do conhecimento administrativo, desde a época das primeiras organizações até a Revolução Industrial.</a:t>
            </a:r>
          </a:p>
          <a:p>
            <a:pPr lvl="1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Demonstrar que muitas dessas contribuições continuam funcionando nas organizações da atualidade.</a:t>
            </a:r>
          </a:p>
          <a:p>
            <a:pPr lvl="1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 algn="ctr"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As Bases da Organização da Produção: Artesanal, Fordismo,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Ohnoismo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IFSul – Passo Fundo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C26-CB89-487E-A9C7-BEC7B0DCB4B9}" type="slidenum">
              <a:rPr lang="pt-BR" smtClean="0"/>
              <a:pPr>
                <a:defRPr/>
              </a:pPr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02137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REVOLUÇÃO INDUSTRIAL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As teorias de Marx estão fundamentadas naquilo que é o homem, ou seja, o que é a sua existência.]</a:t>
            </a:r>
          </a:p>
          <a:p>
            <a:pPr marL="0" indent="0"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O Homem é condenado a ser livre.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IFSul – Passo Fundo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C26-CB89-487E-A9C7-BEC7B0DCB4B9}" type="slidenum">
              <a:rPr lang="pt-BR" smtClean="0"/>
              <a:pPr>
                <a:defRPr/>
              </a:pPr>
              <a:t>20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4398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51520" y="2130425"/>
            <a:ext cx="8640960" cy="1470025"/>
          </a:xfrm>
        </p:spPr>
        <p:txBody>
          <a:bodyPr/>
          <a:lstStyle/>
          <a:p>
            <a:r>
              <a:rPr lang="pt-BR" sz="3200" dirty="0"/>
              <a:t>A BASE DA ORGANIZAÇÃO DA PRODUÇÃO</a:t>
            </a:r>
            <a:br>
              <a:rPr lang="pt-BR" sz="3200" dirty="0"/>
            </a:br>
            <a:r>
              <a:rPr lang="pt-BR" sz="3200" dirty="0"/>
              <a:t>TAYLORISMO</a:t>
            </a:r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IFSul – Passo Fundo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C26-CB89-487E-A9C7-BEC7B0DCB4B9}" type="slidenum">
              <a:rPr lang="pt-BR" smtClean="0"/>
              <a:pPr>
                <a:defRPr/>
              </a:pPr>
              <a:t>21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97963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TAYLORISMO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Frederick Taylor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Nasceu em uma família de princípios rígidos de disciplina, devoção ao trabalho e poupança.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Durante seus estudos, foi muito influenciado pelos problemas sociais e empresariais decorrentes da Revolução Industrial, na época mais aguda do Então denominado “capitalismo selvagem”. 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Iniciou sua vida como operário, em 1878, passando a capataz, contramestre, chefe de oficina e engenheiro, em 1885.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err="1"/>
              <a:t>IFSul</a:t>
            </a:r>
            <a:r>
              <a:rPr lang="pt-BR" dirty="0"/>
              <a:t> – Passo Fundo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C26-CB89-487E-A9C7-BEC7B0DCB4B9}" type="slidenum">
              <a:rPr lang="pt-BR" smtClean="0"/>
              <a:pPr>
                <a:defRPr/>
              </a:pPr>
              <a:t>22</a:t>
            </a:fld>
            <a:endParaRPr lang="pt-BR" dirty="0"/>
          </a:p>
        </p:txBody>
      </p:sp>
      <p:pic>
        <p:nvPicPr>
          <p:cNvPr id="1026" name="Picture 2" descr="https://encrypted-tbn1.gstatic.com/images?q=tbn:ANd9GcSFfOtyq3TG0x-Cj_66krlH9wMqxZPJKtVnL6tRd1FvviwxIx3dq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3" y="1505105"/>
            <a:ext cx="3240360" cy="480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317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TAYLORISMO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4896544"/>
          </a:xfrm>
        </p:spPr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Descrever o movimento da administração científica, sintetizando as contribuições de seus participantes mais destacados.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passagem para o século XX marcou o início de um grande avanço para a administração, impulsionado pela expansão da REVOLUÇÃO INDUSTRIAL.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Em 1880, havia cerca de 2.700.000 trabalhadores industriais nos EUA. </a:t>
            </a:r>
          </a:p>
          <a:p>
            <a:pPr lvl="1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Em 1900 eram 4.500.000.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As maiores fabricas empregavam 8.000 a 10.000 trabalhadores.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Em 1914, a fábrica da Ford em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Highland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Park tinha 13.000 empregados.</a:t>
            </a:r>
          </a:p>
          <a:p>
            <a:pPr lvl="1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Em 1924 já eram 42.000 pessoas.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No mesmo ano a fábrica de River Rouge, tinha 70.000 empregados.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Essa escala de operações exigiu o desenvolvimento de métodos totalmente novos de administração.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Essa evolução contou com Frederick Taylor e Henry Ford.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C26-CB89-487E-A9C7-BEC7B0DCB4B9}" type="slidenum">
              <a:rPr lang="pt-BR" smtClean="0"/>
              <a:pPr>
                <a:defRPr/>
              </a:pPr>
              <a:t>23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33974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TAYLORISMO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4896544"/>
          </a:xfrm>
        </p:spPr>
        <p:txBody>
          <a:bodyPr/>
          <a:lstStyle/>
          <a:p>
            <a:r>
              <a:rPr lang="pt-BR" dirty="0"/>
              <a:t>Descrever o movimento da administração científica, sintetizando as contribuições de seus participantes mais destacados.</a:t>
            </a:r>
          </a:p>
          <a:p>
            <a:r>
              <a:rPr lang="pt-BR" dirty="0"/>
              <a:t>A passagem para o século XX marcou o início de um grande avanço para a administração, impulsionado pela expansão da REVOLUÇÃO INDUSTRIAL.</a:t>
            </a:r>
          </a:p>
          <a:p>
            <a:r>
              <a:rPr lang="pt-BR" dirty="0"/>
              <a:t>Em 1880, havia cerca de 2.700.000 trabalhadores industriais nos EUA. </a:t>
            </a:r>
          </a:p>
          <a:p>
            <a:pPr lvl="1"/>
            <a:r>
              <a:rPr lang="pt-BR" dirty="0"/>
              <a:t>Em 1900 eram 4.500.000.</a:t>
            </a:r>
          </a:p>
          <a:p>
            <a:r>
              <a:rPr lang="pt-BR" dirty="0"/>
              <a:t>As maiores fabricas empregavam 8.000 a 10.000 trabalhadores.</a:t>
            </a:r>
          </a:p>
          <a:p>
            <a:r>
              <a:rPr lang="pt-BR" dirty="0"/>
              <a:t>Em 1914, a fábrica da Ford em </a:t>
            </a:r>
            <a:r>
              <a:rPr lang="pt-BR" dirty="0" err="1"/>
              <a:t>Highland</a:t>
            </a:r>
            <a:r>
              <a:rPr lang="pt-BR" dirty="0"/>
              <a:t> Park tinha 13.000 empregados. </a:t>
            </a:r>
          </a:p>
          <a:p>
            <a:pPr lvl="1"/>
            <a:r>
              <a:rPr lang="pt-BR" dirty="0"/>
              <a:t>Em 1924 já eram 42.000 pessoas.</a:t>
            </a:r>
          </a:p>
          <a:p>
            <a:r>
              <a:rPr lang="pt-BR" dirty="0"/>
              <a:t>No mesmo ano a fábrica de River Rouge, tinha 70.000 empregados.</a:t>
            </a:r>
          </a:p>
          <a:p>
            <a:r>
              <a:rPr lang="pt-BR" dirty="0"/>
              <a:t>Essa escala de operações exigiu o desenvolvimento de métodos totalmente novos de administração.</a:t>
            </a:r>
          </a:p>
          <a:p>
            <a:r>
              <a:rPr lang="pt-BR" dirty="0"/>
              <a:t>Essa evolução contou com Frederick Taylor e Henry Ford.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IFSul – Passo Fundo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C26-CB89-487E-A9C7-BEC7B0DCB4B9}" type="slidenum">
              <a:rPr lang="pt-BR" smtClean="0"/>
              <a:pPr>
                <a:defRPr/>
              </a:pPr>
              <a:t>24</a:t>
            </a:fld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899592" y="2780928"/>
            <a:ext cx="3312368" cy="864096"/>
          </a:xfrm>
          <a:prstGeom prst="rect">
            <a:avLst/>
          </a:prstGeom>
          <a:solidFill>
            <a:srgbClr val="FF00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4067944" y="1916832"/>
            <a:ext cx="3096344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EM 20 ANOS QUASE O DOBRO DE TRABALHADORES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419872" y="3861048"/>
            <a:ext cx="374441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0,3% do total de trabalhadores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572272" y="5075892"/>
            <a:ext cx="374441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2,6% do total de trabalhadores</a:t>
            </a:r>
          </a:p>
        </p:txBody>
      </p:sp>
    </p:spTree>
    <p:extLst>
      <p:ext uri="{BB962C8B-B14F-4D97-AF65-F5344CB8AC3E}">
        <p14:creationId xmlns:p14="http://schemas.microsoft.com/office/powerpoint/2010/main" val="8036537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TAYLORISMO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IFSul – Passo Fundo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C26-CB89-487E-A9C7-BEC7B0DCB4B9}" type="slidenum">
              <a:rPr lang="pt-BR" smtClean="0"/>
              <a:pPr>
                <a:defRPr/>
              </a:pPr>
              <a:t>25</a:t>
            </a:fld>
            <a:endParaRPr lang="pt-BR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111636362"/>
              </p:ext>
            </p:extLst>
          </p:nvPr>
        </p:nvGraphicFramePr>
        <p:xfrm>
          <a:off x="611560" y="1340768"/>
          <a:ext cx="7884368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6996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TAYLORISMO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Pontos centrais da filosofia de Taylor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Os operários realizem durante um dia de trabalho uma produção aceitável;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Método adequado para realizar todo e qualquer trabalho;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Instruir o trabalhador para que realize o trabalho adequadamente;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Fixar condições e tempo segundo as quais o trabalho deve se desenvolver;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Prêmio em forma de salário extraordinário, uma vez realizado o trabalho como especificado.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B656A-38FE-4C2B-B86D-E8A0E4DDCA15}" type="datetime1">
              <a:rPr lang="pt-BR" smtClean="0"/>
              <a:pPr>
                <a:defRPr/>
              </a:pPr>
              <a:t>28/02/2024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IFSul – Passo Fundo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C26-CB89-487E-A9C7-BEC7B0DCB4B9}" type="slidenum">
              <a:rPr lang="pt-BR" smtClean="0"/>
              <a:pPr>
                <a:defRPr/>
              </a:pPr>
              <a:t>26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64484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TAYLORISMO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3195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Aspectos </a:t>
            </a:r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positivos</a:t>
            </a:r>
            <a:r>
              <a:rPr lang="pt-B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da administração científica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Marco na Racionalização Industrial no início do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SéculoXX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 essência  do ponto de vista de ganhos para a sociedade: </a:t>
            </a:r>
            <a:r>
              <a:rPr lang="pt-BR" sz="2800" u="sng" dirty="0">
                <a:latin typeface="Arial" panose="020B0604020202020204" pitchFamily="34" charset="0"/>
                <a:cs typeface="Arial" panose="020B0604020202020204" pitchFamily="34" charset="0"/>
              </a:rPr>
              <a:t>produtividade, envolvimento da mão de obra, melhoria de métodos e processos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Princípios aplicáveis na padronização de procedimentos das: </a:t>
            </a:r>
          </a:p>
          <a:p>
            <a:pPr lvl="1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Atividades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gerenciais;seleção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de pessoal, higiene e segurança, treinamento e ergonomia.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IFSul – Passo Fundo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C26-CB89-487E-A9C7-BEC7B0DCB4B9}" type="slidenum">
              <a:rPr lang="pt-BR" smtClean="0"/>
              <a:pPr>
                <a:defRPr/>
              </a:pPr>
              <a:t>27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785653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04A427-BFA0-EB0B-F6E1-6DC15B83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6F6D46F-E7D2-C8E5-D867-B89C90ABD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B656A-38FE-4C2B-B86D-E8A0E4DDCA15}" type="datetime1">
              <a:rPr lang="pt-BR" smtClean="0"/>
              <a:pPr>
                <a:defRPr/>
              </a:pPr>
              <a:t>28/02/2024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16FB23-4B30-6560-18C0-7314C88F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IFSul – Passo Fundo</a:t>
            </a: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E9BB83-E952-4FE0-53C1-9F34BAF64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C26-CB89-487E-A9C7-BEC7B0DCB4B9}" type="slidenum">
              <a:rPr lang="pt-BR" smtClean="0"/>
              <a:pPr>
                <a:defRPr/>
              </a:pPr>
              <a:t>28</a:t>
            </a:fld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A3ED07D-9B49-749F-C9D3-3509E5E6505B}"/>
              </a:ext>
            </a:extLst>
          </p:cNvPr>
          <p:cNvSpPr txBox="1"/>
          <p:nvPr/>
        </p:nvSpPr>
        <p:spPr>
          <a:xfrm>
            <a:off x="421481" y="1600200"/>
            <a:ext cx="82296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3200" dirty="0"/>
              <a:t>Aspectos </a:t>
            </a:r>
            <a:r>
              <a:rPr lang="pt-BR" sz="3200" b="1" dirty="0">
                <a:solidFill>
                  <a:srgbClr val="FF0000"/>
                </a:solidFill>
              </a:rPr>
              <a:t>negativos</a:t>
            </a:r>
            <a:r>
              <a:rPr lang="pt-BR" sz="3200" dirty="0">
                <a:solidFill>
                  <a:srgbClr val="FF0000"/>
                </a:solidFill>
              </a:rPr>
              <a:t> </a:t>
            </a:r>
            <a:r>
              <a:rPr lang="pt-BR" sz="3200" dirty="0"/>
              <a:t>da administração científica:</a:t>
            </a:r>
          </a:p>
          <a:p>
            <a:pPr marL="0" indent="0">
              <a:buNone/>
            </a:pPr>
            <a:r>
              <a:rPr lang="pt-BR" sz="3200" dirty="0"/>
              <a:t>-Aumentar a eficiência provocaria o desemprego.</a:t>
            </a:r>
          </a:p>
          <a:p>
            <a:r>
              <a:rPr lang="pt-BR" sz="3200" dirty="0"/>
              <a:t>- A administração científica nada mais era do que uma técnica para fazer o operário</a:t>
            </a:r>
            <a:r>
              <a:rPr lang="pt-BR" sz="3200" b="1" dirty="0"/>
              <a:t> trabalhar mais e ganhar menos.</a:t>
            </a:r>
          </a:p>
        </p:txBody>
      </p:sp>
    </p:spTree>
    <p:extLst>
      <p:ext uri="{BB962C8B-B14F-4D97-AF65-F5344CB8AC3E}">
        <p14:creationId xmlns:p14="http://schemas.microsoft.com/office/powerpoint/2010/main" val="11575646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51520" y="2130425"/>
            <a:ext cx="8640960" cy="1470025"/>
          </a:xfrm>
        </p:spPr>
        <p:txBody>
          <a:bodyPr/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A BASE DA ORGANIZAÇÃO DA PRODUÇÃO</a:t>
            </a:r>
            <a:b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FORDISMO</a:t>
            </a:r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https://www.bing.com/videos/riverview/relatedvideo?q=documentario+sobre+administracao+henri+fortd&amp;mid=E49AADCA195C984453FCE49AADCA195C984453FC&amp;FORM=VIRE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B656A-38FE-4C2B-B86D-E8A0E4DDCA15}" type="datetime1">
              <a:rPr lang="pt-BR" smtClean="0"/>
              <a:pPr>
                <a:defRPr/>
              </a:pPr>
              <a:t>28/02/2024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IFSul – Passo Fundo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C26-CB89-487E-A9C7-BEC7B0DCB4B9}" type="slidenum">
              <a:rPr lang="pt-BR" smtClean="0"/>
              <a:pPr>
                <a:defRPr/>
              </a:pPr>
              <a:t>29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3378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>
            <a:extLst>
              <a:ext uri="{FF2B5EF4-FFF2-40B4-BE49-F238E27FC236}">
                <a16:creationId xmlns:a16="http://schemas.microsoft.com/office/drawing/2014/main" id="{17A1B202-BAF0-4FB4-983C-903B0DD8D3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800" dirty="0">
                <a:solidFill>
                  <a:srgbClr val="008000"/>
                </a:solidFill>
              </a:rPr>
              <a:t>Necessidades dos cientistas</a:t>
            </a:r>
          </a:p>
        </p:txBody>
      </p:sp>
      <p:pic>
        <p:nvPicPr>
          <p:cNvPr id="7" name="Áudio 6">
            <a:hlinkClick r:id="" action="ppaction://media"/>
            <a:extLst>
              <a:ext uri="{FF2B5EF4-FFF2-40B4-BE49-F238E27FC236}">
                <a16:creationId xmlns:a16="http://schemas.microsoft.com/office/drawing/2014/main" id="{ED7DFB9E-C3E0-48D4-A466-CBD61944A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8C3537-9827-1231-6EEF-DBEDB293A8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3568" y="1772816"/>
            <a:ext cx="7848872" cy="4259684"/>
          </a:xfrm>
        </p:spPr>
        <p:txBody>
          <a:bodyPr/>
          <a:lstStyle/>
          <a:p>
            <a:r>
              <a:rPr lang="pt-BR" sz="4800" dirty="0"/>
              <a:t>Falta de tecnocratas</a:t>
            </a:r>
          </a:p>
          <a:p>
            <a:r>
              <a:rPr lang="pt-BR" sz="4800" dirty="0"/>
              <a:t>Administradores que combinem:</a:t>
            </a:r>
          </a:p>
          <a:p>
            <a:pPr lvl="1"/>
            <a:r>
              <a:rPr lang="pt-BR" sz="4400" dirty="0"/>
              <a:t> know-how técnico</a:t>
            </a:r>
          </a:p>
          <a:p>
            <a:pPr lvl="1"/>
            <a:r>
              <a:rPr lang="pt-BR" sz="4400" dirty="0"/>
              <a:t>Sagacidade financeira</a:t>
            </a:r>
          </a:p>
          <a:p>
            <a:pPr lvl="1"/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54B32C7-ABCF-B031-0A2C-13092D2290F8}"/>
              </a:ext>
            </a:extLst>
          </p:cNvPr>
          <p:cNvSpPr txBox="1"/>
          <p:nvPr/>
        </p:nvSpPr>
        <p:spPr>
          <a:xfrm>
            <a:off x="5353223" y="612140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Sunday Times, 1993</a:t>
            </a:r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FORDISMO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484784"/>
            <a:ext cx="4095329" cy="4896544"/>
          </a:xfrm>
        </p:spPr>
        <p:txBody>
          <a:bodyPr/>
          <a:lstStyle/>
          <a:p>
            <a:r>
              <a:rPr lang="pt-BR" dirty="0"/>
              <a:t>Henry Ford foi fundador da Ford Motor </a:t>
            </a:r>
            <a:r>
              <a:rPr lang="pt-BR" dirty="0" err="1"/>
              <a:t>Company</a:t>
            </a:r>
            <a:r>
              <a:rPr lang="pt-BR" dirty="0"/>
              <a:t> e o primeiro empresário a aplicar a montagem em série de forma a produzir em massa automóveis em menos tempo e a um menor custo. A introdução de seu modelo Ford T revolucionou os transportes e a indústria norte-americanos. Ford foi um inventor prolífico e registrou 161 patentes nos EUA. Como único dono da Ford </a:t>
            </a:r>
            <a:r>
              <a:rPr lang="pt-BR" dirty="0" err="1"/>
              <a:t>Company</a:t>
            </a:r>
            <a:r>
              <a:rPr lang="pt-BR" dirty="0"/>
              <a:t>, ele se tornou um dos homens mais ricos e conhecidos do mundo.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B656A-38FE-4C2B-B86D-E8A0E4DDCA15}" type="datetime1">
              <a:rPr lang="pt-BR" smtClean="0"/>
              <a:pPr>
                <a:defRPr/>
              </a:pPr>
              <a:t>28/02/2024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IFSul – Passo Fundo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C26-CB89-487E-A9C7-BEC7B0DCB4B9}" type="slidenum">
              <a:rPr lang="pt-BR" smtClean="0"/>
              <a:pPr>
                <a:defRPr/>
              </a:pPr>
              <a:t>30</a:t>
            </a:fld>
            <a:endParaRPr lang="pt-BR" dirty="0"/>
          </a:p>
        </p:txBody>
      </p:sp>
      <p:pic>
        <p:nvPicPr>
          <p:cNvPr id="2050" name="Picture 2" descr="https://encrypted-tbn1.gstatic.com/images?q=tbn:ANd9GcT1zoXJwzmIGa8-J9WwBIyZIb8XSD5waPY5NDuCx6bk3Vz7gUvYf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841" y="1988841"/>
            <a:ext cx="4869160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1411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FORDISMO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B656A-38FE-4C2B-B86D-E8A0E4DDCA15}" type="datetime1">
              <a:rPr lang="pt-BR" smtClean="0"/>
              <a:pPr>
                <a:defRPr/>
              </a:pPr>
              <a:t>28/02/2024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IFSul – Passo Fundo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C26-CB89-487E-A9C7-BEC7B0DCB4B9}" type="slidenum">
              <a:rPr lang="pt-BR" smtClean="0"/>
              <a:pPr>
                <a:defRPr/>
              </a:pPr>
              <a:t>31</a:t>
            </a:fld>
            <a:endParaRPr lang="pt-BR" dirty="0"/>
          </a:p>
        </p:txBody>
      </p:sp>
      <p:pic>
        <p:nvPicPr>
          <p:cNvPr id="3074" name="Picture 2" descr="http://autogaragem.files.wordpress.com/2012/01/ford_t_linha_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5641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4783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B656A-38FE-4C2B-B86D-E8A0E4DDCA15}" type="datetime1">
              <a:rPr lang="pt-BR" smtClean="0"/>
              <a:pPr>
                <a:defRPr/>
              </a:pPr>
              <a:t>28/02/2024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IFSul – Passo Fundo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C26-CB89-487E-A9C7-BEC7B0DCB4B9}" type="slidenum">
              <a:rPr lang="pt-BR" smtClean="0"/>
              <a:pPr>
                <a:defRPr/>
              </a:pPr>
              <a:t>32</a:t>
            </a:fld>
            <a:endParaRPr lang="pt-BR" dirty="0"/>
          </a:p>
        </p:txBody>
      </p:sp>
      <p:pic>
        <p:nvPicPr>
          <p:cNvPr id="4098" name="Picture 2" descr="https://encrypted-tbn2.gstatic.com/images?q=tbn:ANd9GcQZD0HGZ8SelESRkdheWqidPB3ikgWyqS1NkcNJOcnTHB2P40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" y="3301760"/>
            <a:ext cx="4028156" cy="355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coracao02tempos.blog.terra.com.br/files/2010/11/1c2ba-salao-do-automovel-rio-janeiro-1925-006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27139"/>
            <a:ext cx="5034920" cy="377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encrypted-tbn1.gstatic.com/images?q=tbn:ANd9GcTrCm9zm0HyHaNIPGKHurfOzjNdk8jhuvIKAtmWL20GjxiiBfJ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02" y="-27384"/>
            <a:ext cx="8536870" cy="332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7842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FORDISMO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Princípios da produção em massa:</a:t>
            </a:r>
          </a:p>
          <a:p>
            <a:pPr lvl="1"/>
            <a:r>
              <a:rPr lang="pt-BR" dirty="0"/>
              <a:t>Peças e componentes padronizados e intercambiáveis.</a:t>
            </a:r>
          </a:p>
          <a:p>
            <a:pPr lvl="1"/>
            <a:r>
              <a:rPr lang="pt-BR" dirty="0"/>
              <a:t>Especialização do trabalhador.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B656A-38FE-4C2B-B86D-E8A0E4DDCA15}" type="datetime1">
              <a:rPr lang="pt-BR" smtClean="0"/>
              <a:pPr>
                <a:defRPr/>
              </a:pPr>
              <a:t>28/02/2024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IFSul – Passo Fundo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C26-CB89-487E-A9C7-BEC7B0DCB4B9}" type="slidenum">
              <a:rPr lang="pt-BR" smtClean="0"/>
              <a:pPr>
                <a:defRPr/>
              </a:pPr>
              <a:t>33</a:t>
            </a:fld>
            <a:endParaRPr lang="pt-BR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883369973"/>
              </p:ext>
            </p:extLst>
          </p:nvPr>
        </p:nvGraphicFramePr>
        <p:xfrm>
          <a:off x="0" y="2852936"/>
          <a:ext cx="9144000" cy="4005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83230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FORDISMO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717032"/>
            <a:ext cx="8229600" cy="2409131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/>
              <a:t>VIDEO...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B656A-38FE-4C2B-B86D-E8A0E4DDCA15}" type="datetime1">
              <a:rPr lang="pt-BR" smtClean="0"/>
              <a:pPr>
                <a:defRPr/>
              </a:pPr>
              <a:t>28/02/2024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IFSul – Passo Fundo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C26-CB89-487E-A9C7-BEC7B0DCB4B9}" type="slidenum">
              <a:rPr lang="pt-BR" smtClean="0"/>
              <a:pPr>
                <a:defRPr/>
              </a:pPr>
              <a:t>34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45596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FORDISMO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B656A-38FE-4C2B-B86D-E8A0E4DDCA15}" type="datetime1">
              <a:rPr lang="pt-BR" smtClean="0"/>
              <a:pPr>
                <a:defRPr/>
              </a:pPr>
              <a:t>28/02/2024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IFSul – Passo Fundo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C26-CB89-487E-A9C7-BEC7B0DCB4B9}" type="slidenum">
              <a:rPr lang="pt-BR" smtClean="0"/>
              <a:pPr>
                <a:defRPr/>
              </a:pPr>
              <a:t>35</a:t>
            </a:fld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9109918" cy="3807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08210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FORDISMO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0832" y="1567333"/>
            <a:ext cx="8661648" cy="4741987"/>
          </a:xfrm>
        </p:spPr>
        <p:txBody>
          <a:bodyPr/>
          <a:lstStyle/>
          <a:p>
            <a:pPr marL="0" indent="0" algn="ctr">
              <a:buNone/>
            </a:pPr>
            <a:r>
              <a:rPr lang="pt-BR" sz="2400" dirty="0"/>
              <a:t>Princípios de Ford</a:t>
            </a:r>
          </a:p>
          <a:p>
            <a:r>
              <a:rPr lang="pt-BR" b="1" dirty="0"/>
              <a:t>Princípio da intensificação </a:t>
            </a:r>
            <a:r>
              <a:rPr lang="pt-BR" dirty="0"/>
              <a:t>- diminuição do tempo desde a fabricação da matéria-prima até a colocação do produto no mercado;</a:t>
            </a:r>
          </a:p>
          <a:p>
            <a:r>
              <a:rPr lang="pt-BR" b="1" dirty="0"/>
              <a:t>Princípio da economicidade </a:t>
            </a:r>
            <a:r>
              <a:rPr lang="pt-BR" dirty="0"/>
              <a:t>- reduzir ao mínimo o estoque de matéria-prima;</a:t>
            </a:r>
          </a:p>
          <a:p>
            <a:r>
              <a:rPr lang="pt-BR" b="1" dirty="0"/>
              <a:t>Princípio da produtividade </a:t>
            </a:r>
            <a:r>
              <a:rPr lang="pt-BR" dirty="0"/>
              <a:t>- aumentar a capacidade de produção de um homem através da especialização e linha de montagem.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/>
              <a:t>Diz Ford, em seu livro: "O minério sai da mina no sábado e é entregue sob a forma de um carro, ao consumidor, na terça feira, à tarde".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B656A-38FE-4C2B-B86D-E8A0E4DDCA15}" type="datetime1">
              <a:rPr lang="pt-BR" smtClean="0"/>
              <a:pPr>
                <a:defRPr/>
              </a:pPr>
              <a:t>28/02/2024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IFSul – Passo Fundo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C26-CB89-487E-A9C7-BEC7B0DCB4B9}" type="slidenum">
              <a:rPr lang="pt-BR" smtClean="0"/>
              <a:pPr>
                <a:defRPr/>
              </a:pPr>
              <a:t>36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35194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FORDISMO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sz="2400" dirty="0"/>
              <a:t>Críticas ao sistema fordista</a:t>
            </a:r>
          </a:p>
          <a:p>
            <a:endParaRPr lang="pt-BR" dirty="0"/>
          </a:p>
          <a:p>
            <a:r>
              <a:rPr lang="pt-BR" dirty="0"/>
              <a:t>Na produção em massa, as qualificações do trabalhador resumem-se ao conhecimento necessário a execução da tarefa – a clássica atividade de apertar parafusos, parodia por Charlie Chaplin no filme Tempos Modernos.</a:t>
            </a:r>
          </a:p>
          <a:p>
            <a:r>
              <a:rPr lang="pt-BR" dirty="0"/>
              <a:t>Essa mecanização da atividade humana, que produz a alienação do trabalhador, foi objeto das críticas mais contundentes que se fizeram à produção massificada.</a:t>
            </a:r>
          </a:p>
          <a:p>
            <a:endParaRPr lang="pt-BR" dirty="0"/>
          </a:p>
          <a:p>
            <a:pPr marL="0" indent="0" algn="ctr">
              <a:buNone/>
            </a:pPr>
            <a:r>
              <a:rPr lang="pt-BR" sz="2800" dirty="0"/>
              <a:t>"O cliente pode ter carro de qualquer cor desde que seja a preta."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B656A-38FE-4C2B-B86D-E8A0E4DDCA15}" type="datetime1">
              <a:rPr lang="pt-BR" smtClean="0"/>
              <a:pPr>
                <a:defRPr/>
              </a:pPr>
              <a:t>28/02/2024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IFSul – Passo Fundo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C26-CB89-487E-A9C7-BEC7B0DCB4B9}" type="slidenum">
              <a:rPr lang="pt-BR" smtClean="0"/>
              <a:pPr>
                <a:defRPr/>
              </a:pPr>
              <a:t>37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42100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FE9B20-B419-24D3-8C68-318352DD8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27E04F-6C18-3AF9-4703-CE6B56C4E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 artesão não comprava mais a matéria-prima, não tinha mais contato com cliente já que seu produto era vendido pelos mercadores.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 retorno dos investimentos era demorado pelas negociações feitos pelos mercadores;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Alguns artesões perderam suas oficinas, outros passaram a ser assalariado;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 artesão perdeu o controle sobre os meios de produção.</a:t>
            </a:r>
          </a:p>
          <a:p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FCE877-E0DF-0CD1-FECF-C4CB254E0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B656A-38FE-4C2B-B86D-E8A0E4DDCA15}" type="datetime1">
              <a:rPr lang="pt-BR" smtClean="0"/>
              <a:pPr>
                <a:defRPr/>
              </a:pPr>
              <a:t>28/02/2024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B09F0E1-C6CE-A4EE-34DE-DDB619152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IFSul – Passo Fundo</a:t>
            </a: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14008C4-DF6F-DD6D-D247-7C13BA16D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C26-CB89-487E-A9C7-BEC7B0DCB4B9}" type="slidenum">
              <a:rPr lang="pt-BR" smtClean="0"/>
              <a:pPr>
                <a:defRPr/>
              </a:pPr>
              <a:t>38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51302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51520" y="2130425"/>
            <a:ext cx="8640960" cy="1470025"/>
          </a:xfrm>
        </p:spPr>
        <p:txBody>
          <a:bodyPr/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A BASE DA ORGANIZAÇÃO DA PRODUÇÃO</a:t>
            </a:r>
            <a:b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OHNOÍSMO</a:t>
            </a:r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B656A-38FE-4C2B-B86D-E8A0E4DDCA15}" type="datetime1">
              <a:rPr lang="pt-BR" smtClean="0"/>
              <a:pPr>
                <a:defRPr/>
              </a:pPr>
              <a:t>28/02/2024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IFSul – Passo Fundo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C26-CB89-487E-A9C7-BEC7B0DCB4B9}" type="slidenum">
              <a:rPr lang="pt-BR" smtClean="0"/>
              <a:pPr>
                <a:defRPr/>
              </a:pPr>
              <a:t>39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1550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>
            <a:extLst>
              <a:ext uri="{FF2B5EF4-FFF2-40B4-BE49-F238E27FC236}">
                <a16:creationId xmlns:a16="http://schemas.microsoft.com/office/drawing/2014/main" id="{C88076DF-4462-4073-A79C-C9A22F90C7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5750" y="285750"/>
            <a:ext cx="8229600" cy="1143000"/>
          </a:xfrm>
        </p:spPr>
        <p:txBody>
          <a:bodyPr/>
          <a:lstStyle/>
          <a:p>
            <a:r>
              <a:rPr lang="pt-BR" altLang="pt-BR" b="1" dirty="0">
                <a:solidFill>
                  <a:srgbClr val="FF0000"/>
                </a:solidFill>
                <a:latin typeface="Comic Sans MS" panose="030F0702030302020204" pitchFamily="66" charset="0"/>
              </a:rPr>
              <a:t>Bem vindos ao mundo do empreendedorismo!!</a:t>
            </a:r>
          </a:p>
        </p:txBody>
      </p:sp>
      <p:pic>
        <p:nvPicPr>
          <p:cNvPr id="23555" name="Picture 5" descr="http://www.pitacodoblogueiro.com.br/wp-content/uploads/gif-carminha-chorando1.gif">
            <a:extLst>
              <a:ext uri="{FF2B5EF4-FFF2-40B4-BE49-F238E27FC236}">
                <a16:creationId xmlns:a16="http://schemas.microsoft.com/office/drawing/2014/main" id="{EA7CB51D-C690-4349-A8A0-5E7BFA3E3E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1643063"/>
            <a:ext cx="4521200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7" descr="http://cartasparapi.com.br/upload/1379191942.gif">
            <a:extLst>
              <a:ext uri="{FF2B5EF4-FFF2-40B4-BE49-F238E27FC236}">
                <a16:creationId xmlns:a16="http://schemas.microsoft.com/office/drawing/2014/main" id="{5616DA78-425D-4697-B6D5-0CD07E4484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50" y="3429000"/>
            <a:ext cx="54086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OHNOÍSMO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0989" y="1475044"/>
            <a:ext cx="4464496" cy="4906284"/>
          </a:xfrm>
        </p:spPr>
        <p:txBody>
          <a:bodyPr/>
          <a:lstStyle/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Taiichi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Ohno -  criador do Sistema Toyota de Produção e o pai do Sistema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Kanban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Dairen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na China, em 1912 em Engenharia Mecânica no Instituto de Tecnologia de Nagoya. </a:t>
            </a:r>
          </a:p>
          <a:p>
            <a:pPr marL="0" indent="0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- Entrou para a Toyota em 1932.</a:t>
            </a: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- Expandiu as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idéias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desenvolvidas por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Kiichito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Toyoda para reduzir perdas na produção.</a:t>
            </a:r>
          </a:p>
          <a:p>
            <a:pPr marL="0" indent="0">
              <a:buNone/>
            </a:pPr>
            <a:endParaRPr lang="pt-BR" sz="190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IFSul – Passo Fundo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C26-CB89-487E-A9C7-BEC7B0DCB4B9}" type="slidenum">
              <a:rPr lang="pt-BR" smtClean="0"/>
              <a:pPr>
                <a:defRPr/>
              </a:pPr>
              <a:t>40</a:t>
            </a:fld>
            <a:endParaRPr lang="pt-BR" dirty="0"/>
          </a:p>
        </p:txBody>
      </p:sp>
      <p:pic>
        <p:nvPicPr>
          <p:cNvPr id="6146" name="Picture 2" descr="http://flowchainsensei.files.wordpress.com/2012/05/taiichi_oh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75044"/>
            <a:ext cx="3826768" cy="469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9322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OHNOÍSMO = SISTEMA TOYOTA DE PRODUÇÃO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Nos anos 50, a indústria automobilística japonesa passava por uma grande crise. </a:t>
            </a:r>
            <a:r>
              <a:rPr lang="pt-BR" dirty="0" err="1"/>
              <a:t>Eiji</a:t>
            </a:r>
            <a:r>
              <a:rPr lang="pt-BR" dirty="0"/>
              <a:t> </a:t>
            </a:r>
            <a:r>
              <a:rPr lang="pt-BR" dirty="0" err="1"/>
              <a:t>Toyoda</a:t>
            </a:r>
            <a:r>
              <a:rPr lang="pt-BR" dirty="0"/>
              <a:t>, </a:t>
            </a:r>
            <a:r>
              <a:rPr lang="pt-BR" dirty="0" err="1"/>
              <a:t>Shigeo</a:t>
            </a:r>
            <a:r>
              <a:rPr lang="pt-BR" dirty="0"/>
              <a:t> </a:t>
            </a:r>
            <a:r>
              <a:rPr lang="pt-BR" dirty="0" err="1"/>
              <a:t>Shingo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Taiichi</a:t>
            </a:r>
            <a:r>
              <a:rPr lang="pt-BR" dirty="0"/>
              <a:t> </a:t>
            </a:r>
            <a:r>
              <a:rPr lang="pt-BR" dirty="0" err="1"/>
              <a:t>Ohno</a:t>
            </a:r>
            <a:r>
              <a:rPr lang="pt-BR" dirty="0"/>
              <a:t> desenvolveram o Toyota </a:t>
            </a:r>
            <a:r>
              <a:rPr lang="pt-BR" dirty="0" err="1"/>
              <a:t>Production</a:t>
            </a:r>
            <a:r>
              <a:rPr lang="pt-BR" dirty="0"/>
              <a:t> System (TPS), na Toyota Motor </a:t>
            </a:r>
            <a:r>
              <a:rPr lang="pt-BR" dirty="0" err="1"/>
              <a:t>Company</a:t>
            </a:r>
            <a:r>
              <a:rPr lang="pt-BR" dirty="0"/>
              <a:t>.</a:t>
            </a:r>
          </a:p>
          <a:p>
            <a:r>
              <a:rPr lang="pt-BR" dirty="0"/>
              <a:t>Apresentado ao mundo através dos resultados do </a:t>
            </a:r>
            <a:r>
              <a:rPr lang="pt-BR" dirty="0" err="1"/>
              <a:t>International</a:t>
            </a:r>
            <a:r>
              <a:rPr lang="pt-BR" dirty="0"/>
              <a:t> Motor </a:t>
            </a:r>
            <a:r>
              <a:rPr lang="pt-BR" dirty="0" err="1"/>
              <a:t>Vehicle</a:t>
            </a:r>
            <a:r>
              <a:rPr lang="pt-BR" dirty="0"/>
              <a:t> </a:t>
            </a:r>
            <a:r>
              <a:rPr lang="pt-BR" dirty="0" err="1"/>
              <a:t>Program</a:t>
            </a:r>
            <a:r>
              <a:rPr lang="pt-BR" dirty="0"/>
              <a:t> do MIT (</a:t>
            </a:r>
            <a:r>
              <a:rPr lang="pt-BR" dirty="0" err="1"/>
              <a:t>Womack</a:t>
            </a:r>
            <a:r>
              <a:rPr lang="pt-BR" dirty="0"/>
              <a:t>, Jones &amp;Ross 1990).</a:t>
            </a:r>
          </a:p>
          <a:p>
            <a:r>
              <a:rPr lang="pt-BR" dirty="0"/>
              <a:t>Não é limitado à manufatura.</a:t>
            </a:r>
          </a:p>
          <a:p>
            <a:r>
              <a:rPr lang="pt-BR" dirty="0"/>
              <a:t>Do início do século XX até aproximadamente a metade dos anos 70, o mundo das organizações foi dominado pelos conceitos e técnicas disseminados com a expansão das empresas americanas e </a:t>
            </a:r>
            <a:r>
              <a:rPr lang="pt-BR" dirty="0" err="1"/>
              <a:t>européias</a:t>
            </a:r>
            <a:r>
              <a:rPr lang="pt-BR" dirty="0"/>
              <a:t>.</a:t>
            </a:r>
          </a:p>
          <a:p>
            <a:r>
              <a:rPr lang="pt-BR" dirty="0"/>
              <a:t>Porém, a partir dos anos 70, com crises como a do petróleo e com as mudanças econômicas os japoneses começaram a ocupar espaço no mercado com suas técnicas de administração que ajudaram as organizações a passar por um período histórico de grandes mudanças.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B656A-38FE-4C2B-B86D-E8A0E4DDCA15}" type="datetime1">
              <a:rPr lang="pt-BR" smtClean="0"/>
              <a:pPr>
                <a:defRPr/>
              </a:pPr>
              <a:t>28/02/2024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IFSul – Passo Fundo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C26-CB89-487E-A9C7-BEC7B0DCB4B9}" type="slidenum">
              <a:rPr lang="pt-BR" smtClean="0"/>
              <a:pPr>
                <a:defRPr/>
              </a:pPr>
              <a:t>41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79591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 TOYOTA DE PRODUÇÃO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sz="2800" dirty="0"/>
              <a:t>Sistema Toyota de Produção</a:t>
            </a:r>
          </a:p>
          <a:p>
            <a:r>
              <a:rPr lang="pt-BR" dirty="0"/>
              <a:t>O Sistema Toyota de Produção, que atualmente é conhecido como Sistema de Produção Enxuta, tem sua origem junto à indústria automobilística, quando engenheiros da empresa Toyota, após a Segunda Guerra Mundial, fizeram várias visitas a fábricas americanas com o intuito de verificar o funcionamento do sistema de produção em massa e adaptá-lo à indústria japonesa.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B656A-38FE-4C2B-B86D-E8A0E4DDCA15}" type="datetime1">
              <a:rPr lang="pt-BR" smtClean="0"/>
              <a:pPr>
                <a:defRPr/>
              </a:pPr>
              <a:t>28/02/2024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IFSul – Passo Fundo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C26-CB89-487E-A9C7-BEC7B0DCB4B9}" type="slidenum">
              <a:rPr lang="pt-BR" smtClean="0"/>
              <a:pPr>
                <a:defRPr/>
              </a:pPr>
              <a:t>42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70239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 TOYOTA DE PRODUÇÃO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B656A-38FE-4C2B-B86D-E8A0E4DDCA15}" type="datetime1">
              <a:rPr lang="pt-BR" smtClean="0"/>
              <a:pPr>
                <a:defRPr/>
              </a:pPr>
              <a:t>28/02/2024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IFSul – Passo Fundo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C26-CB89-487E-A9C7-BEC7B0DCB4B9}" type="slidenum">
              <a:rPr lang="pt-BR" smtClean="0"/>
              <a:pPr>
                <a:defRPr/>
              </a:pPr>
              <a:t>43</a:t>
            </a:fld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66231" cy="490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5545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 TOYOTA DE PRODUÇÃO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567333"/>
            <a:ext cx="3744416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t-BR" sz="2800" dirty="0"/>
              <a:t>“O Sistema Toyota de Produção é sustentado pelo sistema </a:t>
            </a:r>
            <a:r>
              <a:rPr lang="pt-BR" sz="2800" i="1" u="sng" dirty="0"/>
              <a:t>Just in Time</a:t>
            </a:r>
            <a:r>
              <a:rPr lang="pt-BR" sz="2800" dirty="0"/>
              <a:t> e </a:t>
            </a:r>
            <a:r>
              <a:rPr lang="pt-BR" sz="2800" u="sng" dirty="0"/>
              <a:t>pela </a:t>
            </a:r>
            <a:r>
              <a:rPr lang="pt-BR" sz="2800" u="sng" dirty="0" err="1"/>
              <a:t>autonomação</a:t>
            </a:r>
            <a:r>
              <a:rPr lang="pt-BR" sz="2800" dirty="0"/>
              <a:t> e o </a:t>
            </a:r>
            <a:r>
              <a:rPr lang="pt-BR" sz="2800" u="sng" dirty="0"/>
              <a:t>método </a:t>
            </a:r>
            <a:r>
              <a:rPr lang="pt-BR" sz="2800" u="sng" dirty="0" err="1"/>
              <a:t>Kanban</a:t>
            </a:r>
            <a:r>
              <a:rPr lang="pt-BR" sz="2800" dirty="0"/>
              <a:t> é o meio pelo qual o Sistema Toyota de Produção flui suavemente”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B656A-38FE-4C2B-B86D-E8A0E4DDCA15}" type="datetime1">
              <a:rPr lang="pt-BR" smtClean="0"/>
              <a:pPr>
                <a:defRPr/>
              </a:pPr>
              <a:t>28/02/2024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IFSul – Passo Fundo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C26-CB89-487E-A9C7-BEC7B0DCB4B9}" type="slidenum">
              <a:rPr lang="pt-BR" smtClean="0"/>
              <a:pPr>
                <a:defRPr/>
              </a:pPr>
              <a:t>44</a:t>
            </a:fld>
            <a:endParaRPr lang="pt-BR" dirty="0"/>
          </a:p>
        </p:txBody>
      </p:sp>
      <p:sp>
        <p:nvSpPr>
          <p:cNvPr id="7" name="Triângulo isósceles 6"/>
          <p:cNvSpPr/>
          <p:nvPr/>
        </p:nvSpPr>
        <p:spPr>
          <a:xfrm>
            <a:off x="3707904" y="2204864"/>
            <a:ext cx="5400600" cy="864096"/>
          </a:xfrm>
          <a:prstGeom prst="triangle">
            <a:avLst>
              <a:gd name="adj" fmla="val 49758"/>
            </a:avLst>
          </a:prstGeom>
          <a:gradFill>
            <a:gsLst>
              <a:gs pos="0">
                <a:srgbClr val="000000"/>
              </a:gs>
              <a:gs pos="38000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2700000" scaled="0"/>
          </a:gradFill>
          <a:ln w="63500"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rgbClr val="FF0000"/>
                </a:solidFill>
              </a:rPr>
              <a:t>SISTEMA TOYOTA</a:t>
            </a:r>
          </a:p>
        </p:txBody>
      </p:sp>
      <p:sp>
        <p:nvSpPr>
          <p:cNvPr id="9" name="Retângulo 8"/>
          <p:cNvSpPr/>
          <p:nvPr/>
        </p:nvSpPr>
        <p:spPr>
          <a:xfrm>
            <a:off x="7668344" y="3356992"/>
            <a:ext cx="1008112" cy="2736304"/>
          </a:xfrm>
          <a:prstGeom prst="rect">
            <a:avLst/>
          </a:prstGeom>
          <a:gradFill>
            <a:gsLst>
              <a:gs pos="0">
                <a:srgbClr val="000000"/>
              </a:gs>
              <a:gs pos="38000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2700000" scaled="0"/>
          </a:gradFill>
          <a:ln w="63500"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2000" b="1" dirty="0">
                <a:solidFill>
                  <a:srgbClr val="FF0000"/>
                </a:solidFill>
              </a:rPr>
              <a:t>PRODUTIVIDADE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707904" y="6324493"/>
            <a:ext cx="5400600" cy="488883"/>
          </a:xfrm>
          <a:prstGeom prst="rect">
            <a:avLst/>
          </a:prstGeom>
          <a:gradFill>
            <a:gsLst>
              <a:gs pos="0">
                <a:srgbClr val="000000"/>
              </a:gs>
              <a:gs pos="38000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2700000" scaled="0"/>
          </a:gradFill>
          <a:ln w="63500"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rgbClr val="FF0000"/>
                </a:solidFill>
              </a:rPr>
              <a:t>PARTICIPAÇÃO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211960" y="3356992"/>
            <a:ext cx="1008112" cy="2736304"/>
          </a:xfrm>
          <a:prstGeom prst="rect">
            <a:avLst/>
          </a:prstGeom>
          <a:gradFill>
            <a:gsLst>
              <a:gs pos="0">
                <a:srgbClr val="000000"/>
              </a:gs>
              <a:gs pos="38000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2700000" scaled="0"/>
          </a:gradFill>
          <a:ln w="63500"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2000" b="1" dirty="0">
                <a:solidFill>
                  <a:srgbClr val="FF0000"/>
                </a:solidFill>
              </a:rPr>
              <a:t>QUALIDADE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0991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 TOYOTA DE PRODUÇÃO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4824536"/>
          </a:xfrm>
        </p:spPr>
        <p:txBody>
          <a:bodyPr/>
          <a:lstStyle/>
          <a:p>
            <a:pPr marL="0" indent="0" algn="ctr">
              <a:buNone/>
            </a:pPr>
            <a:r>
              <a:rPr lang="pt-BR" sz="2800" dirty="0"/>
              <a:t>Just-in-time</a:t>
            </a:r>
          </a:p>
          <a:p>
            <a:r>
              <a:rPr lang="pt-BR" dirty="0"/>
              <a:t>Sistema de produção no qual a movimentação de materiais e suprimentos são sincronizados, geralmente em pequenos lotes.</a:t>
            </a:r>
          </a:p>
          <a:p>
            <a:r>
              <a:rPr lang="pt-BR" dirty="0"/>
              <a:t>JIT é típico de sistemas de produção enxuta.</a:t>
            </a:r>
          </a:p>
          <a:p>
            <a:r>
              <a:rPr lang="pt-BR" dirty="0"/>
              <a:t>JIT opera com pouca “gordura”.</a:t>
            </a:r>
          </a:p>
          <a:p>
            <a:pPr marL="0" indent="0" algn="ctr">
              <a:buNone/>
            </a:pPr>
            <a:r>
              <a:rPr lang="pt-BR" sz="2800" dirty="0"/>
              <a:t>Objetivos da JIT</a:t>
            </a:r>
          </a:p>
          <a:p>
            <a:r>
              <a:rPr lang="pt-BR" dirty="0"/>
              <a:t>Eliminar as paralisações;</a:t>
            </a:r>
          </a:p>
          <a:p>
            <a:r>
              <a:rPr lang="pt-BR" dirty="0"/>
              <a:t>Tornar o sistema flexível;</a:t>
            </a:r>
          </a:p>
          <a:p>
            <a:r>
              <a:rPr lang="pt-BR" dirty="0"/>
              <a:t>Reduzir os tempos de </a:t>
            </a:r>
            <a:r>
              <a:rPr lang="pt-BR" i="1" dirty="0"/>
              <a:t>setup (tempo entre o fim e inicio de ciclos) </a:t>
            </a:r>
            <a:r>
              <a:rPr lang="pt-BR" dirty="0"/>
              <a:t>e os </a:t>
            </a:r>
            <a:r>
              <a:rPr lang="pt-BR" i="1" dirty="0"/>
              <a:t>lead times (ciclo)</a:t>
            </a:r>
            <a:r>
              <a:rPr lang="pt-BR" dirty="0"/>
              <a:t>;</a:t>
            </a:r>
          </a:p>
          <a:p>
            <a:r>
              <a:rPr lang="pt-BR" dirty="0"/>
              <a:t>Eliminar o desperdício;</a:t>
            </a:r>
          </a:p>
          <a:p>
            <a:r>
              <a:rPr lang="pt-BR" dirty="0"/>
              <a:t>Minimizar o material em processo;</a:t>
            </a:r>
          </a:p>
          <a:p>
            <a:r>
              <a:rPr lang="pt-BR" dirty="0"/>
              <a:t>Simplificar o processo.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B656A-38FE-4C2B-B86D-E8A0E4DDCA15}" type="datetime1">
              <a:rPr lang="pt-BR" smtClean="0"/>
              <a:pPr>
                <a:defRPr/>
              </a:pPr>
              <a:t>28/02/2024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IFSul – Passo Fundo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C26-CB89-487E-A9C7-BEC7B0DCB4B9}" type="slidenum">
              <a:rPr lang="pt-BR" smtClean="0"/>
              <a:pPr>
                <a:defRPr/>
              </a:pPr>
              <a:t>45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54273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 TOYOTA DE PRODUÇÃO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sz="2800" dirty="0"/>
              <a:t>Perdas no STP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>
                <a:solidFill>
                  <a:srgbClr val="FF0000"/>
                </a:solidFill>
              </a:rPr>
              <a:t>Produção excessiva; Marcio e </a:t>
            </a:r>
            <a:r>
              <a:rPr lang="pt-BR" dirty="0" err="1">
                <a:solidFill>
                  <a:srgbClr val="FF0000"/>
                </a:solidFill>
              </a:rPr>
              <a:t>Rudimar</a:t>
            </a:r>
            <a:endParaRPr lang="pt-BR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dirty="0"/>
              <a:t>Tempos de espera; Charles e </a:t>
            </a:r>
            <a:r>
              <a:rPr lang="pt-BR" dirty="0" err="1"/>
              <a:t>Keti</a:t>
            </a:r>
            <a:endParaRPr lang="pt-BR" dirty="0"/>
          </a:p>
          <a:p>
            <a:pPr marL="457200" indent="-457200">
              <a:buFont typeface="+mj-lt"/>
              <a:buAutoNum type="arabicPeriod"/>
            </a:pPr>
            <a:r>
              <a:rPr lang="pt-BR" dirty="0">
                <a:solidFill>
                  <a:srgbClr val="FF0000"/>
                </a:solidFill>
              </a:rPr>
              <a:t>Transporte desnecessário;  Danuza e Paula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>
                <a:solidFill>
                  <a:srgbClr val="FF0000"/>
                </a:solidFill>
              </a:rPr>
              <a:t>Desperdício no estoque; Ana e  Solange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>
                <a:solidFill>
                  <a:srgbClr val="FF0000"/>
                </a:solidFill>
              </a:rPr>
              <a:t>Desperdício no processamento;  Natalia e Paula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/>
              <a:t>Perda na movimentação; </a:t>
            </a:r>
            <a:r>
              <a:rPr lang="pt-BR" dirty="0" err="1"/>
              <a:t>Cidinei</a:t>
            </a:r>
            <a:r>
              <a:rPr lang="pt-BR" dirty="0"/>
              <a:t>, Sidinei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>
                <a:solidFill>
                  <a:srgbClr val="FF0000"/>
                </a:solidFill>
              </a:rPr>
              <a:t>Defeitos no produto. </a:t>
            </a:r>
            <a:r>
              <a:rPr lang="pt-BR" dirty="0" err="1">
                <a:solidFill>
                  <a:srgbClr val="FF0000"/>
                </a:solidFill>
              </a:rPr>
              <a:t>Kesia</a:t>
            </a:r>
            <a:r>
              <a:rPr lang="pt-BR" dirty="0">
                <a:solidFill>
                  <a:srgbClr val="FF0000"/>
                </a:solidFill>
              </a:rPr>
              <a:t>, Wagner e Willian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 err="1"/>
              <a:t>Kanban</a:t>
            </a:r>
            <a:r>
              <a:rPr lang="pt-BR" dirty="0"/>
              <a:t>; </a:t>
            </a:r>
            <a:r>
              <a:rPr lang="pt-BR" dirty="0" err="1"/>
              <a:t>Wilian</a:t>
            </a:r>
            <a:r>
              <a:rPr lang="pt-BR" dirty="0"/>
              <a:t> e  Caroline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B656A-38FE-4C2B-B86D-E8A0E4DDCA15}" type="datetime1">
              <a:rPr lang="pt-BR" smtClean="0"/>
              <a:pPr>
                <a:defRPr/>
              </a:pPr>
              <a:t>28/02/2024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IFSul – Passo Fundo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C26-CB89-487E-A9C7-BEC7B0DCB4B9}" type="slidenum">
              <a:rPr lang="pt-BR" smtClean="0"/>
              <a:pPr>
                <a:defRPr/>
              </a:pPr>
              <a:t>46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78884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 TOYOTA DE PRODUÇÃO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sz="2800" dirty="0"/>
              <a:t>Produção excessiva</a:t>
            </a:r>
          </a:p>
          <a:p>
            <a:r>
              <a:rPr lang="pt-BR" dirty="0"/>
              <a:t>A superprodução se dá por produção excessiva e por produção antes da hora, sendo a perda mais perseguida na Toyota. </a:t>
            </a:r>
            <a:r>
              <a:rPr lang="pt-BR" dirty="0" err="1"/>
              <a:t>Ohno</a:t>
            </a:r>
            <a:r>
              <a:rPr lang="pt-BR" dirty="0"/>
              <a:t> considera que a perda por superprodução é a pior das perdas, pois esconde e evita que sejam combatidas as ineficiências por toda a empresa, surgindo os efeitos danosos originados do excesso de estoques. Este enfoque de </a:t>
            </a:r>
            <a:r>
              <a:rPr lang="pt-BR" dirty="0" err="1"/>
              <a:t>Ohno</a:t>
            </a:r>
            <a:r>
              <a:rPr lang="pt-BR" dirty="0"/>
              <a:t> trouxe um substancial aumento no padrão de vida do Japão e a perda da posição hegemônica de muitas indústrias ocidentais.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B656A-38FE-4C2B-B86D-E8A0E4DDCA15}" type="datetime1">
              <a:rPr lang="pt-BR" smtClean="0"/>
              <a:pPr>
                <a:defRPr/>
              </a:pPr>
              <a:t>28/02/2024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IFSul – Passo Fundo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C26-CB89-487E-A9C7-BEC7B0DCB4B9}" type="slidenum">
              <a:rPr lang="pt-BR" smtClean="0"/>
              <a:pPr>
                <a:defRPr/>
              </a:pPr>
              <a:t>47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52326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 TOYOTA DE PRODUÇÃO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sz="2800" dirty="0"/>
              <a:t>Tempos de espera</a:t>
            </a:r>
          </a:p>
          <a:p>
            <a:r>
              <a:rPr lang="pt-BR" dirty="0"/>
              <a:t>O desperdício com o tempo de espera ocorre quando há um intervalo de tempo no qual nenhum processamento, transporte ou inspeção é executado. O lote fica “estacionado” à espera de sinal verde para seguir em frente no fluxo de produção. </a:t>
            </a:r>
          </a:p>
          <a:p>
            <a:r>
              <a:rPr lang="pt-BR" dirty="0"/>
              <a:t>Basicamente, há três tipos de perda por espera:</a:t>
            </a:r>
          </a:p>
          <a:p>
            <a:pPr lvl="1"/>
            <a:r>
              <a:rPr lang="pt-BR" dirty="0"/>
              <a:t>Perda por Espera no Processo;</a:t>
            </a:r>
          </a:p>
          <a:p>
            <a:pPr lvl="1"/>
            <a:r>
              <a:rPr lang="pt-BR" dirty="0"/>
              <a:t>Perda por Espera do Lote;</a:t>
            </a:r>
          </a:p>
          <a:p>
            <a:pPr lvl="1"/>
            <a:r>
              <a:rPr lang="pt-BR" dirty="0"/>
              <a:t>Perda por Espera do Operador.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B656A-38FE-4C2B-B86D-E8A0E4DDCA15}" type="datetime1">
              <a:rPr lang="pt-BR" smtClean="0"/>
              <a:pPr>
                <a:defRPr/>
              </a:pPr>
              <a:t>28/02/2024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IFSul – Passo Fundo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C26-CB89-487E-A9C7-BEC7B0DCB4B9}" type="slidenum">
              <a:rPr lang="pt-BR" smtClean="0"/>
              <a:pPr>
                <a:defRPr/>
              </a:pPr>
              <a:t>48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995776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 TOYOTA DE PRODUÇÃO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sz="2800" dirty="0"/>
              <a:t>Transporte desnecessário</a:t>
            </a:r>
          </a:p>
          <a:p>
            <a:r>
              <a:rPr lang="pt-BR" dirty="0"/>
              <a:t>O transporte é uma atividade que não agrega valor, e como tal, pode ser encarado como perda que deve ser minimizada. A otimização do transporte é, no limite, a sua completa eliminação.</a:t>
            </a:r>
          </a:p>
          <a:p>
            <a:r>
              <a:rPr lang="pt-BR" dirty="0"/>
              <a:t>A eliminação ou redução do transporte deve ser encarada como uma das prioridades no esforço de redução de custos, pois o transporte ocupa 45% do tempo total de fabricação de um item, em geral.</a:t>
            </a:r>
          </a:p>
          <a:p>
            <a:r>
              <a:rPr lang="pt-BR" dirty="0"/>
              <a:t>Uma boa norma é realizar alterações de “</a:t>
            </a:r>
            <a:r>
              <a:rPr lang="pt-BR" dirty="0" err="1"/>
              <a:t>lay-out</a:t>
            </a:r>
            <a:r>
              <a:rPr lang="pt-BR" dirty="0"/>
              <a:t>” que dispensem ou eliminem as movimentações de material.</a:t>
            </a:r>
          </a:p>
          <a:p>
            <a:r>
              <a:rPr lang="pt-BR" dirty="0"/>
              <a:t>Obviamente, somente após esgotadas as possibilidades de melhorias no processo </a:t>
            </a:r>
            <a:r>
              <a:rPr lang="pt-BR" dirty="0" err="1"/>
              <a:t>éque</a:t>
            </a:r>
            <a:r>
              <a:rPr lang="pt-BR" dirty="0"/>
              <a:t>, então, as melhorias nas operações de transporte são introduzidas, como por exemplo: Esteiras rolantes, transportadores aéreos, braços mecânicos, talhas, pontes rolantes, etc.</a:t>
            </a:r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B656A-38FE-4C2B-B86D-E8A0E4DDCA15}" type="datetime1">
              <a:rPr lang="pt-BR" smtClean="0"/>
              <a:pPr>
                <a:defRPr/>
              </a:pPr>
              <a:t>28/02/2024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IFSul – Passo Fundo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C26-CB89-487E-A9C7-BEC7B0DCB4B9}" type="slidenum">
              <a:rPr lang="pt-BR" smtClean="0"/>
              <a:pPr>
                <a:defRPr/>
              </a:pPr>
              <a:t>49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07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>
            <a:extLst>
              <a:ext uri="{FF2B5EF4-FFF2-40B4-BE49-F238E27FC236}">
                <a16:creationId xmlns:a16="http://schemas.microsoft.com/office/drawing/2014/main" id="{17A1B202-BAF0-4FB4-983C-903B0DD8D3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800" dirty="0">
                <a:solidFill>
                  <a:srgbClr val="008000"/>
                </a:solidFill>
              </a:rPr>
              <a:t>Habilidades e conhecimentos</a:t>
            </a:r>
          </a:p>
        </p:txBody>
      </p:sp>
      <p:pic>
        <p:nvPicPr>
          <p:cNvPr id="7" name="Áudio 6">
            <a:hlinkClick r:id="" action="ppaction://media"/>
            <a:extLst>
              <a:ext uri="{FF2B5EF4-FFF2-40B4-BE49-F238E27FC236}">
                <a16:creationId xmlns:a16="http://schemas.microsoft.com/office/drawing/2014/main" id="{ED7DFB9E-C3E0-48D4-A466-CBD61944A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8C3537-9827-1231-6EEF-DBEDB293A8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772816"/>
            <a:ext cx="8928100" cy="4259684"/>
          </a:xfrm>
        </p:spPr>
        <p:txBody>
          <a:bodyPr/>
          <a:lstStyle/>
          <a:p>
            <a:pPr lvl="1"/>
            <a:r>
              <a:rPr lang="pt-BR" sz="4000" dirty="0"/>
              <a:t>Bom administrador (SUCESSO)</a:t>
            </a:r>
          </a:p>
          <a:p>
            <a:pPr lvl="2"/>
            <a:r>
              <a:rPr lang="pt-BR" sz="3600" dirty="0"/>
              <a:t>Bom avaliadores de um sistema</a:t>
            </a:r>
          </a:p>
          <a:p>
            <a:pPr lvl="2"/>
            <a:r>
              <a:rPr lang="pt-BR" sz="3600" dirty="0"/>
              <a:t>Algum conhecimento sobre alteração</a:t>
            </a:r>
          </a:p>
          <a:p>
            <a:pPr lvl="2"/>
            <a:r>
              <a:rPr lang="pt-BR" sz="3600" dirty="0"/>
              <a:t>Alguma teoria do conhecimento</a:t>
            </a:r>
          </a:p>
          <a:p>
            <a:pPr lvl="2"/>
            <a:r>
              <a:rPr lang="pt-BR" sz="3600" dirty="0"/>
              <a:t>Algum conhecimento de psicologia</a:t>
            </a:r>
          </a:p>
          <a:p>
            <a:pPr lvl="1"/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54B32C7-ABCF-B031-0A2C-13092D2290F8}"/>
              </a:ext>
            </a:extLst>
          </p:cNvPr>
          <p:cNvSpPr txBox="1"/>
          <p:nvPr/>
        </p:nvSpPr>
        <p:spPr>
          <a:xfrm>
            <a:off x="5353223" y="612140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Sunday Times, 1993</a:t>
            </a:r>
          </a:p>
        </p:txBody>
      </p:sp>
    </p:spTree>
    <p:extLst>
      <p:ext uri="{BB962C8B-B14F-4D97-AF65-F5344CB8AC3E}">
        <p14:creationId xmlns:p14="http://schemas.microsoft.com/office/powerpoint/2010/main" val="2875703006"/>
      </p:ext>
    </p:extLst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 TOYOTA DE PRODUÇÃO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sz="2800" dirty="0"/>
              <a:t>Desperdício no estoque</a:t>
            </a:r>
          </a:p>
          <a:p>
            <a:r>
              <a:rPr lang="pt-BR" dirty="0"/>
              <a:t>É a perda sob a forma de estoque de matéria-prima, material em processamento e produto acabado.</a:t>
            </a:r>
          </a:p>
          <a:p>
            <a:r>
              <a:rPr lang="pt-BR" dirty="0"/>
              <a:t>Uma grande barreira ao combate às perdas por estoque é a “vantagem” que os estoques proporcionam de aliviar os problemas de sincronia entre os processos. </a:t>
            </a:r>
          </a:p>
          <a:p>
            <a:r>
              <a:rPr lang="pt-BR" dirty="0"/>
              <a:t>Na cultura ocidental, os estoques são encarados como um “mal necessário”. O Sistema Toyota de Produção utiliza a estratégia de diminuição gradativa dos estoques intermediários como uma forma de identificar outros problemas no sistema, escondidos por trás dos estoques.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B656A-38FE-4C2B-B86D-E8A0E4DDCA15}" type="datetime1">
              <a:rPr lang="pt-BR" smtClean="0"/>
              <a:pPr>
                <a:defRPr/>
              </a:pPr>
              <a:t>28/02/2024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IFSul – Passo Fundo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C26-CB89-487E-A9C7-BEC7B0DCB4B9}" type="slidenum">
              <a:rPr lang="pt-BR" smtClean="0"/>
              <a:pPr>
                <a:defRPr/>
              </a:pPr>
              <a:t>50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86537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 TOYOTA DE PRODUÇÃO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sz="2800" dirty="0"/>
              <a:t>Desperdício no processamento</a:t>
            </a:r>
          </a:p>
          <a:p>
            <a:r>
              <a:rPr lang="pt-BR" dirty="0"/>
              <a:t>São ações do processamento que poderiam ser eliminadas sem afetar as características e funções básicas do produto/serviço.</a:t>
            </a:r>
          </a:p>
          <a:p>
            <a:r>
              <a:rPr lang="pt-BR" dirty="0"/>
              <a:t>Podem ainda ser classificadas como perdas no próprio processamento situações em que o desempenho do processo encontra-se aquém da condição ideal.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B656A-38FE-4C2B-B86D-E8A0E4DDCA15}" type="datetime1">
              <a:rPr lang="pt-BR" smtClean="0"/>
              <a:pPr>
                <a:defRPr/>
              </a:pPr>
              <a:t>28/02/2024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IFSul – Passo Fundo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C26-CB89-487E-A9C7-BEC7B0DCB4B9}" type="slidenum">
              <a:rPr lang="pt-BR" smtClean="0"/>
              <a:pPr>
                <a:defRPr/>
              </a:pPr>
              <a:t>51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98802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 TOYOTA DE PRODUÇÃO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sz="2800" dirty="0"/>
              <a:t>Perda por movimentação</a:t>
            </a:r>
          </a:p>
          <a:p>
            <a:r>
              <a:rPr lang="pt-BR" dirty="0"/>
              <a:t>Perdas por movimentação relacionam-se aos movimentos desnecessários realizados pelos operadores na execução de uma operação.</a:t>
            </a:r>
          </a:p>
          <a:p>
            <a:r>
              <a:rPr lang="pt-BR" dirty="0"/>
              <a:t>Este tipo de perda pode ser eliminado através de melhorias baseadas no estudo de tempos e movimentos. Tipicamente, a introdução de melhorias como resultado do estudo dos movimentos pode reduzir os tempos de operação em torno de 10 a 20%.</a:t>
            </a:r>
          </a:p>
          <a:p>
            <a:r>
              <a:rPr lang="pt-BR" dirty="0"/>
              <a:t>A racionalização dos movimentos nas operações é obtida também através da mecanização de operações, transferindo para a máquina atividades manuais realizadas pelo operador. É importante alertar que a introdução de melhorias nas operações via mecanização é recomendada somente após terem sido esgotadas todas as possibilidades de melhorias na movimentação dos operários além de eventuais mudanças nas rotinas das operações.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B656A-38FE-4C2B-B86D-E8A0E4DDCA15}" type="datetime1">
              <a:rPr lang="pt-BR" smtClean="0"/>
              <a:pPr>
                <a:defRPr/>
              </a:pPr>
              <a:t>28/02/2024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IFSul – Passo Fundo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C26-CB89-487E-A9C7-BEC7B0DCB4B9}" type="slidenum">
              <a:rPr lang="pt-BR" smtClean="0"/>
              <a:pPr>
                <a:defRPr/>
              </a:pPr>
              <a:t>52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51869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 TOYOTA DE PRODUÇÃO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sz="2800" dirty="0"/>
              <a:t>Defeito no produto</a:t>
            </a:r>
          </a:p>
          <a:p>
            <a:r>
              <a:rPr lang="pt-BR" dirty="0"/>
              <a:t>A perda por fabricação de produtos defeituosos é o resultado da geração de </a:t>
            </a:r>
            <a:r>
              <a:rPr lang="pt-BR" dirty="0" err="1"/>
              <a:t>produtosque</a:t>
            </a:r>
            <a:r>
              <a:rPr lang="pt-BR" dirty="0"/>
              <a:t> apresentem alguma de suas características de qualidade fora de uma especificação ou padrão estabelecido e que por esta razão não satisfaçam a requisitos de uso.</a:t>
            </a:r>
          </a:p>
          <a:p>
            <a:r>
              <a:rPr lang="pt-BR" dirty="0"/>
              <a:t>No Sistema Toyota de Produção, a eliminação das perdas por fabricação de produtos defeituosos depende da aplicação sistemática de métodos de controle na fonte, </a:t>
            </a:r>
            <a:r>
              <a:rPr lang="pt-BR" dirty="0" err="1"/>
              <a:t>ouseja</a:t>
            </a:r>
            <a:r>
              <a:rPr lang="pt-BR" dirty="0"/>
              <a:t>, junto à causa-raiz do defeito.</a:t>
            </a:r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B656A-38FE-4C2B-B86D-E8A0E4DDCA15}" type="datetime1">
              <a:rPr lang="pt-BR" smtClean="0"/>
              <a:pPr>
                <a:defRPr/>
              </a:pPr>
              <a:t>28/02/2024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IFSul – Passo Fundo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C26-CB89-487E-A9C7-BEC7B0DCB4B9}" type="slidenum">
              <a:rPr lang="pt-BR" smtClean="0"/>
              <a:pPr>
                <a:defRPr/>
              </a:pPr>
              <a:t>53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02128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 TOYOTA DE PRODUÇÃO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B656A-38FE-4C2B-B86D-E8A0E4DDCA15}" type="datetime1">
              <a:rPr lang="pt-BR" smtClean="0"/>
              <a:pPr>
                <a:defRPr/>
              </a:pPr>
              <a:t>28/02/2024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IFSul – Passo Fundo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C26-CB89-487E-A9C7-BEC7B0DCB4B9}" type="slidenum">
              <a:rPr lang="pt-BR" smtClean="0"/>
              <a:pPr>
                <a:defRPr/>
              </a:pPr>
              <a:t>54</a:t>
            </a:fld>
            <a:endParaRPr lang="pt-BR" dirty="0"/>
          </a:p>
        </p:txBody>
      </p:sp>
      <p:pic>
        <p:nvPicPr>
          <p:cNvPr id="8194" name="Picture 2" descr="http://nearshoreamericas.com/wp-content/uploads/2012/07/board-nearshore-kanb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19" y="1530703"/>
            <a:ext cx="8418445" cy="532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6588224" y="1624444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rgbClr val="FF0000"/>
                </a:solidFill>
              </a:rPr>
              <a:t>KANBAN</a:t>
            </a:r>
          </a:p>
        </p:txBody>
      </p:sp>
    </p:spTree>
    <p:extLst>
      <p:ext uri="{BB962C8B-B14F-4D97-AF65-F5344CB8AC3E}">
        <p14:creationId xmlns:p14="http://schemas.microsoft.com/office/powerpoint/2010/main" val="2673182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>
            <a:extLst>
              <a:ext uri="{FF2B5EF4-FFF2-40B4-BE49-F238E27FC236}">
                <a16:creationId xmlns:a16="http://schemas.microsoft.com/office/drawing/2014/main" id="{17A1B202-BAF0-4FB4-983C-903B0DD8D3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800" dirty="0">
                <a:solidFill>
                  <a:srgbClr val="008000"/>
                </a:solidFill>
              </a:rPr>
              <a:t>Necessidades dos cientistas</a:t>
            </a:r>
          </a:p>
        </p:txBody>
      </p:sp>
      <p:pic>
        <p:nvPicPr>
          <p:cNvPr id="7" name="Áudio 6">
            <a:hlinkClick r:id="" action="ppaction://media"/>
            <a:extLst>
              <a:ext uri="{FF2B5EF4-FFF2-40B4-BE49-F238E27FC236}">
                <a16:creationId xmlns:a16="http://schemas.microsoft.com/office/drawing/2014/main" id="{ED7DFB9E-C3E0-48D4-A466-CBD61944A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8C3537-9827-1231-6EEF-DBEDB293A8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9024" y="1772816"/>
            <a:ext cx="7848872" cy="4259684"/>
          </a:xfrm>
        </p:spPr>
        <p:txBody>
          <a:bodyPr/>
          <a:lstStyle/>
          <a:p>
            <a:pPr lvl="1"/>
            <a:r>
              <a:rPr lang="pt-BR" sz="4800" dirty="0"/>
              <a:t>PLAN                     - DO</a:t>
            </a:r>
          </a:p>
          <a:p>
            <a:pPr lvl="1"/>
            <a:endParaRPr lang="pt-BR" sz="4800" dirty="0"/>
          </a:p>
          <a:p>
            <a:pPr lvl="1"/>
            <a:r>
              <a:rPr lang="pt-BR" sz="4400" dirty="0"/>
              <a:t>STUDY                     -ACT</a:t>
            </a:r>
          </a:p>
          <a:p>
            <a:pPr marL="457200" lvl="1" indent="0">
              <a:buNone/>
            </a:pPr>
            <a:endParaRPr lang="pt-BR" sz="2400" dirty="0"/>
          </a:p>
          <a:p>
            <a:pPr marL="457200" lvl="1" indent="0">
              <a:buNone/>
            </a:pPr>
            <a:endParaRPr lang="pt-BR" sz="2400" dirty="0"/>
          </a:p>
          <a:p>
            <a:pPr marL="457200" lvl="1" indent="0">
              <a:buNone/>
            </a:pPr>
            <a:endParaRPr lang="pt-BR" sz="2400" dirty="0"/>
          </a:p>
          <a:p>
            <a:pPr marL="457200" lvl="1" indent="0">
              <a:buNone/>
            </a:pPr>
            <a:r>
              <a:rPr lang="pt-BR" sz="2400" dirty="0"/>
              <a:t>PLANEJAR- FAZER- EXAMINAR- AGIR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54B32C7-ABCF-B031-0A2C-13092D2290F8}"/>
              </a:ext>
            </a:extLst>
          </p:cNvPr>
          <p:cNvSpPr txBox="1"/>
          <p:nvPr/>
        </p:nvSpPr>
        <p:spPr>
          <a:xfrm>
            <a:off x="6516215" y="6121400"/>
            <a:ext cx="2005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Deming, 1993</a:t>
            </a:r>
          </a:p>
        </p:txBody>
      </p:sp>
      <p:sp>
        <p:nvSpPr>
          <p:cNvPr id="4" name="Seta: Curva para a Direita 3">
            <a:extLst>
              <a:ext uri="{FF2B5EF4-FFF2-40B4-BE49-F238E27FC236}">
                <a16:creationId xmlns:a16="http://schemas.microsoft.com/office/drawing/2014/main" id="{FE5A994B-DBEA-DBC7-3211-B4DBCEF948DF}"/>
              </a:ext>
            </a:extLst>
          </p:cNvPr>
          <p:cNvSpPr/>
          <p:nvPr/>
        </p:nvSpPr>
        <p:spPr>
          <a:xfrm flipH="1">
            <a:off x="4567436" y="1927300"/>
            <a:ext cx="1250425" cy="792088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Seta: Curva para a Direita 5">
            <a:extLst>
              <a:ext uri="{FF2B5EF4-FFF2-40B4-BE49-F238E27FC236}">
                <a16:creationId xmlns:a16="http://schemas.microsoft.com/office/drawing/2014/main" id="{FBCB844B-C8D4-9B93-8E9E-CE6D19BEA63C}"/>
              </a:ext>
            </a:extLst>
          </p:cNvPr>
          <p:cNvSpPr/>
          <p:nvPr/>
        </p:nvSpPr>
        <p:spPr>
          <a:xfrm flipH="1">
            <a:off x="4683460" y="3506614"/>
            <a:ext cx="1250425" cy="792088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606031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>
            <a:extLst>
              <a:ext uri="{FF2B5EF4-FFF2-40B4-BE49-F238E27FC236}">
                <a16:creationId xmlns:a16="http://schemas.microsoft.com/office/drawing/2014/main" id="{17A1B202-BAF0-4FB4-983C-903B0DD8D3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800" dirty="0">
                <a:solidFill>
                  <a:srgbClr val="008000"/>
                </a:solidFill>
              </a:rPr>
              <a:t>Empresas</a:t>
            </a:r>
          </a:p>
        </p:txBody>
      </p:sp>
      <p:pic>
        <p:nvPicPr>
          <p:cNvPr id="7" name="Áudio 6">
            <a:hlinkClick r:id="" action="ppaction://media"/>
            <a:extLst>
              <a:ext uri="{FF2B5EF4-FFF2-40B4-BE49-F238E27FC236}">
                <a16:creationId xmlns:a16="http://schemas.microsoft.com/office/drawing/2014/main" id="{ED7DFB9E-C3E0-48D4-A466-CBD61944A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8C3537-9827-1231-6EEF-DBEDB293A8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2840" y="1772816"/>
            <a:ext cx="8229600" cy="4259684"/>
          </a:xfrm>
        </p:spPr>
        <p:txBody>
          <a:bodyPr/>
          <a:lstStyle/>
          <a:p>
            <a:pPr lvl="1"/>
            <a:r>
              <a:rPr lang="pt-BR" sz="4400" dirty="0"/>
              <a:t>Obter uma recompensa por uma ideia</a:t>
            </a:r>
          </a:p>
          <a:p>
            <a:pPr lvl="1"/>
            <a:r>
              <a:rPr lang="pt-BR" sz="4400" dirty="0"/>
              <a:t>De que forma?</a:t>
            </a:r>
          </a:p>
          <a:p>
            <a:pPr marL="457200" lvl="1" indent="0">
              <a:buNone/>
            </a:pPr>
            <a:r>
              <a:rPr lang="pt-BR" sz="4400" dirty="0"/>
              <a:t>		Gerenciamento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54B32C7-ABCF-B031-0A2C-13092D2290F8}"/>
              </a:ext>
            </a:extLst>
          </p:cNvPr>
          <p:cNvSpPr txBox="1"/>
          <p:nvPr/>
        </p:nvSpPr>
        <p:spPr>
          <a:xfrm>
            <a:off x="6285459" y="6032500"/>
            <a:ext cx="2032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Jhon</a:t>
            </a:r>
            <a:r>
              <a:rPr lang="pt-BR" dirty="0"/>
              <a:t> et al, 2006</a:t>
            </a:r>
          </a:p>
        </p:txBody>
      </p:sp>
    </p:spTree>
    <p:extLst>
      <p:ext uri="{BB962C8B-B14F-4D97-AF65-F5344CB8AC3E}">
        <p14:creationId xmlns:p14="http://schemas.microsoft.com/office/powerpoint/2010/main" val="1235509480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>
            <a:extLst>
              <a:ext uri="{FF2B5EF4-FFF2-40B4-BE49-F238E27FC236}">
                <a16:creationId xmlns:a16="http://schemas.microsoft.com/office/drawing/2014/main" id="{17A1B202-BAF0-4FB4-983C-903B0DD8D3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800" dirty="0">
                <a:solidFill>
                  <a:srgbClr val="008000"/>
                </a:solidFill>
              </a:rPr>
              <a:t>Gerenciamento</a:t>
            </a:r>
          </a:p>
        </p:txBody>
      </p:sp>
      <p:pic>
        <p:nvPicPr>
          <p:cNvPr id="7" name="Áudio 6">
            <a:hlinkClick r:id="" action="ppaction://media"/>
            <a:extLst>
              <a:ext uri="{FF2B5EF4-FFF2-40B4-BE49-F238E27FC236}">
                <a16:creationId xmlns:a16="http://schemas.microsoft.com/office/drawing/2014/main" id="{ED7DFB9E-C3E0-48D4-A466-CBD61944A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8C3537-9827-1231-6EEF-DBEDB293A8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5900" y="1268760"/>
            <a:ext cx="8470900" cy="5221972"/>
          </a:xfrm>
        </p:spPr>
        <p:txBody>
          <a:bodyPr/>
          <a:lstStyle/>
          <a:p>
            <a:pPr lvl="1"/>
            <a:r>
              <a:rPr lang="pt-BR" sz="3200" b="1" dirty="0">
                <a:solidFill>
                  <a:srgbClr val="111111"/>
                </a:solidFill>
                <a:latin typeface="Arial" panose="020B0604020202020204" pitchFamily="34" charset="0"/>
              </a:rPr>
              <a:t>G</a:t>
            </a:r>
            <a:r>
              <a:rPr lang="pt-BR" sz="3200" b="1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erenciamento se refere à ação e ao efeito de administrar ou gerenciar um negócio</a:t>
            </a:r>
          </a:p>
          <a:p>
            <a:pPr lvl="1"/>
            <a:r>
              <a:rPr lang="pt-BR" sz="3200" b="0" i="0" dirty="0">
                <a:solidFill>
                  <a:srgbClr val="111111"/>
                </a:solidFill>
                <a:effectLst/>
                <a:latin typeface="-apple-system"/>
              </a:rPr>
              <a:t>latim </a:t>
            </a:r>
            <a:r>
              <a:rPr lang="pt-BR" sz="3200" b="1" i="0" dirty="0">
                <a:solidFill>
                  <a:srgbClr val="111111"/>
                </a:solidFill>
                <a:effectLst/>
                <a:latin typeface="-apple-system"/>
              </a:rPr>
              <a:t>“</a:t>
            </a:r>
            <a:r>
              <a:rPr lang="pt-BR" sz="3200" b="1" i="0" dirty="0" err="1">
                <a:solidFill>
                  <a:srgbClr val="111111"/>
                </a:solidFill>
                <a:effectLst/>
                <a:latin typeface="-apple-system"/>
              </a:rPr>
              <a:t>gerere</a:t>
            </a:r>
            <a:r>
              <a:rPr lang="pt-BR" sz="3200" b="1" i="0" dirty="0">
                <a:solidFill>
                  <a:srgbClr val="111111"/>
                </a:solidFill>
                <a:effectLst/>
                <a:latin typeface="-apple-system"/>
              </a:rPr>
              <a:t>”</a:t>
            </a:r>
            <a:r>
              <a:rPr lang="pt-BR" sz="3200" dirty="0">
                <a:solidFill>
                  <a:srgbClr val="111111"/>
                </a:solidFill>
                <a:latin typeface="-apple-system"/>
              </a:rPr>
              <a:t> -</a:t>
            </a:r>
            <a:r>
              <a:rPr lang="pt-BR" sz="3200" b="0" i="0" dirty="0">
                <a:solidFill>
                  <a:srgbClr val="111111"/>
                </a:solidFill>
                <a:effectLst/>
                <a:latin typeface="-apple-system"/>
              </a:rPr>
              <a:t> significa </a:t>
            </a:r>
            <a:r>
              <a:rPr lang="pt-BR" sz="3200" b="1" i="0" dirty="0">
                <a:solidFill>
                  <a:srgbClr val="111111"/>
                </a:solidFill>
                <a:effectLst/>
                <a:latin typeface="-apple-system"/>
              </a:rPr>
              <a:t>“fazer, realizar, executar”</a:t>
            </a:r>
            <a:r>
              <a:rPr lang="pt-BR" sz="3200" b="0" i="0" dirty="0">
                <a:solidFill>
                  <a:srgbClr val="111111"/>
                </a:solidFill>
                <a:effectLst/>
                <a:latin typeface="-apple-system"/>
              </a:rPr>
              <a:t>. </a:t>
            </a:r>
            <a:r>
              <a:rPr lang="pt-BR" sz="3200" dirty="0">
                <a:solidFill>
                  <a:srgbClr val="111111"/>
                </a:solidFill>
                <a:latin typeface="-apple-system"/>
              </a:rPr>
              <a:t>	</a:t>
            </a:r>
          </a:p>
          <a:p>
            <a:pPr lvl="2"/>
            <a:r>
              <a:rPr lang="pt-BR" sz="2800" dirty="0">
                <a:solidFill>
                  <a:srgbClr val="111111"/>
                </a:solidFill>
                <a:latin typeface="-apple-system"/>
              </a:rPr>
              <a:t>E</a:t>
            </a:r>
            <a:r>
              <a:rPr lang="pt-BR" sz="2800" b="0" i="0" dirty="0">
                <a:solidFill>
                  <a:srgbClr val="111111"/>
                </a:solidFill>
                <a:effectLst/>
                <a:latin typeface="-apple-system"/>
              </a:rPr>
              <a:t>stá relacionado à </a:t>
            </a:r>
            <a:r>
              <a:rPr lang="pt-BR" sz="2800" b="1" i="0" dirty="0">
                <a:solidFill>
                  <a:srgbClr val="111111"/>
                </a:solidFill>
                <a:effectLst/>
                <a:latin typeface="-apple-system"/>
              </a:rPr>
              <a:t>ação de realizar algo</a:t>
            </a:r>
            <a:r>
              <a:rPr lang="pt-BR" sz="2800" b="0" i="0" dirty="0">
                <a:solidFill>
                  <a:srgbClr val="111111"/>
                </a:solidFill>
                <a:effectLst/>
                <a:latin typeface="-apple-system"/>
              </a:rPr>
              <a:t> e </a:t>
            </a:r>
            <a:r>
              <a:rPr lang="pt-BR" sz="2800" b="1" i="0" dirty="0">
                <a:solidFill>
                  <a:srgbClr val="111111"/>
                </a:solidFill>
                <a:effectLst/>
                <a:latin typeface="-apple-system"/>
              </a:rPr>
              <a:t>conduzir um processo de forma eficiente e eficaz</a:t>
            </a:r>
            <a:r>
              <a:rPr lang="pt-BR" sz="2800" dirty="0">
                <a:solidFill>
                  <a:srgbClr val="111111"/>
                </a:solidFill>
                <a:latin typeface="-apple-system"/>
              </a:rPr>
              <a:t>.</a:t>
            </a:r>
          </a:p>
          <a:p>
            <a:pPr lvl="2"/>
            <a:r>
              <a:rPr lang="pt-BR" sz="2800" b="0" i="0" dirty="0">
                <a:solidFill>
                  <a:srgbClr val="111111"/>
                </a:solidFill>
                <a:effectLst/>
                <a:latin typeface="-apple-system"/>
              </a:rPr>
              <a:t>Contexto empresarial, envolve a </a:t>
            </a:r>
            <a:r>
              <a:rPr lang="pt-BR" sz="2800" b="1" i="0" dirty="0">
                <a:solidFill>
                  <a:srgbClr val="111111"/>
                </a:solidFill>
                <a:effectLst/>
                <a:latin typeface="-apple-system"/>
              </a:rPr>
              <a:t>administração de recursos</a:t>
            </a:r>
            <a:r>
              <a:rPr lang="pt-BR" sz="2800" b="0" i="0" dirty="0">
                <a:solidFill>
                  <a:srgbClr val="111111"/>
                </a:solidFill>
                <a:effectLst/>
                <a:latin typeface="-apple-system"/>
              </a:rPr>
              <a:t> como pessoas, tempo, dinheiro e materiais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7719500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>
            <a:extLst>
              <a:ext uri="{FF2B5EF4-FFF2-40B4-BE49-F238E27FC236}">
                <a16:creationId xmlns:a16="http://schemas.microsoft.com/office/drawing/2014/main" id="{17A1B202-BAF0-4FB4-983C-903B0DD8D3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6600" dirty="0" err="1">
                <a:solidFill>
                  <a:srgbClr val="008000"/>
                </a:solidFill>
              </a:rPr>
              <a:t>Stanfford</a:t>
            </a:r>
            <a:r>
              <a:rPr lang="pt-BR" altLang="pt-BR" sz="6600" dirty="0">
                <a:solidFill>
                  <a:srgbClr val="008000"/>
                </a:solidFill>
              </a:rPr>
              <a:t> </a:t>
            </a:r>
            <a:r>
              <a:rPr lang="pt-BR" altLang="pt-BR" sz="6600" dirty="0" err="1">
                <a:solidFill>
                  <a:srgbClr val="008000"/>
                </a:solidFill>
              </a:rPr>
              <a:t>Beer</a:t>
            </a:r>
            <a:endParaRPr lang="pt-BR" altLang="pt-BR" sz="6600" dirty="0">
              <a:solidFill>
                <a:srgbClr val="008000"/>
              </a:solidFill>
            </a:endParaRPr>
          </a:p>
        </p:txBody>
      </p:sp>
      <p:pic>
        <p:nvPicPr>
          <p:cNvPr id="7" name="Áudio 6">
            <a:hlinkClick r:id="" action="ppaction://media"/>
            <a:extLst>
              <a:ext uri="{FF2B5EF4-FFF2-40B4-BE49-F238E27FC236}">
                <a16:creationId xmlns:a16="http://schemas.microsoft.com/office/drawing/2014/main" id="{ED7DFB9E-C3E0-48D4-A466-CBD61944A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8C3537-9827-1231-6EEF-DBEDB293A8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628" y="1807121"/>
            <a:ext cx="7848872" cy="4259684"/>
          </a:xfrm>
        </p:spPr>
        <p:txBody>
          <a:bodyPr/>
          <a:lstStyle/>
          <a:p>
            <a:pPr marL="457200" lvl="1" indent="0">
              <a:buNone/>
            </a:pPr>
            <a:r>
              <a:rPr lang="pt-BR" sz="6000" dirty="0"/>
              <a:t>Ciência e a profissão de controlar</a:t>
            </a:r>
          </a:p>
          <a:p>
            <a:pPr marL="457200" lvl="1" indent="0">
              <a:buNone/>
            </a:pPr>
            <a:r>
              <a:rPr lang="pt-BR" sz="6000" dirty="0"/>
              <a:t>Mas.... Iniciativa e liderança?????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5DF1EA6-B6DA-B5AD-4E0C-5AAF4062F314}"/>
              </a:ext>
            </a:extLst>
          </p:cNvPr>
          <p:cNvSpPr txBox="1"/>
          <p:nvPr/>
        </p:nvSpPr>
        <p:spPr>
          <a:xfrm>
            <a:off x="6012160" y="3244334"/>
            <a:ext cx="2005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Beer</a:t>
            </a:r>
            <a:r>
              <a:rPr lang="pt-BR" dirty="0"/>
              <a:t>, S. 1959</a:t>
            </a:r>
          </a:p>
        </p:txBody>
      </p:sp>
    </p:spTree>
    <p:extLst>
      <p:ext uri="{BB962C8B-B14F-4D97-AF65-F5344CB8AC3E}">
        <p14:creationId xmlns:p14="http://schemas.microsoft.com/office/powerpoint/2010/main" val="121831291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2672</TotalTime>
  <Words>3203</Words>
  <Application>Microsoft Office PowerPoint</Application>
  <PresentationFormat>Apresentação na tela (4:3)</PresentationFormat>
  <Paragraphs>398</Paragraphs>
  <Slides>54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54</vt:i4>
      </vt:variant>
    </vt:vector>
  </HeadingPairs>
  <TitlesOfParts>
    <vt:vector size="61" baseType="lpstr">
      <vt:lpstr>-apple-system</vt:lpstr>
      <vt:lpstr>Arial</vt:lpstr>
      <vt:lpstr>Arial Black</vt:lpstr>
      <vt:lpstr>Calibri</vt:lpstr>
      <vt:lpstr>Comic Sans MS</vt:lpstr>
      <vt:lpstr>Times New Roman</vt:lpstr>
      <vt:lpstr>Design padrão</vt:lpstr>
      <vt:lpstr>Disciplina – Empreendedorismo Aula 1</vt:lpstr>
      <vt:lpstr>INTRODUÇÃO</vt:lpstr>
      <vt:lpstr>Necessidades dos cientistas</vt:lpstr>
      <vt:lpstr>Bem vindos ao mundo do empreendedorismo!!</vt:lpstr>
      <vt:lpstr>Habilidades e conhecimentos</vt:lpstr>
      <vt:lpstr>Necessidades dos cientistas</vt:lpstr>
      <vt:lpstr>Empresas</vt:lpstr>
      <vt:lpstr>Gerenciamento</vt:lpstr>
      <vt:lpstr>Stanfford Beer</vt:lpstr>
      <vt:lpstr>Necessidades dos cientistas</vt:lpstr>
      <vt:lpstr>REVOLUÇÃO URBANA</vt:lpstr>
      <vt:lpstr>DA REVOLUÇÃO URBANA À REVOLUÇÃO  INDUSTRIAL</vt:lpstr>
      <vt:lpstr>Sistema de fabricação para fora ERA ARTESANAL</vt:lpstr>
      <vt:lpstr>Sistema de fabricação para fora ERA ARTESANAL</vt:lpstr>
      <vt:lpstr>Sistema de fabricação para fora FIM DA ERA ARTESANAL </vt:lpstr>
      <vt:lpstr>Sistema de fabricação para fora FIM DA ERA ARTESANAL </vt:lpstr>
      <vt:lpstr>REVOLUÇÃO INDUSTRIAL</vt:lpstr>
      <vt:lpstr>REVOLUÇÃO INDUSTRIAL (séc. XVIII)</vt:lpstr>
      <vt:lpstr>REVOLUÇÃO INDUSTRIAL</vt:lpstr>
      <vt:lpstr>REVOLUÇÃO INDUSTRIAL</vt:lpstr>
      <vt:lpstr>A BASE DA ORGANIZAÇÃO DA PRODUÇÃO TAYLORISMO</vt:lpstr>
      <vt:lpstr>TAYLORISMO</vt:lpstr>
      <vt:lpstr>TAYLORISMO</vt:lpstr>
      <vt:lpstr>TAYLORISMO</vt:lpstr>
      <vt:lpstr>TAYLORISMO</vt:lpstr>
      <vt:lpstr>TAYLORISMO</vt:lpstr>
      <vt:lpstr>TAYLORISMO</vt:lpstr>
      <vt:lpstr>Apresentação do PowerPoint</vt:lpstr>
      <vt:lpstr>A BASE DA ORGANIZAÇÃO DA PRODUÇÃO FORDISMO</vt:lpstr>
      <vt:lpstr>FORDISMO</vt:lpstr>
      <vt:lpstr>FORDISMO</vt:lpstr>
      <vt:lpstr>Apresentação do PowerPoint</vt:lpstr>
      <vt:lpstr>FORDISMO</vt:lpstr>
      <vt:lpstr>FORDISMO</vt:lpstr>
      <vt:lpstr>FORDISMO</vt:lpstr>
      <vt:lpstr>FORDISMO</vt:lpstr>
      <vt:lpstr>FORDISMO</vt:lpstr>
      <vt:lpstr>Apresentação do PowerPoint</vt:lpstr>
      <vt:lpstr>A BASE DA ORGANIZAÇÃO DA PRODUÇÃO OHNOÍSMO</vt:lpstr>
      <vt:lpstr>OHNOÍSMO</vt:lpstr>
      <vt:lpstr>OHNOÍSMO = SISTEMA TOYOTA DE PRODUÇÃO</vt:lpstr>
      <vt:lpstr>SISTEMA TOYOTA DE PRODUÇÃO</vt:lpstr>
      <vt:lpstr>SISTEMA TOYOTA DE PRODUÇÃO</vt:lpstr>
      <vt:lpstr>SISTEMA TOYOTA DE PRODUÇÃO</vt:lpstr>
      <vt:lpstr>SISTEMA TOYOTA DE PRODUÇÃO</vt:lpstr>
      <vt:lpstr>SISTEMA TOYOTA DE PRODUÇÃO</vt:lpstr>
      <vt:lpstr>SISTEMA TOYOTA DE PRODUÇÃO</vt:lpstr>
      <vt:lpstr>SISTEMA TOYOTA DE PRODUÇÃO</vt:lpstr>
      <vt:lpstr>SISTEMA TOYOTA DE PRODUÇÃO</vt:lpstr>
      <vt:lpstr>SISTEMA TOYOTA DE PRODUÇÃO</vt:lpstr>
      <vt:lpstr>SISTEMA TOYOTA DE PRODUÇÃO</vt:lpstr>
      <vt:lpstr>SISTEMA TOYOTA DE PRODUÇÃO</vt:lpstr>
      <vt:lpstr>SISTEMA TOYOTA DE PRODUÇÃO</vt:lpstr>
      <vt:lpstr>SISTEMA TOYOTA DE PRODUÇÃO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Ricardo L Deboni</dc:creator>
  <cp:lastModifiedBy>marcia.beck@ifpr.edu.br</cp:lastModifiedBy>
  <cp:revision>224</cp:revision>
  <dcterms:created xsi:type="dcterms:W3CDTF">2009-08-05T14:26:45Z</dcterms:created>
  <dcterms:modified xsi:type="dcterms:W3CDTF">2024-02-28T19:14:05Z</dcterms:modified>
</cp:coreProperties>
</file>