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2" r:id="rId5"/>
    <p:sldId id="305" r:id="rId6"/>
    <p:sldId id="316" r:id="rId7"/>
    <p:sldId id="309" r:id="rId8"/>
    <p:sldId id="310" r:id="rId9"/>
    <p:sldId id="293" r:id="rId10"/>
    <p:sldId id="333" r:id="rId11"/>
    <p:sldId id="288" r:id="rId12"/>
    <p:sldId id="312" r:id="rId13"/>
    <p:sldId id="307" r:id="rId14"/>
    <p:sldId id="311" r:id="rId15"/>
    <p:sldId id="334" r:id="rId16"/>
    <p:sldId id="337" r:id="rId17"/>
    <p:sldId id="342" r:id="rId18"/>
    <p:sldId id="340" r:id="rId19"/>
    <p:sldId id="341" r:id="rId20"/>
    <p:sldId id="339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C"/>
    <a:srgbClr val="75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3554" autoAdjust="0"/>
  </p:normalViewPr>
  <p:slideViewPr>
    <p:cSldViewPr snapToGrid="0" showGuides="1">
      <p:cViewPr varScale="1">
        <p:scale>
          <a:sx n="65" d="100"/>
          <a:sy n="65" d="100"/>
        </p:scale>
        <p:origin x="6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43CBE7-E26C-4B53-8FAB-CBD3DF8D8FCA}" type="datetime1">
              <a:rPr lang="pt-BR" smtClean="0"/>
              <a:pPr algn="r" rtl="0"/>
              <a:t>11/08/2023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84DB14-F2A9-4120-B5AE-1A41FFC617B8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4257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4545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1744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8673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482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23236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2914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76597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9007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046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7023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39127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999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0363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84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424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82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BEDF87-42B9-4ECA-8465-EB763A98EB1C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7B140-9360-4322-9F30-9253A23C017F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2EE04-25D9-491C-AB0D-864595A28CD4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F9AEF-96AC-44C8-9A80-FB71668ED680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B0CAD-8708-4563-BB61-D3174B8BD6F0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1B05D-979B-4E5F-9785-1B12072E1171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47ABE6-4603-4A62-8D1F-32AC02CB7B88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B78BC3-15D3-47E1-A43A-83C250CE0AF9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16A2A8-A345-4D20-8967-34B825ABBC15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0059F-0282-427E-BC73-33FF3C2126FA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225E09-6C5D-411D-BB8D-A0D66B13BB18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  <a:p>
            <a:pPr lvl="5" rtl="0"/>
            <a:r>
              <a:rPr lang="pt-BR" noProof="0" dirty="0"/>
              <a:t>Sexto nível</a:t>
            </a:r>
          </a:p>
          <a:p>
            <a:pPr lvl="6" rtl="0"/>
            <a:r>
              <a:rPr lang="pt-BR" noProof="0" dirty="0"/>
              <a:t>Sétimo nível</a:t>
            </a:r>
          </a:p>
          <a:p>
            <a:pPr lvl="7" rtl="0"/>
            <a:r>
              <a:rPr lang="pt-BR" noProof="0" dirty="0"/>
              <a:t>Oito nível</a:t>
            </a:r>
          </a:p>
          <a:p>
            <a:pPr lvl="8" rtl="0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B6255D9-EC9D-4F00-9CCA-74AA21B55C3C}" type="datetime1">
              <a:rPr lang="pt-BR" noProof="0" smtClean="0"/>
              <a:pPr/>
              <a:t>11/08/2023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680364" y="5430982"/>
            <a:ext cx="5613036" cy="969817"/>
          </a:xfrm>
        </p:spPr>
        <p:txBody>
          <a:bodyPr rtlCol="0"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César Augusto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Häfele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informações e aplicação na </a:t>
            </a:r>
            <a:r>
              <a:rPr lang="pt-BR" sz="5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prática esportiva</a:t>
            </a:r>
            <a:endParaRPr lang="pt-BR" sz="5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rtl="0"/>
            <a:endParaRPr lang="pt-BR" dirty="0" smtClean="0"/>
          </a:p>
          <a:p>
            <a:pPr rtl="0"/>
            <a:endParaRPr lang="pt-BR" dirty="0" smtClean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5573949" cy="18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 smtClean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endParaRPr lang="pt-BR" sz="3200" b="1" dirty="0" smtClean="0">
              <a:solidFill>
                <a:schemeClr val="tx2"/>
              </a:solidFill>
            </a:endParaRP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51" y="487844"/>
            <a:ext cx="6958445" cy="58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72308" y="152400"/>
            <a:ext cx="9681837" cy="824951"/>
          </a:xfrm>
        </p:spPr>
        <p:txBody>
          <a:bodyPr rtlCol="0">
            <a:normAutofit/>
          </a:bodyPr>
          <a:lstStyle/>
          <a:p>
            <a:r>
              <a:rPr lang="pt-BR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melhorar essas funções?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57225" y="2044154"/>
            <a:ext cx="9715499" cy="2957337"/>
          </a:xfrm>
        </p:spPr>
        <p:txBody>
          <a:bodyPr rtlCol="0">
            <a:normAutofit lnSpcReduction="10000"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Capacidade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Sistema Nervosa de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alterar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resposta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influências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ambientais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rtl="0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NEUROPLASTICIDADE.</a:t>
            </a:r>
          </a:p>
          <a:p>
            <a:pPr marL="0" indent="0" rtl="0">
              <a:buNone/>
            </a:pP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aprendizado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dessas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modificações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2604655"/>
            <a:ext cx="9980682" cy="1482436"/>
          </a:xfrm>
        </p:spPr>
        <p:txBody>
          <a:bodyPr rtlCol="0">
            <a:normAutofit/>
          </a:bodyPr>
          <a:lstStyle/>
          <a:p>
            <a:pPr algn="ctr"/>
            <a:r>
              <a:rPr lang="pt-BR" sz="3200" dirty="0">
                <a:solidFill>
                  <a:schemeClr val="tx2"/>
                </a:solidFill>
              </a:rPr>
              <a:t/>
            </a:r>
            <a:br>
              <a:rPr lang="pt-BR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04900" y="1600200"/>
            <a:ext cx="7263245" cy="1098668"/>
          </a:xfrm>
        </p:spPr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pt-BR" dirty="0"/>
          </a:p>
          <a:p>
            <a:pPr rtl="0"/>
            <a:endParaRPr lang="pt-BR" dirty="0"/>
          </a:p>
          <a:p>
            <a:pPr rtl="0"/>
            <a:endParaRPr lang="en-US" sz="2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4347" t="15057" b="18087"/>
          <a:stretch/>
        </p:blipFill>
        <p:spPr>
          <a:xfrm>
            <a:off x="1824144" y="1165776"/>
            <a:ext cx="8542193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86" y="2788864"/>
            <a:ext cx="363962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8704" t="21496" r="22741" b="11837"/>
          <a:stretch/>
        </p:blipFill>
        <p:spPr>
          <a:xfrm>
            <a:off x="1118754" y="99467"/>
            <a:ext cx="8452343" cy="65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ço Reservado para Conteúdo 3"/>
          <p:cNvPicPr>
            <a:picLocks noChangeAspect="1"/>
          </p:cNvPicPr>
          <p:nvPr/>
        </p:nvPicPr>
        <p:blipFill rotWithShape="1">
          <a:blip r:embed="rId3"/>
          <a:srcRect l="26999" t="32272" r="21718" b="32879"/>
          <a:stretch/>
        </p:blipFill>
        <p:spPr>
          <a:xfrm>
            <a:off x="1053153" y="1504999"/>
            <a:ext cx="10084175" cy="38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5615" t="26988" r="25509" b="13163"/>
          <a:stretch/>
        </p:blipFill>
        <p:spPr>
          <a:xfrm>
            <a:off x="1657890" y="384334"/>
            <a:ext cx="9040957" cy="62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r>
              <a:rPr lang="pt-BR" sz="4800" dirty="0" smtClean="0">
                <a:solidFill>
                  <a:schemeClr val="tx2"/>
                </a:solidFill>
              </a:rPr>
              <a:t>OBRIGADO</a:t>
            </a:r>
            <a:endParaRPr lang="pt-BR" dirty="0">
              <a:solidFill>
                <a:schemeClr val="tx2"/>
              </a:solidFill>
            </a:endParaRPr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>
                <a:solidFill>
                  <a:schemeClr val="tx2"/>
                </a:solidFill>
              </a:rPr>
              <a:t> 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de Hoje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03564" y="1600200"/>
            <a:ext cx="10390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Quais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as principais funções do Sistema Nervoso.</a:t>
            </a:r>
          </a:p>
          <a:p>
            <a:endParaRPr lang="pt-BR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 se organiza no nosso corpo.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Funcionamento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Sistema Nervoso nas práticas esportivas</a:t>
            </a:r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Básicas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Sistema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606550" y="6637939"/>
            <a:ext cx="2967011" cy="73302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75856" y="1482436"/>
            <a:ext cx="101692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Sensorial</a:t>
            </a:r>
          </a:p>
          <a:p>
            <a:pPr lvl="1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Recebe, senti os estímulos vindos do meio interno do nosso corpo como do meio externo</a:t>
            </a:r>
          </a:p>
          <a:p>
            <a:pPr marL="342900" indent="-342900">
              <a:buAutoNum type="arabicPeriod"/>
            </a:pP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Integradora</a:t>
            </a:r>
          </a:p>
          <a:p>
            <a:pPr lvl="1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Após receber as informações sensitivas</a:t>
            </a:r>
          </a:p>
          <a:p>
            <a:pPr lvl="1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Armazena parte delas e toma decisões </a:t>
            </a:r>
          </a:p>
          <a:p>
            <a:pPr marL="342900" indent="-342900">
              <a:buAutoNum type="arabicPeriod"/>
            </a:pP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Motora</a:t>
            </a:r>
          </a:p>
          <a:p>
            <a:pPr marL="971550" lvl="1" indent="-514350">
              <a:buAutoNum type="alphaLcPeriod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SNC envia uma resposta a esses estímulos</a:t>
            </a:r>
          </a:p>
          <a:p>
            <a:pPr marL="971550" lvl="1" indent="-514350">
              <a:buAutoNum type="alphaLcPeriod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Geralmente é uma resposta de contração muscular ou de secreção glandular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pPr rtl="0"/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Divisão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anatômica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Sistema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57225" y="1600199"/>
            <a:ext cx="6812261" cy="5046091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Nervoso Central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Encéfalo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Medula Espinal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pelas funções mais complexas</a:t>
            </a:r>
          </a:p>
          <a:p>
            <a:pPr rtl="0"/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 Nervoso Periférico</a:t>
            </a: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 cranianos (12 pares)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 espinais (31 pares)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20" y="1319155"/>
            <a:ext cx="3927171" cy="532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Integração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42109" y="1600200"/>
            <a:ext cx="103354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São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responsáveis por conduzir impulsos nervosos para dentro ou para fora do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SNC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Neurônios sensitivos ou aferentes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Neurônios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motores ou eferentes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Neurônios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associação ou </a:t>
            </a:r>
            <a:r>
              <a:rPr lang="pt-BR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interneurônios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8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Divisões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Sistema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Nervoso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Periférico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Nervoso Somático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Responsável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controlar nossas reações voluntárias, ou seja,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reações que nós conseguimos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controlar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Sistema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Nervoso Autônomo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Responsável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controlar nossas reações involuntárias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dividido em SN Simpático ou Parassimpático</a:t>
            </a:r>
          </a:p>
          <a:p>
            <a:pPr marL="0" indent="0" rtl="0">
              <a:buNone/>
            </a:pPr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sz="2400" dirty="0">
              <a:solidFill>
                <a:schemeClr val="tx2"/>
              </a:solidFill>
            </a:endParaRP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ENCÉFALO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pt-B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Cérebro</a:t>
            </a:r>
          </a:p>
          <a:p>
            <a:pPr lvl="1"/>
            <a:r>
              <a:rPr lang="pt-BR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Telencéfalo</a:t>
            </a: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Diencéfalo- é composto pelo tálamo e pelo hipotálamo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Cerebelo</a:t>
            </a:r>
            <a:endParaRPr lang="pt-B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Tronco Encefálico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Mesencéfalo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Ponte 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Bulbo</a:t>
            </a:r>
          </a:p>
          <a:p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estruturas responsáveis pela proteção do Encéfalo são: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Meninges- </a:t>
            </a:r>
            <a:r>
              <a:rPr lang="pt-BR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Piá-mater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aracnoide e </a:t>
            </a:r>
            <a:r>
              <a:rPr lang="pt-BR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dura-mater</a:t>
            </a: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Líquor</a:t>
            </a: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Crânio</a:t>
            </a:r>
          </a:p>
          <a:p>
            <a:pPr lvl="1"/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rtl="0"/>
            <a:endParaRPr lang="pt-BR" dirty="0" smtClean="0"/>
          </a:p>
          <a:p>
            <a:pPr rtl="0"/>
            <a:endParaRPr lang="pt-BR" dirty="0" smtClean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 fontScale="90000"/>
          </a:bodyPr>
          <a:lstStyle/>
          <a:p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Telencéfalo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rtl="0"/>
            <a:endParaRPr lang="pt-BR" dirty="0" smtClean="0"/>
          </a:p>
          <a:p>
            <a:pPr rtl="0"/>
            <a:endParaRPr lang="pt-BR" dirty="0" smtClean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4209" r="13030" b="4855"/>
          <a:stretch/>
        </p:blipFill>
        <p:spPr>
          <a:xfrm>
            <a:off x="378401" y="1509379"/>
            <a:ext cx="5613258" cy="3796146"/>
          </a:xfrm>
          <a:prstGeom prst="rect">
            <a:avLst/>
          </a:prstGeom>
        </p:spPr>
      </p:pic>
      <p:pic>
        <p:nvPicPr>
          <p:cNvPr id="15" name="Espaço Reservado para Conteúd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/>
          <a:stretch/>
        </p:blipFill>
        <p:spPr>
          <a:xfrm>
            <a:off x="6200774" y="2496519"/>
            <a:ext cx="5508358" cy="40158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8496" y="5501946"/>
            <a:ext cx="597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uma comunicação através do corpo caloso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87844"/>
            <a:ext cx="9980682" cy="601661"/>
          </a:xfrm>
        </p:spPr>
        <p:txBody>
          <a:bodyPr rtlCol="0">
            <a:normAutofit/>
          </a:bodyPr>
          <a:lstStyle/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04900" y="1321907"/>
            <a:ext cx="9982200" cy="500961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pt-BR" sz="2400" dirty="0">
              <a:solidFill>
                <a:schemeClr val="tx2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pt-BR" dirty="0"/>
          </a:p>
          <a:p>
            <a:pPr rtl="0"/>
            <a:endParaRPr lang="pt-BR" dirty="0"/>
          </a:p>
          <a:p>
            <a:pPr rtl="0"/>
            <a:endParaRPr lang="en-US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1FC422-BC11-4604-ACE3-E758C2BDA472}"/>
              </a:ext>
            </a:extLst>
          </p:cNvPr>
          <p:cNvSpPr/>
          <p:nvPr/>
        </p:nvSpPr>
        <p:spPr>
          <a:xfrm>
            <a:off x="11744324" y="4760"/>
            <a:ext cx="447675" cy="6853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C4B5C76-698A-45FF-8DCA-DBEE315CB5E6}"/>
              </a:ext>
            </a:extLst>
          </p:cNvPr>
          <p:cNvCxnSpPr/>
          <p:nvPr/>
        </p:nvCxnSpPr>
        <p:spPr>
          <a:xfrm>
            <a:off x="657225" y="1071563"/>
            <a:ext cx="11087099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6E8C94-59CE-4EA8-B796-C2075B60A62C}"/>
              </a:ext>
            </a:extLst>
          </p:cNvPr>
          <p:cNvCxnSpPr>
            <a:cxnSpLocks/>
          </p:cNvCxnSpPr>
          <p:nvPr/>
        </p:nvCxnSpPr>
        <p:spPr>
          <a:xfrm>
            <a:off x="657225" y="1165776"/>
            <a:ext cx="7319963" cy="0"/>
          </a:xfrm>
          <a:prstGeom prst="line">
            <a:avLst/>
          </a:prstGeom>
          <a:ln w="28575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85" y="1276705"/>
            <a:ext cx="9317806" cy="51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307</Words>
  <Application>Microsoft Office PowerPoint</Application>
  <PresentationFormat>Widescreen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Euphemia</vt:lpstr>
      <vt:lpstr>Plantagenet Cherokee</vt:lpstr>
      <vt:lpstr>Times New Roman</vt:lpstr>
      <vt:lpstr>Wingdings</vt:lpstr>
      <vt:lpstr>tf03431380</vt:lpstr>
      <vt:lpstr>Prof. César Augusto Häfele</vt:lpstr>
      <vt:lpstr> Aula de Hoje</vt:lpstr>
      <vt:lpstr>3 Funções Básicas do Sistema Nervoso</vt:lpstr>
      <vt:lpstr>Divisão anatômica do Sistema Nervoso</vt:lpstr>
      <vt:lpstr>Integração dos Sistemas</vt:lpstr>
      <vt:lpstr>Divisões do Sistema Nervoso Periférico</vt:lpstr>
      <vt:lpstr>ENCÉFALO</vt:lpstr>
      <vt:lpstr>Telencéfalo</vt:lpstr>
      <vt:lpstr>Apresentação do PowerPoint</vt:lpstr>
      <vt:lpstr>Apresentação do PowerPoint</vt:lpstr>
      <vt:lpstr>Como melhorar essas funções?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2017-04-05T17:13:08Z</dcterms:created>
  <dcterms:modified xsi:type="dcterms:W3CDTF">2023-08-11T10:43:42Z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