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82"/>
  </p:notesMasterIdLst>
  <p:sldIdLst>
    <p:sldId id="256" r:id="rId2"/>
    <p:sldId id="257" r:id="rId3"/>
    <p:sldId id="258" r:id="rId4"/>
    <p:sldId id="259" r:id="rId5"/>
    <p:sldId id="260" r:id="rId6"/>
    <p:sldId id="266" r:id="rId7"/>
    <p:sldId id="267" r:id="rId8"/>
    <p:sldId id="268" r:id="rId9"/>
    <p:sldId id="269" r:id="rId10"/>
    <p:sldId id="388" r:id="rId11"/>
    <p:sldId id="390" r:id="rId12"/>
    <p:sldId id="389" r:id="rId13"/>
    <p:sldId id="270" r:id="rId14"/>
    <p:sldId id="294" r:id="rId15"/>
    <p:sldId id="277" r:id="rId16"/>
    <p:sldId id="271" r:id="rId17"/>
    <p:sldId id="391" r:id="rId18"/>
    <p:sldId id="273" r:id="rId19"/>
    <p:sldId id="279" r:id="rId20"/>
    <p:sldId id="275" r:id="rId21"/>
    <p:sldId id="274" r:id="rId22"/>
    <p:sldId id="393" r:id="rId23"/>
    <p:sldId id="392" r:id="rId24"/>
    <p:sldId id="278" r:id="rId25"/>
    <p:sldId id="370" r:id="rId26"/>
    <p:sldId id="280" r:id="rId27"/>
    <p:sldId id="369" r:id="rId28"/>
    <p:sldId id="281" r:id="rId29"/>
    <p:sldId id="282" r:id="rId30"/>
    <p:sldId id="304" r:id="rId31"/>
    <p:sldId id="302" r:id="rId32"/>
    <p:sldId id="321" r:id="rId33"/>
    <p:sldId id="322" r:id="rId34"/>
    <p:sldId id="323" r:id="rId35"/>
    <p:sldId id="324" r:id="rId36"/>
    <p:sldId id="261" r:id="rId37"/>
    <p:sldId id="263" r:id="rId38"/>
    <p:sldId id="310" r:id="rId39"/>
    <p:sldId id="311" r:id="rId40"/>
    <p:sldId id="313" r:id="rId41"/>
    <p:sldId id="314" r:id="rId42"/>
    <p:sldId id="318" r:id="rId43"/>
    <p:sldId id="315" r:id="rId44"/>
    <p:sldId id="316" r:id="rId45"/>
    <p:sldId id="394" r:id="rId46"/>
    <p:sldId id="312" r:id="rId47"/>
    <p:sldId id="320" r:id="rId48"/>
    <p:sldId id="325" r:id="rId49"/>
    <p:sldId id="326" r:id="rId50"/>
    <p:sldId id="371" r:id="rId51"/>
    <p:sldId id="372" r:id="rId52"/>
    <p:sldId id="373" r:id="rId53"/>
    <p:sldId id="328" r:id="rId54"/>
    <p:sldId id="395" r:id="rId55"/>
    <p:sldId id="396" r:id="rId56"/>
    <p:sldId id="397" r:id="rId57"/>
    <p:sldId id="347" r:id="rId58"/>
    <p:sldId id="367" r:id="rId59"/>
    <p:sldId id="368" r:id="rId60"/>
    <p:sldId id="366" r:id="rId61"/>
    <p:sldId id="337" r:id="rId62"/>
    <p:sldId id="338" r:id="rId63"/>
    <p:sldId id="339" r:id="rId64"/>
    <p:sldId id="340" r:id="rId65"/>
    <p:sldId id="341" r:id="rId66"/>
    <p:sldId id="343" r:id="rId67"/>
    <p:sldId id="342" r:id="rId68"/>
    <p:sldId id="344" r:id="rId69"/>
    <p:sldId id="346" r:id="rId70"/>
    <p:sldId id="345" r:id="rId71"/>
    <p:sldId id="387" r:id="rId72"/>
    <p:sldId id="331" r:id="rId73"/>
    <p:sldId id="262" r:id="rId74"/>
    <p:sldId id="332" r:id="rId75"/>
    <p:sldId id="333" r:id="rId76"/>
    <p:sldId id="385" r:id="rId77"/>
    <p:sldId id="334" r:id="rId78"/>
    <p:sldId id="335" r:id="rId79"/>
    <p:sldId id="336" r:id="rId80"/>
    <p:sldId id="386"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95.52325" units="1/cm"/>
          <inkml:channelProperty channel="Y" name="resolution" value="55.6701" units="1/cm"/>
          <inkml:channelProperty channel="T" name="resolution" value="1" units="1/dev"/>
        </inkml:channelProperties>
      </inkml:inkSource>
      <inkml:timestamp xml:id="ts0" timeString="2023-03-21T13:11:57.454"/>
    </inkml:context>
    <inkml:brush xml:id="br0">
      <inkml:brushProperty name="width" value="0.05292" units="cm"/>
      <inkml:brushProperty name="height" value="0.05292" units="cm"/>
      <inkml:brushProperty name="color" value="#FF0000"/>
    </inkml:brush>
  </inkml:definitions>
  <inkml:trace contextRef="#ctx0" brushRef="#br0">11730 119 0,'-40'0'15,"40"39"1,0 1 0,0 0-1,0-1 1,-40 1-16,40-1 15,0 1-15,0 0 16,0-1-16,0 1 16,0-1-16,0 1 0,0 0 15,0-1-15,0 1 16,0-1-16,0 1 16,0 0-16,0-1 15,0 1 1,0-1-16,0 1 15,0 0-15,0-1 16,0 1 0,0-1-16,0 1 15,0 0 1,0-1 0,0 1-1,40-40 1,-40 39-16,0 1 15,0 0 1,0-1-16,0 1 16,0-1-16,0 1 15,0 0 1,0-1-16,0 1 0,0-1 16,0 1-16,0 0 15,0-1-15,0 1 16,0 0-16,0-1 15,0 1-15,0-1 16,0 1-16,0 0 16,0-1-16,0 1 15,0-1-15,0 1 0,0 0 16,0-1-16,0 1 16,0-1-16,0 1 0,0 0 15,0-1-15,0 1 16,0-1-16,0 1 15,0 0 1,0-1-16,0 1 0,0-1 16,0 1-16,0 0 15,0-1-15,0 1 16,0-1-16,0 1 16,0 0-16,0-1 15,0 1-15,0-1 16,0 1-16,0 0 15,-40-40-15,40 39 0,0 1 16,0 0 0,0-1-1,0 1 1,-39-40-16,39 39 16,0 1-16,0 0 15,0-1 1,0 1-16,0-1 15,-40-39-15,40 40 16,0 0 15,0-1-15,0 1 0,0-1-1,0 1-15,0 0 16,-40-1-16,40 1 0,0-1 15,0 1 1,0 0 0,0-1-1,0 1-15,0-1 16,0 1 15,0 0 110,0-1-126,0 1 32,0-1-31,-39-39 156,39 40-172,0 0 15,0-1 1,0 1 0,0-1-1,0 1 32,-40-40-31,40-40 78,40-39-94,-40 40 0</inkml:trace>
  <inkml:trace contextRef="#ctx0" brushRef="#br0" timeOffset="4054.72">14266 475 0,'0'40'125,"0"-1"-110,0 1 1,0 0-16,0-1 0,0 1 15,0-1-15,0 1 16,0 0-16,0-1 0,0 1 16,0-1-16,0 1 0,0 0 15,0-1-15,0 1 16,-40-1-16,40 1 16,0 0-16,0-1 15,0 1-15,0-1 16,0 1-16,0 0 0,0-1 0,0 1 15,0-1-15,0 1 0,-40-40 16,40 40-16,0-1 0,0 1 0,0-1 16,0 1-16,0 0 15,0-1-15,0 1 16,0 0-16,0-1 0,0 1 16,0-1-16,0 1 15,-39-40-15,39 40 0,0-1 0,0 1 16,0-1-16,0 1 0,0 0 15,0-1-15,0 1 16,0-1-16,0 1 16,0 0-16,0-1 0,0 1 15,0-1-15,-40-39 0,40 40 0,0 0 16,0-1 0,0 1-1,-39-1 16,39 1-31,0 0 0,0-1 16,-40 1-16,40-1 16,0 1-16,0 0 15,-40-1-15,40 1 16,0-1 0,0 1-16,0 0 15,-39-40-15,39 39 0,0 1 0,0 0 16,-40-1-16,40 1 15,0-1-15,0 1 16,-40 0-16,40-1 0,0 1 16,0-1-16,0 41 0,0-41 15,0 1-15,-39-1 0,39 1 16,0 0-16,0-1 0,0 1 16,-40-40-16,40 39 0,0 1 15,0 0-15,0-1 0,0 1 16,0-1-16,0 1 15,0 0-15,0-1 0,0 1 16,-39-40-16,39 39 16,0 1-16,0 0 15,0-1 1,0 1 0,0-1-1,0 1-15,0 0 16,-40-40-16,40 39 15,0 1-15,0-1 0,0 1 16,0 0 0,0-1-16,-40 1 15,40 0-15,0-1 16,0 1-16,0-1 16,-39 1-16,39 0 15,0-1-15,-40-39 0,40 40 16,0-1-16,0 1 15</inkml:trace>
  <inkml:trace contextRef="#ctx0" brushRef="#br0" timeOffset="7276.26">9867 14812 0,'0'-39'62,"40"39"-62,-40-40 16,39 40-16,-39-40 0,40 1 15,0 39-15,-40-40 0,39 40 0,-39-39 0,40-1 16,0 40-16,-40-40 0,39 1 0,1 39 16,-40-40-16,39 40 0,-39-40 0,40 40 0,-40-39 15,40 39-15,-40-40 0,39 40 0,-39-39 16,40 39-16,-40-40 0,40 40 0,-40-40 0,39 40 15,-39-39-15,40 39 0,-40-40 0,39 40 16,-39-39-16,40-1 0,-40 0 0,40 40 0,-1-39 16,-39-1-16,40 40 0,-40-39 0,40 39 0,-40-40 15,39 40-15,-39-40 0,40 40 0,-40-39 0,39 39 0,-39-40 16,40 40-16,-40-39 0,40 39 0,-40-40 16,39 0-16,1 1 0,0-1 15,-40 1-15,39 39 0,-39-40 0,40 0 0,-40 1 16,39 39-16,-39-40 0,0 1 0,40 39 0,0-40 15,-1 0-15,1 1 0,-40-1 16,40 1-16,-1-1 0,-39 0 16,40 40-16,-40-39 0,39 39 15,-39-40-15,0 0 0,40 40 16,0-39-16,-40-1 0,0 1 0,39 39 16,-39-40-16,40 40 0,-40-40 0,0 1 15,40 39-15,-40-40 0,39 40 0,-39-39 16,40-1-16,-40 0 0,39 40 0,-39-39 15,40 39-15,-40-40 0,40 40 16,-40-39-16,39-1 16,-39 0-16,40 40 0,-40-39 0,0-1 15,40 40-15,-40-39 0,0-1 0,39 40 16,-39-40-16,0 1 0,40 39 0,-40-40 16,39 40-16,-39-39 0,0-1 0,40 0 15,-40 1-15,40-1 0,-1 1 16,-39-1-16,40 40 15,-40-40-15,0 1 16,40 39-16,-40-40 16,0 1-16,39 39 0,-39-40 15,0 0-15,40 40 0,-40-39 16,39-1 0,-39 1-16,0-1 15,40 0-15,-40 1 16,0-1-16,40 40 0,-40-40 15,0 1-15,39 39 0,-39-40 16,0 1-16,40 39 16,-40-40-16,0 0 0,0 1 15,40 39-15,-40-40 16,0 1-16,39-1 16,-39 0-16,0 1 0,0-1 15,40 40-15,-40-39 0,0-1 16,40 0-16,-40 1 0,0-1 15,39 1-15,-39-1 16,0 0-16,0 1 0,0-1 16,40 1-16,-40-1 15,0 0-15,0 1 16,39 39-16,-39-40 0,0 1 0,0-1 16,0 0-1,40 40-15,-40-39 0,0-1 16,0 1-16,0-1 15,0 0-15,0 1 16,0-1-16,0 0 0,0 1 16,0-1-16,0 1 15,0-1 1,0 0 0,0 1-16,0-1 15,0 1 1,0-1-1,0 0 1,0 1 0,0-1-16,0 1 15,0-1 1,0 0-16,0 1 16,0-1-16,-40 1 0,40-1 15,0 0-15,0 1 16,0-1-16,-39 40 0,39-39 15,0-1-15,0 0 0,0 1 32,0-1 30,0 1-62,0-1 16,0 0-1,0 1 1,0-1 15,0 1-15,0-1 0,0 0-16,0 1 15,0-1-15,0 1 16,0-1-1,0 0 1,39 40 0,-39-39-1,0-1 142</inkml:trace>
  <inkml:trace contextRef="#ctx0" brushRef="#br0" timeOffset="8455.81">12364 8000 0,'0'-40'47,"0"1"-31,39 39-16,-39-40 0,40 40 0,-1-39 15,1-1-15,0 0 0,-1 40 16,1-39-16,0-1 0,-40 1 16,39 39-16,1-40 0,0 0 0,-1 1 0,1 39 0,-1-40 15,1 1-15,0-1 0,-1 0 0,-39 1 0,40 39 0,0-40 16,-1 1-16,1-1 0,-1 0 0,1 40 0,-40-39 15,40-1-15,-1 40 0,-39-39 0,40 39 0,-40-40 16,40 40-16,-40-40 31,39 40-31,-39-39 0,40 39 16,-40 39 156,0 1-172,0 0 15,0-1-15,0 1 0,0-1 0,0 1 16,0 0-16,-40-40 0,40 39 0,0 1 0,0-1 0,0 1 16,0 0-16,0-1 0,0 1 0,0 39 0,0-39 15,0 39-15,0-40 0,0 1 0,0 0 16,0-1-16,0 1 0,0-1 16,0 1-16,0 0 0,0-1 0,0 1 15,0 0-15,0-1 16,0 1-16,0-1 15,0 1 1,40-40-16,-40 40 16</inkml:trace>
</inkml:ink>
</file>

<file path=ppt/ink/ink2.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95.52325" units="1/cm"/>
          <inkml:channelProperty channel="Y" name="resolution" value="55.6701" units="1/cm"/>
          <inkml:channelProperty channel="T" name="resolution" value="1" units="1/dev"/>
        </inkml:channelProperties>
      </inkml:inkSource>
      <inkml:timestamp xml:id="ts0" timeString="2023-03-21T13:58:50.442"/>
    </inkml:context>
    <inkml:brush xml:id="br0">
      <inkml:brushProperty name="width" value="0.05292" units="cm"/>
      <inkml:brushProperty name="height" value="0.05292" units="cm"/>
      <inkml:brushProperty name="color" value="#FF0000"/>
    </inkml:brush>
  </inkml:definitions>
  <inkml:trace contextRef="#ctx0" brushRef="#br0">9233 11802 0,'0'-39'109,"0"-1"-93,0 0-1,0 1 1,0-1-1,40 40 1,-40-39-16,0-1 16,0 0-16,39 40 0,-39-39 0,0-1 15,0 1-15,0-1 16,40 40-16,-40-40 0,40 40 0,-40-39 0,0-1 16,39 40-1,-39-40-15,40 40 16,-40-39-16,0-1 31,40 1-15,-40-1-16,39 40 15,-39-40 32,0 1-31,40 39-1,-40-40-15,39 40 0,-39-39 16,0-1-16,40 40 16,0-40-16,-40 1 15,39 39 1,-39-40-16,40 1 0,-40-1 16,40 40-16,-40-40 15,39 1-15,-39-1 16,40 1-16,-40-1 15,39 40-15,-39-40 0,40 1 16,0-1 0,-40 1-16,0-1 15,39 40-15,-39-40 16,0 1-16,40 39 0,-40-40 16,0 1-16,40 39 15,-40-40-15,0 0 0,39 40 16,-39-39-16,0-1 15,40 40 1,-40-39-16,0-1 16,39 0-1,-39 1-15,40 39 0,-40-40 16,0 0 0,40 40-16,-40-39 15,39-1 1,-39 1-1,40 39-15,-40-40 0,40 40 16,-40-40-16,0 1 0,0-1 16,39 40-16,-39-39 0,0-1 31,40 40-15,-40-40-1,0 1 16,0-1 16,39 40-47,-39-39 16,40 39 0,-40-40-16,0 0 15,0 1 1,40 39-16,-40 39 203,0 1-156,39-40-47,-39 40 15,0-1 1,40-39 0,-40 40-1,0-1 1,0 1 31,0 0-16,0-1-15,0 1-16,0-1 15,40-39 1,-40 40-16,0 0 31,0-1-15,39-39-16,-39 40 15,0-1 1,40-39-16,-40 40 16,0 0 15,0-1 16,39-39-32,-39 40 17,40-40-17,-40 40 1,0-1 0,0 1-1,40-40-15,-40 39 16,0 1-1,39-40-15,-39 40 16,0-1-16,0 1 16,0-1 15,40-39-31,-40 40 16,0 0-1,40-40-15,-40 39 31,0 1 1,39-40-32,-39 39 62,0 1-46,40-40 46,-40 40-46,0-1-16,0 1 16,0-1-1,0 1 1,0 0-16,39-40 15,-39 39 17,0 1-17,0-1 17,40-39-17,-40 40-15,0 0 78,40-40-78,-40 39 32,39-39-32,-39 40 93,40-40-93,0 0 16,-40 39-16,39-39 31,-39 40-15,40-40-16,-1 40 15,1-40 48,-40 39-63,40-39 16,-40 40-16,39-40 0,1 0 31,-40 39 0,40-39-31,-1 0 16,1 0-1,-1 0 1,1 0 0,0 0 15,-1 0-16,1 0 79,0 0-78,-1 0 15,1 0-15,-1 0-16,1 0 15,0 0 1,-1 0 0,1 0 46,-40 40-62,40-40 16,-1 0-16,1 0 15,-1 0 1,1 0 46,0 0-46,-1 0 62,1 0-62,0 0 15,-1 0 16,1 0-31,0 0-1,-1 0 1,1 0-1,-1 0 17,-39 40-32,40-40 0,0 0 15,-1 0 63,1 0-62,0 0 0,-1 0 15,1 0-15,-1 0 30,1 0-14,0 0-17,-1 0-15,1 0 16,0 0-16,-1 0 16,1 0 30,-1 0-30,1 0 109,0 0-125,-1 0 16,1 0-1,0 0 1,-1 0 15,1 0 94,-1 0-109,1 0-1,0 0 48,-1 0-47,1 0 77,0 0-61,-40-40-17,39 40-15,-39-40 16,40 40-1,-1-39 1,-39-1 0,40 40-16,0 0 0,-40-39 15,0-1-15,39 40 16,-39-40-16,40 1 0,-40-1 16,0 1-1,40 39-15,-40-40 16,39 40-1,-39-40 1,0 1 0,40 39-16,-40-40 15,0 1 110,39 39-125,-39-40 16,40 40 0,-40-40-1,0 1 32,40 39-47,-40-40 16,39 40-16,-39-39 15,0-1 63,40 40-78,-40-40 16,40 40 78,-1 0 31,1 0-110,-1 0 48,1 0-32,0 0 32,-40 40-48,39-40-15,1 0 63,-40 40-63,40-40 15,-40 39 1,39-39 0,-39 40-16,0-1 78,40-39-78,-40 40 31,39-40-31,1 0 16,-40 40-16,40-40 0,-40 39 15,39-39 32,-39 40-47,40-40 16,-40 39-1,0 1 17,40-40-17,-40 40 1,39-40-16,-39 39 16,0 1-16,40-40 15,-40 39 16,39-39-15,-39 40 0,0 0 31,40-40-16,-40 39-16,40-39 17,-40 40 30,39-40-15,-39 39-47,0 1 16,40-40-16</inkml:trace>
  <inkml:trace contextRef="#ctx0" brushRef="#br0" timeOffset="5797.54">12007 10178 0,'0'40'0,"0"0"0,0-1 15,-40 1-15,40-1 16,0 1-1,0 0 1,0-1-16,0 1 16,0-1-16,0 1 0,-39-40 0,39 40 15,0-1-15,0 1 0,0-1 16,0 1-16,0-80 141,0 1-126,0-1-15,0 1 16,0-1-16,0 0 15,39 40-15,-39-39 16,0-1-16,40 40 0,-40-39 16,0-1-16,40 40 0,-40-40 15,0 1-15,0-1 47,39 40-47,-39-39 16,0-1-1,40 40-15,-40-40 16,39 40 0,1 0 93,0 0-93,-1 0-1,-39 40 17,40-40-17,0 40 1,-40-1-1,39-39-15,-39 40 0,40-40 16,-40 39-16,0 1 16,39-40-16,-39 40 62,-39-1 1,-1-39-48,1 0 1,-1 0 15,40 40-31,-40-40 31,80 0 141,0 0-156,-1 0-16,1 0 16,-1 0-1,1 0 1,0 0-1,-40 39 1,39-39-16,1 0 16,-40 40-1,40-40 1,-40 40 0,0-1-16,0 1 15,39-40 1,-39 39-16,0 1 94,0 0-79,-39-40 79,-1 0-78,0 0-1,1 0 16,39 39 1,-40-39-17,0 0 1,1 0 0,-1 0-1,1 0 110,-1 0-31,0 0-63,40 40-31,-39-40 16,-1 0-16,40 39 0,-40 1 0,-39-40 0,40 40 0</inkml:trace>
  <inkml:trace contextRef="#ctx0" brushRef="#br0" timeOffset="8315.75">10937 8555 0,'0'39'16,"0"1"0,-40-40-16,40 39 15,-39 1-15,39 0 16,0-1-16,0 1 16,0-1-16,0 1 0,0 0 15,-40-40-15,40 39 0,0 1 16,0-1-16,0 1 0,0 0 15,0-1 1,0 1-16,0-1 16,0 1-16,0 0 15,0-1 1,0-78 125,0-1-126,0 0-15,0 1 0,0-1 16,0 1-16,0-1 0,0 0 15,40 40-15,-40-39 0,0-1 0,0 1 16,0-1 0,0 0-16,39 40 15,-39-39-15,0-1 16,40 40 0,-40-39-16,0-1 15,0 0-15,40 40 0,-40-39 0,39-1 16,-39 1-16,40-1 15,0 0 1,-40 1-16,39 39 16,-39-40-16,40 1 0,-1-1 15,1 40 1,0-40-16,-1 40 16,1 0 15,0 0-16,-1 0 1,1 40-16,-1-40 16,1 0-1,-40 40-15,40-40 0,-1 39 16,1 1-16,-40-1 0,40-39 16,-1 0-16,-39 40 0,40 0 0,-1-1 15,-39 1 1,40-1-16,-40 1 15,0 0 1,40-40-16,-40 39 16,0 1-16,0-1 15,0 1-15,0 0 16,39-40-16,-39 39 0,0 1 16,0-1-1,0 1 48,0 0-63,-39-40 15,39 39-15,-40-39 16,40 40-16,-40-40 0,1 0 16,39 39-16,-40-39 0,1 0 31,39 40-16,-40-40-15,0 0 16,1 0-16,39 40 0,-40-40 16,0 0-16,1 0 0,39 39 0,-40-39 15,1 0-15,-1 0 16,0 0 0,1 0-1,-1 0-15,0 0 16,1 0-16,-1 40 15,1-40-15,-1 0 16,0 0 0,1 0-1,-1 0 1,0 0-16,1 0 16,-1 0-1,40-40 1,-39 40 15,-1 0 0,40-39-31</inkml:trace>
  <inkml:trace contextRef="#ctx0" brushRef="#br0" timeOffset="10663.99">16207 10178 0,'0'-39'125,"-39"39"-125,-1 0 125,40 39-109,-40-39 0,40 40-16,-39 0 31,-1-40-16,40 39 1,-39-39 0,39 40-1,-40-40 1,0 0 0,40 39 15,-39-39-16,39 40-15,-40-40 0,40 40 16,0-1-16,-40-39 0,40 40 16,-39-40-16,39 39 31,0 1 0,39-40-15,-39 40-16,40-40 15,-40 39 17,40-39-32,-1 0 15,1 0 1,0 0-16,-1 0 16,1 0-16,-1 0 0,1 0 15,0 0-15,-40-39 31,-40 39 94,0 0-125,40 39 0,-39-39 0,-1 0 16,1 40-16,-1-40 0,0 0 16,1 0-16,-1 39 0,0-39 15,1 0-15,-1 0 0,40 40 0,-39-40 16,-1 40-16,0-40 16,1 0-1,39 39-15,-40-39 0,0 0 16,1 0-16,39 40 15,-40-40-15,1 0 16,39 39-16,-40-39 16,40 40-16,-40 0 15,1-1 1,39 1 15,0-1-15,0 1-1,0 0-15,0-1 16,0 1-16,0 0 16,0-1-16,39-39 15,-39 40-15,0-1 16,40-39-16,0 40 16,-1-40-1,-39 40 1,40-40-16,-1 0 0,1 0 0,0 0 15,-1 0-15,1 0 0,0 0 0,-1 0 16,1 0-16,-1 0 0,1 0 0,0 0 16,-1 0-16,1 0 0,0 0 0,-1 0 15,1 0-15,39-40 0,-39 40 0,-1 0 16,1 0-16,-40-40 0,40 40 0,-1 0 0,1 0 0,-1 0 16,41 0-16,-80-39 0,39 39 0,1 0 0,-40-40 125,40 40-125,-40-39 0,0-1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92517-CD80-45D4-A30B-F8214599776A}" type="datetimeFigureOut">
              <a:rPr lang="pt-BR" smtClean="0"/>
              <a:t>28/03/2023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9CA7B-9BC9-45EC-B276-D3B72EC3A8EE}" type="slidenum">
              <a:rPr lang="pt-BR" smtClean="0"/>
              <a:t>‹nº›</a:t>
            </a:fld>
            <a:endParaRPr lang="pt-BR"/>
          </a:p>
        </p:txBody>
      </p:sp>
    </p:spTree>
    <p:extLst>
      <p:ext uri="{BB962C8B-B14F-4D97-AF65-F5344CB8AC3E}">
        <p14:creationId xmlns:p14="http://schemas.microsoft.com/office/powerpoint/2010/main" val="935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pt-BR"/>
              <a:t>Clique para editar o título Mestre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2E700DB3-DBF0-4086-B675-117E7A9610B8}" type="datetimeFigureOut">
              <a:rPr lang="pt-BR" smtClean="0"/>
              <a:t>28/03/2023</a:t>
            </a:fld>
            <a:endParaRPr lang="pt-BR"/>
          </a:p>
        </p:txBody>
      </p:sp>
      <p:sp>
        <p:nvSpPr>
          <p:cNvPr id="5" name="Footer Placeholder 4"/>
          <p:cNvSpPr>
            <a:spLocks noGrp="1"/>
          </p:cNvSpPr>
          <p:nvPr>
            <p:ph type="ftr" sz="quarter" idx="11"/>
          </p:nvPr>
        </p:nvSpPr>
        <p:spPr>
          <a:xfrm>
            <a:off x="533401" y="5936189"/>
            <a:ext cx="4021666" cy="365125"/>
          </a:xfrm>
        </p:spPr>
        <p:txBody>
          <a:bodyPr/>
          <a:lstStyle/>
          <a:p>
            <a:endParaRPr lang="pt-BR"/>
          </a:p>
        </p:txBody>
      </p:sp>
      <p:sp>
        <p:nvSpPr>
          <p:cNvPr id="6" name="Slide Number Placeholder 5"/>
          <p:cNvSpPr>
            <a:spLocks noGrp="1"/>
          </p:cNvSpPr>
          <p:nvPr>
            <p:ph type="sldNum" sz="quarter" idx="12"/>
          </p:nvPr>
        </p:nvSpPr>
        <p:spPr>
          <a:xfrm>
            <a:off x="7010399" y="2750337"/>
            <a:ext cx="1370293" cy="1356442"/>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55655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E700DB3-DBF0-4086-B675-117E7A9610B8}" type="datetimeFigureOut">
              <a:rPr lang="pt-BR" smtClean="0"/>
              <a:t>28/03/2023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11310"/>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2991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E700DB3-DBF0-4086-B675-117E7A9610B8}" type="datetimeFigureOut">
              <a:rPr lang="pt-BR" smtClean="0"/>
              <a:t>28/03/2023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11616"/>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06349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E700DB3-DBF0-4086-B675-117E7A9610B8}" type="datetimeFigureOut">
              <a:rPr lang="pt-BR" smtClean="0"/>
              <a:t>28/03/2023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09926"/>
            <a:ext cx="1149836" cy="1090789"/>
          </a:xfrm>
        </p:spPr>
        <p:txBody>
          <a:bodyPr/>
          <a:lstStyle/>
          <a:p>
            <a:fld id="{2119D8CF-8DEC-4D9F-84EE-ADF04DFF3391}" type="slidenum">
              <a:rPr lang="pt-BR" smtClean="0"/>
              <a:t>‹nº›</a:t>
            </a:fld>
            <a:endParaRPr lang="pt-B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1096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E700DB3-DBF0-4086-B675-117E7A9610B8}" type="datetimeFigureOut">
              <a:rPr lang="pt-BR" smtClean="0"/>
              <a:t>28/03/2023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856438" y="4709926"/>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92563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2E700DB3-DBF0-4086-B675-117E7A9610B8}" type="datetimeFigureOut">
              <a:rPr lang="pt-BR" smtClean="0"/>
              <a:t>28/03/2023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206558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2E700DB3-DBF0-4086-B675-117E7A9610B8}" type="datetimeFigureOut">
              <a:rPr lang="pt-BR" smtClean="0"/>
              <a:t>28/03/2023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408757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28/03/2023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2887691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2E700DB3-DBF0-4086-B675-117E7A9610B8}" type="datetimeFigureOut">
              <a:rPr lang="pt-BR" smtClean="0"/>
              <a:t>28/03/2023</a:t>
            </a:fld>
            <a:endParaRPr lang="pt-BR"/>
          </a:p>
        </p:txBody>
      </p:sp>
      <p:sp>
        <p:nvSpPr>
          <p:cNvPr id="5" name="Footer Placeholder 4"/>
          <p:cNvSpPr>
            <a:spLocks noGrp="1"/>
          </p:cNvSpPr>
          <p:nvPr>
            <p:ph type="ftr" sz="quarter" idx="11"/>
          </p:nvPr>
        </p:nvSpPr>
        <p:spPr>
          <a:xfrm>
            <a:off x="510241" y="5936189"/>
            <a:ext cx="4518959" cy="365125"/>
          </a:xfrm>
        </p:spPr>
        <p:txBody>
          <a:bodyPr/>
          <a:lstStyle/>
          <a:p>
            <a:endParaRPr lang="pt-B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119D8CF-8DEC-4D9F-84EE-ADF04DFF3391}" type="slidenum">
              <a:rPr lang="pt-BR" smtClean="0"/>
              <a:t>‹nº›</a:t>
            </a:fld>
            <a:endParaRPr lang="pt-BR"/>
          </a:p>
        </p:txBody>
      </p:sp>
    </p:spTree>
    <p:extLst>
      <p:ext uri="{BB962C8B-B14F-4D97-AF65-F5344CB8AC3E}">
        <p14:creationId xmlns:p14="http://schemas.microsoft.com/office/powerpoint/2010/main" val="334016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700DB3-DBF0-4086-B675-117E7A9610B8}" type="datetimeFigureOut">
              <a:rPr lang="pt-BR" smtClean="0"/>
              <a:t>28/03/2023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75061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5365810" y="5936188"/>
            <a:ext cx="2057400" cy="365125"/>
          </a:xfrm>
        </p:spPr>
        <p:txBody>
          <a:bodyPr/>
          <a:lstStyle/>
          <a:p>
            <a:fld id="{2E700DB3-DBF0-4086-B675-117E7A9610B8}" type="datetimeFigureOut">
              <a:rPr lang="pt-BR" smtClean="0"/>
              <a:t>28/03/2023</a:t>
            </a:fld>
            <a:endParaRPr lang="pt-BR"/>
          </a:p>
        </p:txBody>
      </p:sp>
      <p:sp>
        <p:nvSpPr>
          <p:cNvPr id="5" name="Footer Placeholder 4"/>
          <p:cNvSpPr>
            <a:spLocks noGrp="1"/>
          </p:cNvSpPr>
          <p:nvPr>
            <p:ph type="ftr" sz="quarter" idx="11"/>
          </p:nvPr>
        </p:nvSpPr>
        <p:spPr>
          <a:xfrm>
            <a:off x="533400" y="5936189"/>
            <a:ext cx="4834673" cy="365125"/>
          </a:xfrm>
        </p:spPr>
        <p:txBody>
          <a:bodyPr/>
          <a:lstStyle/>
          <a:p>
            <a:endParaRPr lang="pt-BR"/>
          </a:p>
        </p:txBody>
      </p:sp>
      <p:sp>
        <p:nvSpPr>
          <p:cNvPr id="6" name="Slide Number Placeholder 5"/>
          <p:cNvSpPr>
            <a:spLocks noGrp="1"/>
          </p:cNvSpPr>
          <p:nvPr>
            <p:ph type="sldNum" sz="quarter" idx="12"/>
          </p:nvPr>
        </p:nvSpPr>
        <p:spPr>
          <a:xfrm>
            <a:off x="7856438" y="2869896"/>
            <a:ext cx="1149836" cy="1090789"/>
          </a:xfrm>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58981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E700DB3-DBF0-4086-B675-117E7A9610B8}" type="datetimeFigureOut">
              <a:rPr lang="pt-BR" smtClean="0"/>
              <a:t>28/03/2023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3576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31638" y="3030009"/>
            <a:ext cx="3367045"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061129" y="3030009"/>
            <a:ext cx="3367044"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E700DB3-DBF0-4086-B675-117E7A9610B8}" type="datetimeFigureOut">
              <a:rPr lang="pt-BR" smtClean="0"/>
              <a:t>28/03/2023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200975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E700DB3-DBF0-4086-B675-117E7A9610B8}" type="datetimeFigureOut">
              <a:rPr lang="pt-BR" smtClean="0"/>
              <a:t>28/03/2023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34217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E700DB3-DBF0-4086-B675-117E7A9610B8}" type="datetimeFigureOut">
              <a:rPr lang="pt-BR" smtClean="0"/>
              <a:t>28/03/2023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65536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E700DB3-DBF0-4086-B675-117E7A9610B8}" type="datetimeFigureOut">
              <a:rPr lang="pt-BR" smtClean="0"/>
              <a:t>28/03/2023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93515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E700DB3-DBF0-4086-B675-117E7A9610B8}" type="datetimeFigureOut">
              <a:rPr lang="pt-BR" smtClean="0"/>
              <a:t>28/03/2023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55244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schemeClr>
            </a:gs>
            <a:gs pos="0">
              <a:schemeClr val="bg2">
                <a:shade val="100000"/>
                <a:hueMod val="100000"/>
                <a:satMod val="110000"/>
                <a:lumMod val="130000"/>
              </a:schemeClr>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700DB3-DBF0-4086-B675-117E7A9610B8}" type="datetimeFigureOut">
              <a:rPr lang="pt-BR" smtClean="0"/>
              <a:t>28/03/2023</a:t>
            </a:fld>
            <a:endParaRPr lang="pt-B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119D8CF-8DEC-4D9F-84EE-ADF04DFF3391}" type="slidenum">
              <a:rPr lang="pt-BR" smtClean="0"/>
              <a:t>‹nº›</a:t>
            </a:fld>
            <a:endParaRPr lang="pt-BR"/>
          </a:p>
        </p:txBody>
      </p:sp>
    </p:spTree>
    <p:extLst>
      <p:ext uri="{BB962C8B-B14F-4D97-AF65-F5344CB8AC3E}">
        <p14:creationId xmlns:p14="http://schemas.microsoft.com/office/powerpoint/2010/main" val="250479678"/>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terratrekking.com.br/noticia/1/a-diferenca-entre-altura-e-altitude"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infoescola.com/geologia/dobramentos-modernos/"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aen.pr.gov.br/modules/noticias/article.php?storyid=10101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a:t>Formação do Planeta Terra</a:t>
            </a:r>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57320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69703-8D47-7077-F4BE-BC438D0EDDD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1D2868B-0367-0D57-DC88-DD40785A0F4A}"/>
              </a:ext>
            </a:extLst>
          </p:cNvPr>
          <p:cNvSpPr>
            <a:spLocks noGrp="1"/>
          </p:cNvSpPr>
          <p:nvPr>
            <p:ph idx="1"/>
          </p:nvPr>
        </p:nvSpPr>
        <p:spPr/>
        <p:txBody>
          <a:bodyPr/>
          <a:lstStyle/>
          <a:p>
            <a:r>
              <a:rPr lang="pt-BR" dirty="0"/>
              <a:t>Ele também encontro fósseis de plantas e animais similares em continentes diferentes, o que indica que viviam no mesmo espaço. </a:t>
            </a:r>
          </a:p>
          <a:p>
            <a:r>
              <a:rPr lang="pt-BR" dirty="0"/>
              <a:t>Outra evidência foi o registro da formação de geleiras em certas porções dos continentes que estaria localizados no hemisfério Sul, próximo de onde hoje é a Antártica. </a:t>
            </a:r>
          </a:p>
        </p:txBody>
      </p:sp>
    </p:spTree>
    <p:extLst>
      <p:ext uri="{BB962C8B-B14F-4D97-AF65-F5344CB8AC3E}">
        <p14:creationId xmlns:p14="http://schemas.microsoft.com/office/powerpoint/2010/main" val="283882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ECD84-2BDD-448D-7DD8-B1B53489E8CA}"/>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349FF6F5-007B-791F-CCAE-5E815D3B5755}"/>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6A2ADEC4-A48D-3902-E4C1-C17BA55F0603}"/>
              </a:ext>
            </a:extLst>
          </p:cNvPr>
          <p:cNvPicPr>
            <a:picLocks noChangeAspect="1"/>
          </p:cNvPicPr>
          <p:nvPr/>
        </p:nvPicPr>
        <p:blipFill>
          <a:blip r:embed="rId2"/>
          <a:stretch>
            <a:fillRect/>
          </a:stretch>
        </p:blipFill>
        <p:spPr>
          <a:xfrm>
            <a:off x="822921" y="1590674"/>
            <a:ext cx="7671920" cy="4862662"/>
          </a:xfrm>
          <a:prstGeom prst="rect">
            <a:avLst/>
          </a:prstGeom>
        </p:spPr>
      </p:pic>
    </p:spTree>
    <p:extLst>
      <p:ext uri="{BB962C8B-B14F-4D97-AF65-F5344CB8AC3E}">
        <p14:creationId xmlns:p14="http://schemas.microsoft.com/office/powerpoint/2010/main" val="273807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6D516B-9B05-A86E-909E-0A0D039175C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FB30CD1-21A0-EEEC-FF16-6F8D6BC300E9}"/>
              </a:ext>
            </a:extLst>
          </p:cNvPr>
          <p:cNvSpPr>
            <a:spLocks noGrp="1"/>
          </p:cNvSpPr>
          <p:nvPr>
            <p:ph idx="1"/>
          </p:nvPr>
        </p:nvSpPr>
        <p:spPr/>
        <p:txBody>
          <a:bodyPr/>
          <a:lstStyle/>
          <a:p>
            <a:endParaRPr lang="pt-BR"/>
          </a:p>
        </p:txBody>
      </p:sp>
      <p:pic>
        <p:nvPicPr>
          <p:cNvPr id="1026" name="Picture 2" descr="Teoria da Deriva Continental - Igeológico">
            <a:extLst>
              <a:ext uri="{FF2B5EF4-FFF2-40B4-BE49-F238E27FC236}">
                <a16:creationId xmlns:a16="http://schemas.microsoft.com/office/drawing/2014/main" id="{3A3F3921-56C0-D5B9-3555-5AA44A602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389" y="332656"/>
            <a:ext cx="6389806" cy="634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sz="3200" dirty="0"/>
              <a:t>A esse supercontinente ele denominou Pangeia, onde Pan significa todo e </a:t>
            </a:r>
            <a:r>
              <a:rPr lang="pt-BR" sz="3200" dirty="0" err="1"/>
              <a:t>Gea</a:t>
            </a:r>
            <a:r>
              <a:rPr lang="pt-BR" sz="3200" dirty="0"/>
              <a:t>, terra;</a:t>
            </a:r>
          </a:p>
          <a:p>
            <a:r>
              <a:rPr lang="pt-BR" sz="3200" dirty="0"/>
              <a:t>A fragmentação dos continentes teve inicio a cerca de 220 milhões de anos, durante o </a:t>
            </a:r>
            <a:r>
              <a:rPr lang="pt-BR" sz="3200" dirty="0" err="1"/>
              <a:t>triássico</a:t>
            </a:r>
            <a:r>
              <a:rPr lang="pt-BR" sz="3200" dirty="0"/>
              <a:t>;</a:t>
            </a:r>
          </a:p>
          <a:p>
            <a:r>
              <a:rPr lang="pt-BR" sz="3200" dirty="0"/>
              <a:t>Em 1915Wegner reuniu todas as evidências que estudou e formulou a teoria da deriva continental</a:t>
            </a:r>
          </a:p>
        </p:txBody>
      </p:sp>
    </p:spTree>
    <p:extLst>
      <p:ext uri="{BB962C8B-B14F-4D97-AF65-F5344CB8AC3E}">
        <p14:creationId xmlns:p14="http://schemas.microsoft.com/office/powerpoint/2010/main" val="258696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476672"/>
            <a:ext cx="7056784" cy="5976664"/>
          </a:xfrm>
        </p:spPr>
      </p:pic>
    </p:spTree>
    <p:extLst>
      <p:ext uri="{BB962C8B-B14F-4D97-AF65-F5344CB8AC3E}">
        <p14:creationId xmlns:p14="http://schemas.microsoft.com/office/powerpoint/2010/main" val="84237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08720"/>
            <a:ext cx="8568952" cy="5472608"/>
          </a:xfrm>
        </p:spPr>
      </p:pic>
    </p:spTree>
    <p:extLst>
      <p:ext uri="{BB962C8B-B14F-4D97-AF65-F5344CB8AC3E}">
        <p14:creationId xmlns:p14="http://schemas.microsoft.com/office/powerpoint/2010/main" val="102679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sz="3200" dirty="0"/>
              <a:t>Entretanto ele não conseguiu responder questões fundamentais como: Que forças seriam capazes de mover os imensos blocos continentais? Como uma crosta rígida como a continental deslizaria sobre uma outra crosta rígida, sem que fossem quebradas? </a:t>
            </a:r>
          </a:p>
        </p:txBody>
      </p:sp>
    </p:spTree>
    <p:extLst>
      <p:ext uri="{BB962C8B-B14F-4D97-AF65-F5344CB8AC3E}">
        <p14:creationId xmlns:p14="http://schemas.microsoft.com/office/powerpoint/2010/main" val="193592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4C2C2F-2BE3-4A18-7089-788F13A12762}"/>
              </a:ext>
            </a:extLst>
          </p:cNvPr>
          <p:cNvSpPr>
            <a:spLocks noGrp="1"/>
          </p:cNvSpPr>
          <p:nvPr>
            <p:ph type="title"/>
          </p:nvPr>
        </p:nvSpPr>
        <p:spPr/>
        <p:txBody>
          <a:bodyPr/>
          <a:lstStyle/>
          <a:p>
            <a:r>
              <a:rPr lang="pt-BR" dirty="0"/>
              <a:t>Tectônica de Placas</a:t>
            </a:r>
          </a:p>
        </p:txBody>
      </p:sp>
      <p:sp>
        <p:nvSpPr>
          <p:cNvPr id="3" name="Espaço Reservado para Conteúdo 2">
            <a:extLst>
              <a:ext uri="{FF2B5EF4-FFF2-40B4-BE49-F238E27FC236}">
                <a16:creationId xmlns:a16="http://schemas.microsoft.com/office/drawing/2014/main" id="{2B1426FC-2E60-9A47-46A5-92E13084060C}"/>
              </a:ext>
            </a:extLst>
          </p:cNvPr>
          <p:cNvSpPr>
            <a:spLocks noGrp="1"/>
          </p:cNvSpPr>
          <p:nvPr>
            <p:ph idx="1"/>
          </p:nvPr>
        </p:nvSpPr>
        <p:spPr>
          <a:xfrm>
            <a:off x="179512" y="2060848"/>
            <a:ext cx="8496944" cy="4536503"/>
          </a:xfrm>
        </p:spPr>
        <p:txBody>
          <a:bodyPr>
            <a:normAutofit lnSpcReduction="10000"/>
          </a:bodyPr>
          <a:lstStyle/>
          <a:p>
            <a:r>
              <a:rPr lang="pt-BR" dirty="0"/>
              <a:t>Wegener não conseguiu comprovar com os continentes se movimentavam e não sabia que o continentes estavam sobre imensas placas tectônicas. </a:t>
            </a:r>
          </a:p>
          <a:p>
            <a:r>
              <a:rPr lang="pt-BR" dirty="0"/>
              <a:t>Isso mudou pós 2º Guerra Mundial, quando o assoalho oceânico foi mapeado, descobrindo a presença de fossas, fendas e cadeias de montanhas submersas.</a:t>
            </a:r>
          </a:p>
          <a:p>
            <a:r>
              <a:rPr lang="pt-BR" dirty="0"/>
              <a:t>Outra evidência foi o mapeamento das rochas do assoalho oceânico, comprovando que as rochas próximas aos continentes são mais antigas que as próximas as dorsais </a:t>
            </a:r>
            <a:r>
              <a:rPr lang="pt-BR" dirty="0" err="1"/>
              <a:t>mesoatlânticas</a:t>
            </a:r>
            <a:r>
              <a:rPr lang="pt-BR" dirty="0"/>
              <a:t> e a fossas oceânicas. </a:t>
            </a:r>
          </a:p>
          <a:p>
            <a:r>
              <a:rPr lang="pt-BR" b="0" i="0" dirty="0">
                <a:effectLst/>
                <a:latin typeface="+mj-lt"/>
              </a:rPr>
              <a:t>O geólogo canadense J. </a:t>
            </a:r>
            <a:r>
              <a:rPr lang="pt-BR" b="0" i="0" dirty="0" err="1">
                <a:effectLst/>
                <a:latin typeface="+mj-lt"/>
              </a:rPr>
              <a:t>Tuzo</a:t>
            </a:r>
            <a:r>
              <a:rPr lang="pt-BR" b="0" i="0" dirty="0">
                <a:effectLst/>
                <a:latin typeface="+mj-lt"/>
              </a:rPr>
              <a:t> Wilson descreveu, pela primeira vez, a tectônica em torno do globo em termos de “placas” rígidas movendo-se sobre a superfície terrestre</a:t>
            </a:r>
            <a:r>
              <a:rPr lang="pt-BR" dirty="0">
                <a:latin typeface="+mj-lt"/>
              </a:rPr>
              <a:t> </a:t>
            </a:r>
          </a:p>
        </p:txBody>
      </p:sp>
    </p:spTree>
    <p:extLst>
      <p:ext uri="{BB962C8B-B14F-4D97-AF65-F5344CB8AC3E}">
        <p14:creationId xmlns:p14="http://schemas.microsoft.com/office/powerpoint/2010/main" val="289580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sz="2800" dirty="0"/>
              <a:t>A partir de então retornaram os estudos sobre a movimentação dos continentes e descobriram que a chave para entender este processo está localizada na </a:t>
            </a:r>
            <a:r>
              <a:rPr lang="pt-BR" sz="2800" dirty="0" err="1"/>
              <a:t>astenosfera</a:t>
            </a:r>
            <a:r>
              <a:rPr lang="pt-BR" sz="2800" dirty="0"/>
              <a:t>;</a:t>
            </a:r>
          </a:p>
          <a:p>
            <a:r>
              <a:rPr lang="pt-BR" sz="2800" dirty="0"/>
              <a:t>Nesta região notou-se que existe um movimento de convecção;</a:t>
            </a:r>
          </a:p>
          <a:p>
            <a:r>
              <a:rPr lang="pt-BR" sz="2800" dirty="0"/>
              <a:t>Tal processo seriam originados pelo alto fluxo calorífero emanado na dorsal </a:t>
            </a:r>
            <a:r>
              <a:rPr lang="pt-BR" sz="2800" dirty="0" err="1"/>
              <a:t>mesoocêanica</a:t>
            </a:r>
            <a:r>
              <a:rPr lang="pt-BR" sz="2800" dirty="0"/>
              <a:t> de material do manto;</a:t>
            </a:r>
          </a:p>
          <a:p>
            <a:pPr marL="0" indent="0">
              <a:buNone/>
            </a:pPr>
            <a:r>
              <a:rPr lang="pt-BR" sz="2800" dirty="0"/>
              <a:t> </a:t>
            </a:r>
          </a:p>
        </p:txBody>
      </p:sp>
    </p:spTree>
    <p:extLst>
      <p:ext uri="{BB962C8B-B14F-4D97-AF65-F5344CB8AC3E}">
        <p14:creationId xmlns:p14="http://schemas.microsoft.com/office/powerpoint/2010/main" val="17280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506333"/>
            <a:ext cx="6888163" cy="3259796"/>
          </a:xfrm>
        </p:spPr>
      </p:pic>
    </p:spTree>
    <p:extLst>
      <p:ext uri="{BB962C8B-B14F-4D97-AF65-F5344CB8AC3E}">
        <p14:creationId xmlns:p14="http://schemas.microsoft.com/office/powerpoint/2010/main" val="96165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Formação do Planeta Terra</a:t>
            </a:r>
          </a:p>
        </p:txBody>
      </p:sp>
      <p:sp>
        <p:nvSpPr>
          <p:cNvPr id="3" name="Espaço Reservado para Conteúdo 2"/>
          <p:cNvSpPr>
            <a:spLocks noGrp="1"/>
          </p:cNvSpPr>
          <p:nvPr>
            <p:ph idx="1"/>
          </p:nvPr>
        </p:nvSpPr>
        <p:spPr/>
        <p:txBody>
          <a:bodyPr>
            <a:normAutofit fontScale="92500" lnSpcReduction="10000"/>
          </a:bodyPr>
          <a:lstStyle/>
          <a:p>
            <a:r>
              <a:rPr lang="pt-BR" sz="3200" dirty="0"/>
              <a:t>Quando a terra se formou, há cerca de 4,5 B de anos, era uma verdadeira bola de fogo, com temperaturas muito elevadas que não permitia qualquer tipo de vida;</a:t>
            </a:r>
          </a:p>
          <a:p>
            <a:r>
              <a:rPr lang="pt-BR" sz="3200" dirty="0"/>
              <a:t>Com o passar do tempo, a terra foi se resfriando lentamente, foi quando formou-se uma fina camada rochosa chamada de litosfera</a:t>
            </a:r>
            <a:r>
              <a:rPr lang="pt-BR" dirty="0">
                <a:solidFill>
                  <a:schemeClr val="bg1"/>
                </a:solidFill>
              </a:rPr>
              <a:t>;</a:t>
            </a:r>
          </a:p>
        </p:txBody>
      </p:sp>
    </p:spTree>
    <p:extLst>
      <p:ext uri="{BB962C8B-B14F-4D97-AF65-F5344CB8AC3E}">
        <p14:creationId xmlns:p14="http://schemas.microsoft.com/office/powerpoint/2010/main" val="77629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solidFill>
                <a:schemeClr val="bg1"/>
              </a:solidFill>
            </a:endParaRPr>
          </a:p>
        </p:txBody>
      </p:sp>
      <p:pic>
        <p:nvPicPr>
          <p:cNvPr id="1026" name="Picture 2" descr="C:\Users\Makux\Desktop\crossse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54" y="908720"/>
            <a:ext cx="8433199" cy="494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3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z="2800" dirty="0"/>
              <a:t>A deriva continental e a expansão do fundo dos oceanos seriam assim uma consequência das correntes de convecção;</a:t>
            </a:r>
          </a:p>
          <a:p>
            <a:r>
              <a:rPr lang="pt-BR" sz="2800" dirty="0"/>
              <a:t>As placas tectônicas  podem ser de natureza oceânica ou mais comumente composta de porções de crosta continental e oceânica;</a:t>
            </a:r>
          </a:p>
          <a:p>
            <a:endParaRPr lang="pt-BR" dirty="0">
              <a:solidFill>
                <a:schemeClr val="bg1"/>
              </a:solidFill>
            </a:endParaRPr>
          </a:p>
          <a:p>
            <a:endParaRPr lang="pt-BR" dirty="0">
              <a:solidFill>
                <a:schemeClr val="bg1"/>
              </a:solidFill>
            </a:endParaRPr>
          </a:p>
        </p:txBody>
      </p:sp>
    </p:spTree>
    <p:extLst>
      <p:ext uri="{BB962C8B-B14F-4D97-AF65-F5344CB8AC3E}">
        <p14:creationId xmlns:p14="http://schemas.microsoft.com/office/powerpoint/2010/main" val="43555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730DB-0CA5-85FD-7BE2-8640F9AF6AB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F71D413-C1E9-BAAA-21D5-111B140100A5}"/>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FD987D9E-CA28-D672-748F-12764F959E23}"/>
              </a:ext>
            </a:extLst>
          </p:cNvPr>
          <p:cNvPicPr>
            <a:picLocks noChangeAspect="1"/>
          </p:cNvPicPr>
          <p:nvPr/>
        </p:nvPicPr>
        <p:blipFill>
          <a:blip r:embed="rId2"/>
          <a:stretch>
            <a:fillRect/>
          </a:stretch>
        </p:blipFill>
        <p:spPr>
          <a:xfrm>
            <a:off x="0" y="196702"/>
            <a:ext cx="9144000" cy="6464595"/>
          </a:xfrm>
          <a:prstGeom prst="rect">
            <a:avLst/>
          </a:prstGeom>
        </p:spPr>
      </p:pic>
    </p:spTree>
    <p:extLst>
      <p:ext uri="{BB962C8B-B14F-4D97-AF65-F5344CB8AC3E}">
        <p14:creationId xmlns:p14="http://schemas.microsoft.com/office/powerpoint/2010/main" val="271778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309D-09B9-D9B7-73D4-78767E3080EC}"/>
              </a:ext>
            </a:extLst>
          </p:cNvPr>
          <p:cNvSpPr>
            <a:spLocks noGrp="1"/>
          </p:cNvSpPr>
          <p:nvPr>
            <p:ph type="title"/>
          </p:nvPr>
        </p:nvSpPr>
        <p:spPr/>
        <p:txBody>
          <a:bodyPr/>
          <a:lstStyle/>
          <a:p>
            <a:r>
              <a:rPr lang="pt-BR" dirty="0"/>
              <a:t>Ciclo de Wilson</a:t>
            </a:r>
          </a:p>
        </p:txBody>
      </p:sp>
      <p:sp>
        <p:nvSpPr>
          <p:cNvPr id="3" name="Espaço Reservado para Conteúdo 2">
            <a:extLst>
              <a:ext uri="{FF2B5EF4-FFF2-40B4-BE49-F238E27FC236}">
                <a16:creationId xmlns:a16="http://schemas.microsoft.com/office/drawing/2014/main" id="{2C1C2204-7C68-055E-4D9D-1745F7CBE0DE}"/>
              </a:ext>
            </a:extLst>
          </p:cNvPr>
          <p:cNvSpPr>
            <a:spLocks noGrp="1"/>
          </p:cNvSpPr>
          <p:nvPr>
            <p:ph idx="1"/>
          </p:nvPr>
        </p:nvSpPr>
        <p:spPr/>
        <p:txBody>
          <a:bodyPr/>
          <a:lstStyle/>
          <a:p>
            <a:endParaRPr lang="pt-BR" dirty="0"/>
          </a:p>
        </p:txBody>
      </p:sp>
      <p:pic>
        <p:nvPicPr>
          <p:cNvPr id="5" name="Imagem 4">
            <a:extLst>
              <a:ext uri="{FF2B5EF4-FFF2-40B4-BE49-F238E27FC236}">
                <a16:creationId xmlns:a16="http://schemas.microsoft.com/office/drawing/2014/main" id="{16A0B8FB-9DB7-F45D-15CC-1E8AB0EB5EEC}"/>
              </a:ext>
            </a:extLst>
          </p:cNvPr>
          <p:cNvPicPr>
            <a:picLocks noChangeAspect="1"/>
          </p:cNvPicPr>
          <p:nvPr/>
        </p:nvPicPr>
        <p:blipFill>
          <a:blip r:embed="rId2"/>
          <a:stretch>
            <a:fillRect/>
          </a:stretch>
        </p:blipFill>
        <p:spPr>
          <a:xfrm>
            <a:off x="107504" y="196702"/>
            <a:ext cx="8928992" cy="6464595"/>
          </a:xfrm>
          <a:prstGeom prst="rect">
            <a:avLst/>
          </a:prstGeom>
        </p:spPr>
      </p:pic>
    </p:spTree>
    <p:extLst>
      <p:ext uri="{BB962C8B-B14F-4D97-AF65-F5344CB8AC3E}">
        <p14:creationId xmlns:p14="http://schemas.microsoft.com/office/powerpoint/2010/main" val="400944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Tipos de limites entre Placas tectônicas</a:t>
            </a:r>
          </a:p>
        </p:txBody>
      </p:sp>
      <p:sp>
        <p:nvSpPr>
          <p:cNvPr id="3" name="Espaço Reservado para Conteúdo 2"/>
          <p:cNvSpPr>
            <a:spLocks noGrp="1"/>
          </p:cNvSpPr>
          <p:nvPr>
            <p:ph idx="1"/>
          </p:nvPr>
        </p:nvSpPr>
        <p:spPr/>
        <p:txBody>
          <a:bodyPr>
            <a:normAutofit lnSpcReduction="10000"/>
          </a:bodyPr>
          <a:lstStyle/>
          <a:p>
            <a:r>
              <a:rPr lang="pt-BR" sz="3200" dirty="0"/>
              <a:t>Os limites entre placas tectônicas podem ser de três tipos distintos:</a:t>
            </a:r>
          </a:p>
          <a:p>
            <a:r>
              <a:rPr lang="pt-BR" sz="3200" dirty="0"/>
              <a:t>Limites divergentes: Marcados pelas dorsais </a:t>
            </a:r>
            <a:r>
              <a:rPr lang="pt-BR" sz="3200" dirty="0" err="1"/>
              <a:t>meso</a:t>
            </a:r>
            <a:r>
              <a:rPr lang="pt-BR" sz="3200" dirty="0"/>
              <a:t>-oceânicas, onde as placas tectônicas se afastam uma da outra, com a formação da nova crosta oceânicas;</a:t>
            </a:r>
          </a:p>
        </p:txBody>
      </p:sp>
    </p:spTree>
    <p:extLst>
      <p:ext uri="{BB962C8B-B14F-4D97-AF65-F5344CB8AC3E}">
        <p14:creationId xmlns:p14="http://schemas.microsoft.com/office/powerpoint/2010/main" val="37425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56732-4218-4419-97A2-3B302316B2E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36A315A-8DED-430F-AE71-9A2ED7A8AFD3}"/>
              </a:ext>
            </a:extLst>
          </p:cNvPr>
          <p:cNvSpPr>
            <a:spLocks noGrp="1"/>
          </p:cNvSpPr>
          <p:nvPr>
            <p:ph idx="1"/>
          </p:nvPr>
        </p:nvSpPr>
        <p:spPr/>
        <p:txBody>
          <a:bodyPr/>
          <a:lstStyle/>
          <a:p>
            <a:endParaRPr lang="pt-BR"/>
          </a:p>
        </p:txBody>
      </p:sp>
      <p:pic>
        <p:nvPicPr>
          <p:cNvPr id="2050" name="Picture 2" descr="Placas tectônicas: principais placas, tipos, mapa mental - Brasil Escola">
            <a:extLst>
              <a:ext uri="{FF2B5EF4-FFF2-40B4-BE49-F238E27FC236}">
                <a16:creationId xmlns:a16="http://schemas.microsoft.com/office/drawing/2014/main" id="{B4DA4C01-668F-4917-AE0D-CE4D9A8A2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74183"/>
            <a:ext cx="5715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pos De Limites De Placa Os Limites Divergentes Construtivos Ocorrem Onde  Duas Placas Deslizam Independentemente De Se Ilustração Stock - Ilustração  de falhas, nave: 139732477">
            <a:extLst>
              <a:ext uri="{FF2B5EF4-FFF2-40B4-BE49-F238E27FC236}">
                <a16:creationId xmlns:a16="http://schemas.microsoft.com/office/drawing/2014/main" id="{0B3D4444-F19B-4C18-B400-7C75619182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060" y="2973681"/>
            <a:ext cx="4572000" cy="29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3200" dirty="0"/>
              <a:t>Limites Convergentes: Onde as placas tectônicas colidam, com a mais densa mergulhando sobre a outra, gerando uma zona de intenso magmatismo a partir de processos de fusão parcial da crosta que mergulhou.</a:t>
            </a:r>
          </a:p>
        </p:txBody>
      </p:sp>
    </p:spTree>
    <p:extLst>
      <p:ext uri="{BB962C8B-B14F-4D97-AF65-F5344CB8AC3E}">
        <p14:creationId xmlns:p14="http://schemas.microsoft.com/office/powerpoint/2010/main" val="188992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EFA94-1C5B-48CB-9B56-93AE9DE2F43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EB7A4354-73C8-4E48-8B22-DB00CFCD23E1}"/>
              </a:ext>
            </a:extLst>
          </p:cNvPr>
          <p:cNvSpPr>
            <a:spLocks noGrp="1"/>
          </p:cNvSpPr>
          <p:nvPr>
            <p:ph idx="1"/>
          </p:nvPr>
        </p:nvSpPr>
        <p:spPr/>
        <p:txBody>
          <a:bodyPr/>
          <a:lstStyle/>
          <a:p>
            <a:endParaRPr lang="pt-BR"/>
          </a:p>
        </p:txBody>
      </p:sp>
      <p:pic>
        <p:nvPicPr>
          <p:cNvPr id="1026" name="Picture 2" descr="Placas tectônicas: principais placas, tipos, mapa mental - Brasil Escola">
            <a:extLst>
              <a:ext uri="{FF2B5EF4-FFF2-40B4-BE49-F238E27FC236}">
                <a16:creationId xmlns:a16="http://schemas.microsoft.com/office/drawing/2014/main" id="{37274FD2-2B55-4231-B7B3-F941271A2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36912"/>
            <a:ext cx="57150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64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556792"/>
            <a:ext cx="8280920" cy="5040559"/>
          </a:xfrm>
        </p:spPr>
      </p:pic>
    </p:spTree>
    <p:extLst>
      <p:ext uri="{BB962C8B-B14F-4D97-AF65-F5344CB8AC3E}">
        <p14:creationId xmlns:p14="http://schemas.microsoft.com/office/powerpoint/2010/main" val="43197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3200" dirty="0"/>
              <a:t>Limites conservativos: Onde as placas deslizam lateralmente uma em relação à outras, sem destruição ou geração de crostas, ao longo de fraturas.</a:t>
            </a:r>
          </a:p>
        </p:txBody>
      </p:sp>
    </p:spTree>
    <p:extLst>
      <p:ext uri="{BB962C8B-B14F-4D97-AF65-F5344CB8AC3E}">
        <p14:creationId xmlns:p14="http://schemas.microsoft.com/office/powerpoint/2010/main" val="391728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92500" lnSpcReduction="20000"/>
          </a:bodyPr>
          <a:lstStyle/>
          <a:p>
            <a:r>
              <a:rPr lang="pt-BR" sz="3200" dirty="0"/>
              <a:t>Durante o resfriamento do planeta, desprendeu-se da terra uma grande quantidade de gases e vapores de água.</a:t>
            </a:r>
          </a:p>
          <a:p>
            <a:r>
              <a:rPr lang="pt-BR" sz="3200" dirty="0"/>
              <a:t>Esses gases deram origem à nossa atmosfera e os vapores de água transformaram-se em chuvas, que caíram sem parar durante muito tempo sobre o planeta, dando origem aos oceanos</a:t>
            </a:r>
            <a:r>
              <a:rPr lang="pt-BR" dirty="0">
                <a:solidFill>
                  <a:schemeClr val="bg1"/>
                </a:solidFill>
              </a:rPr>
              <a:t>.</a:t>
            </a:r>
          </a:p>
        </p:txBody>
      </p:sp>
    </p:spTree>
    <p:extLst>
      <p:ext uri="{BB962C8B-B14F-4D97-AF65-F5344CB8AC3E}">
        <p14:creationId xmlns:p14="http://schemas.microsoft.com/office/powerpoint/2010/main" val="221594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772816"/>
            <a:ext cx="5688631" cy="4104456"/>
          </a:xfrm>
        </p:spPr>
      </p:pic>
    </p:spTree>
    <p:extLst>
      <p:ext uri="{BB962C8B-B14F-4D97-AF65-F5344CB8AC3E}">
        <p14:creationId xmlns:p14="http://schemas.microsoft.com/office/powerpoint/2010/main" val="2258832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779968"/>
            <a:ext cx="4248471" cy="5868054"/>
          </a:xfrm>
        </p:spPr>
      </p:pic>
    </p:spTree>
    <p:extLst>
      <p:ext uri="{BB962C8B-B14F-4D97-AF65-F5344CB8AC3E}">
        <p14:creationId xmlns:p14="http://schemas.microsoft.com/office/powerpoint/2010/main" val="78621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TEMPO GEOLÓGICO</a:t>
            </a:r>
          </a:p>
        </p:txBody>
      </p:sp>
      <p:sp>
        <p:nvSpPr>
          <p:cNvPr id="3" name="Espaço Reservado para Conteúdo 2"/>
          <p:cNvSpPr>
            <a:spLocks noGrp="1"/>
          </p:cNvSpPr>
          <p:nvPr>
            <p:ph idx="1"/>
          </p:nvPr>
        </p:nvSpPr>
        <p:spPr/>
        <p:txBody>
          <a:bodyPr/>
          <a:lstStyle/>
          <a:p>
            <a:r>
              <a:rPr lang="pt-BR" b="1" dirty="0"/>
              <a:t>O tempo geológico corresponde a uma escala cronológica que envolve os bilhões de anos do planeta Terra, desde sua origem aos dias atuais.</a:t>
            </a:r>
          </a:p>
          <a:p>
            <a:endParaRPr lang="pt-BR" dirty="0"/>
          </a:p>
        </p:txBody>
      </p:sp>
    </p:spTree>
    <p:extLst>
      <p:ext uri="{BB962C8B-B14F-4D97-AF65-F5344CB8AC3E}">
        <p14:creationId xmlns:p14="http://schemas.microsoft.com/office/powerpoint/2010/main" val="379224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1772816"/>
            <a:ext cx="8229600" cy="5937523"/>
          </a:xfrm>
        </p:spPr>
        <p:txBody>
          <a:bodyPr>
            <a:normAutofit/>
          </a:bodyPr>
          <a:lstStyle/>
          <a:p>
            <a:r>
              <a:rPr lang="pt-BR" dirty="0"/>
              <a:t>A palavra </a:t>
            </a:r>
            <a:r>
              <a:rPr lang="pt-BR" b="1" dirty="0"/>
              <a:t>ÉON</a:t>
            </a:r>
            <a:r>
              <a:rPr lang="pt-BR" dirty="0"/>
              <a:t> significa um intervalo de tempo muito grande, indeterminado. A história da terra está dividida em quatro </a:t>
            </a:r>
            <a:r>
              <a:rPr lang="pt-BR" dirty="0" err="1"/>
              <a:t>éons</a:t>
            </a:r>
            <a:r>
              <a:rPr lang="pt-BR" dirty="0"/>
              <a:t>: </a:t>
            </a:r>
            <a:r>
              <a:rPr lang="pt-BR" dirty="0" err="1"/>
              <a:t>Hadeano</a:t>
            </a:r>
            <a:r>
              <a:rPr lang="pt-BR" dirty="0"/>
              <a:t>, Arqueano, </a:t>
            </a:r>
            <a:r>
              <a:rPr lang="pt-BR" dirty="0" err="1"/>
              <a:t>Proterozóico</a:t>
            </a:r>
            <a:r>
              <a:rPr lang="pt-BR" dirty="0"/>
              <a:t> e </a:t>
            </a:r>
            <a:r>
              <a:rPr lang="pt-BR" dirty="0" err="1"/>
              <a:t>Fanerozóico</a:t>
            </a:r>
            <a:r>
              <a:rPr lang="pt-BR" dirty="0"/>
              <a:t>. Com exceção do </a:t>
            </a:r>
            <a:r>
              <a:rPr lang="pt-BR" dirty="0" err="1"/>
              <a:t>Hadeano</a:t>
            </a:r>
            <a:r>
              <a:rPr lang="pt-BR" dirty="0"/>
              <a:t>, todos os </a:t>
            </a:r>
            <a:r>
              <a:rPr lang="pt-BR" dirty="0" err="1"/>
              <a:t>éons</a:t>
            </a:r>
            <a:r>
              <a:rPr lang="pt-BR" dirty="0"/>
              <a:t> são divididos em eras.</a:t>
            </a:r>
          </a:p>
          <a:p>
            <a:r>
              <a:rPr lang="pt-BR" dirty="0"/>
              <a:t> Uma </a:t>
            </a:r>
            <a:r>
              <a:rPr lang="pt-BR" b="1" dirty="0"/>
              <a:t>ERA GEOLÓGICA </a:t>
            </a:r>
            <a:r>
              <a:rPr lang="pt-BR" dirty="0"/>
              <a:t>é caracterizada pelo modo como os continentes e os oceanos se distribuíam e como os seres vivos nela se encontravam.</a:t>
            </a:r>
          </a:p>
          <a:p>
            <a:r>
              <a:rPr lang="pt-BR" dirty="0"/>
              <a:t>O </a:t>
            </a:r>
            <a:r>
              <a:rPr lang="pt-BR" b="1" dirty="0"/>
              <a:t>PERÍODO, </a:t>
            </a:r>
            <a:r>
              <a:rPr lang="pt-BR" dirty="0"/>
              <a:t>uma divisão da era, é a unidade fundamental na escala do tempo geológico. Somente as eras do </a:t>
            </a:r>
            <a:r>
              <a:rPr lang="pt-BR" dirty="0" err="1"/>
              <a:t>éon</a:t>
            </a:r>
            <a:r>
              <a:rPr lang="pt-BR" dirty="0"/>
              <a:t> Arqueano não são divididas em períodos.</a:t>
            </a:r>
          </a:p>
          <a:p>
            <a:r>
              <a:rPr lang="pt-BR" dirty="0"/>
              <a:t>A </a:t>
            </a:r>
            <a:r>
              <a:rPr lang="pt-BR" b="1" dirty="0"/>
              <a:t>ÉPOCA</a:t>
            </a:r>
            <a:r>
              <a:rPr lang="pt-BR" dirty="0"/>
              <a:t> é um intervalo menor dentro de um período. Somente os períodos das eras do </a:t>
            </a:r>
            <a:r>
              <a:rPr lang="pt-BR" dirty="0" err="1"/>
              <a:t>éon</a:t>
            </a:r>
            <a:r>
              <a:rPr lang="pt-BR" dirty="0"/>
              <a:t> </a:t>
            </a:r>
            <a:r>
              <a:rPr lang="pt-BR" dirty="0" err="1"/>
              <a:t>Proterozóico</a:t>
            </a:r>
            <a:r>
              <a:rPr lang="pt-BR" dirty="0"/>
              <a:t> não são divididos em épocas</a:t>
            </a:r>
          </a:p>
        </p:txBody>
      </p:sp>
    </p:spTree>
    <p:extLst>
      <p:ext uri="{BB962C8B-B14F-4D97-AF65-F5344CB8AC3E}">
        <p14:creationId xmlns:p14="http://schemas.microsoft.com/office/powerpoint/2010/main" val="26306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descr="http://www.alunosonline.com.br/upload/conteudo/images/tabela-das-eras-geologi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6264696"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35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descr="http://desconversa.com.br/wp-content/uploads/2014/10/vv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4664"/>
            <a:ext cx="8001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21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PROCESSOS </a:t>
            </a:r>
            <a:br>
              <a:rPr lang="pt-BR" dirty="0"/>
            </a:br>
            <a:r>
              <a:rPr lang="pt-BR" dirty="0"/>
              <a:t>EXÓGENOS – AGENTES EXTERNOS </a:t>
            </a:r>
          </a:p>
        </p:txBody>
      </p:sp>
      <p:sp>
        <p:nvSpPr>
          <p:cNvPr id="3" name="Espaço Reservado para Conteúdo 2"/>
          <p:cNvSpPr>
            <a:spLocks noGrp="1"/>
          </p:cNvSpPr>
          <p:nvPr>
            <p:ph idx="1"/>
          </p:nvPr>
        </p:nvSpPr>
        <p:spPr/>
        <p:txBody>
          <a:bodyPr/>
          <a:lstStyle/>
          <a:p>
            <a:r>
              <a:rPr lang="pt-BR" dirty="0"/>
              <a:t>SÃO PROCESSOS QUE TEM SUA ORIGEM NA ENERGIA EXTERNA DO PLANETA, OU SEJA, ENERGIA QUE SE ENCONTRA NA SUPERFÍCIE DA TERRA: ÁGUA (CHUVAS, RIOS, MAR), GELO, VENTO, DIFERENÇA DE TEMPERATURA E SERES VIVOS, INCLUSIVE O HOMEM</a:t>
            </a:r>
          </a:p>
        </p:txBody>
      </p:sp>
    </p:spTree>
    <p:extLst>
      <p:ext uri="{BB962C8B-B14F-4D97-AF65-F5344CB8AC3E}">
        <p14:creationId xmlns:p14="http://schemas.microsoft.com/office/powerpoint/2010/main" val="531801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4" descr="everest"/>
          <p:cNvPicPr>
            <a:picLocks noChangeAspect="1" noChangeArrowheads="1"/>
          </p:cNvPicPr>
          <p:nvPr/>
        </p:nvPicPr>
        <p:blipFill>
          <a:blip r:embed="rId2"/>
          <a:srcRect/>
          <a:stretch>
            <a:fillRect/>
          </a:stretch>
        </p:blipFill>
        <p:spPr>
          <a:xfrm>
            <a:off x="1259632" y="1289542"/>
            <a:ext cx="6624638" cy="4691063"/>
          </a:xfrm>
          <a:prstGeom prst="rect">
            <a:avLst/>
          </a:prstGeom>
          <a:noFill/>
          <a:ln/>
        </p:spPr>
      </p:pic>
    </p:spTree>
    <p:extLst>
      <p:ext uri="{BB962C8B-B14F-4D97-AF65-F5344CB8AC3E}">
        <p14:creationId xmlns:p14="http://schemas.microsoft.com/office/powerpoint/2010/main" val="2138557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Intemperismo</a:t>
            </a:r>
          </a:p>
        </p:txBody>
      </p:sp>
      <p:sp>
        <p:nvSpPr>
          <p:cNvPr id="3" name="Espaço Reservado para Conteúdo 2"/>
          <p:cNvSpPr>
            <a:spLocks noGrp="1"/>
          </p:cNvSpPr>
          <p:nvPr>
            <p:ph idx="1"/>
          </p:nvPr>
        </p:nvSpPr>
        <p:spPr/>
        <p:txBody>
          <a:bodyPr/>
          <a:lstStyle/>
          <a:p>
            <a:r>
              <a:rPr lang="pt-BR" dirty="0"/>
              <a:t>O intemperismo, também conhecido como </a:t>
            </a:r>
            <a:r>
              <a:rPr lang="pt-BR" dirty="0" err="1"/>
              <a:t>meteorização</a:t>
            </a:r>
            <a:r>
              <a:rPr lang="pt-BR" dirty="0"/>
              <a:t>, consiste na alteração física e química das rochas e de seus minerais. É um importante agente no processo de formação de solos e modelador do relevo</a:t>
            </a:r>
            <a:r>
              <a:rPr lang="pt-BR" dirty="0">
                <a:solidFill>
                  <a:schemeClr val="bg1"/>
                </a:solidFill>
              </a:rPr>
              <a:t>.</a:t>
            </a:r>
          </a:p>
        </p:txBody>
      </p:sp>
    </p:spTree>
    <p:extLst>
      <p:ext uri="{BB962C8B-B14F-4D97-AF65-F5344CB8AC3E}">
        <p14:creationId xmlns:p14="http://schemas.microsoft.com/office/powerpoint/2010/main" val="3434822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Existem 3 tipos de intemperismo:</a:t>
            </a:r>
            <a:br>
              <a:rPr lang="pt-BR" dirty="0">
                <a:solidFill>
                  <a:schemeClr val="bg1"/>
                </a:solidFill>
              </a:rPr>
            </a:br>
            <a:endParaRPr lang="pt-BR" dirty="0">
              <a:solidFill>
                <a:schemeClr val="bg1"/>
              </a:solidFill>
            </a:endParaRPr>
          </a:p>
        </p:txBody>
      </p:sp>
      <p:sp>
        <p:nvSpPr>
          <p:cNvPr id="3" name="Espaço Reservado para Conteúdo 2"/>
          <p:cNvSpPr>
            <a:spLocks noGrp="1"/>
          </p:cNvSpPr>
          <p:nvPr>
            <p:ph idx="1"/>
          </p:nvPr>
        </p:nvSpPr>
        <p:spPr/>
        <p:txBody>
          <a:bodyPr>
            <a:normAutofit fontScale="70000" lnSpcReduction="20000"/>
          </a:bodyPr>
          <a:lstStyle/>
          <a:p>
            <a:r>
              <a:rPr lang="pt-BR" b="1" dirty="0"/>
              <a:t>Intemperismo químico:</a:t>
            </a:r>
            <a:r>
              <a:rPr lang="pt-BR" dirty="0"/>
              <a:t> Quebra da estrutura química dos minerais que compõe a rocha ou sedimento (material de origem). As rochas, então, sofrem um processo de decomposição. A intensidade deste intemperismo é relacionada com a temperatura, pluviosidade e vegetação, ocorrendo principalmente nas regiões intertropicais.</a:t>
            </a:r>
          </a:p>
          <a:p>
            <a:r>
              <a:rPr lang="pt-BR" b="1" dirty="0"/>
              <a:t>Intemperismo físico:</a:t>
            </a:r>
            <a:r>
              <a:rPr lang="pt-BR" dirty="0"/>
              <a:t> Desagregação ou desintegração do material de origem (rocha ou sedimento) sem que haja alteração química dos minerais constituintes. Ele, portanto, causa uma desagregação de fragmentos cada vez menores, conservando as características de seus minerais, aumentando a superfície de contato dos fragmentos, o que colabora com o intemperismo químico. Em regiões desérticas e de clima semiárido esse processo é mais intenso.</a:t>
            </a:r>
          </a:p>
          <a:p>
            <a:r>
              <a:rPr lang="pt-BR" dirty="0"/>
              <a:t>Intemperismo Biológico: ação de animais e plantas na superfície que alteram a composição química e física. </a:t>
            </a:r>
          </a:p>
          <a:p>
            <a:endParaRPr lang="pt-BR" dirty="0"/>
          </a:p>
        </p:txBody>
      </p:sp>
    </p:spTree>
    <p:extLst>
      <p:ext uri="{BB962C8B-B14F-4D97-AF65-F5344CB8AC3E}">
        <p14:creationId xmlns:p14="http://schemas.microsoft.com/office/powerpoint/2010/main" val="195163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Esses fenômenos permitam o surgimento dos mais variados tipo de organismos vivos, inclusive, o ser humano.</a:t>
            </a:r>
          </a:p>
          <a:p>
            <a:r>
              <a:rPr lang="pt-BR" dirty="0"/>
              <a:t>O nosso planeta é moldado por duas forças que se combinam e dão formar aos vários tipos de relevo, que são os processos: Endógenos e Exógenos;</a:t>
            </a:r>
          </a:p>
        </p:txBody>
      </p:sp>
    </p:spTree>
    <p:extLst>
      <p:ext uri="{BB962C8B-B14F-4D97-AF65-F5344CB8AC3E}">
        <p14:creationId xmlns:p14="http://schemas.microsoft.com/office/powerpoint/2010/main" val="1054461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Erosão Eólica</a:t>
            </a: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204864"/>
            <a:ext cx="6289228" cy="4653136"/>
          </a:xfrm>
        </p:spPr>
      </p:pic>
    </p:spTree>
    <p:extLst>
      <p:ext uri="{BB962C8B-B14F-4D97-AF65-F5344CB8AC3E}">
        <p14:creationId xmlns:p14="http://schemas.microsoft.com/office/powerpoint/2010/main" val="1240986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Erosão Pluvial</a:t>
            </a: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936" y="1855299"/>
            <a:ext cx="6786500" cy="5075825"/>
          </a:xfrm>
        </p:spPr>
      </p:pic>
    </p:spTree>
    <p:extLst>
      <p:ext uri="{BB962C8B-B14F-4D97-AF65-F5344CB8AC3E}">
        <p14:creationId xmlns:p14="http://schemas.microsoft.com/office/powerpoint/2010/main" val="2255789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2085181"/>
            <a:ext cx="5080000" cy="3556000"/>
          </a:xfrm>
        </p:spPr>
      </p:pic>
    </p:spTree>
    <p:extLst>
      <p:ext uri="{BB962C8B-B14F-4D97-AF65-F5344CB8AC3E}">
        <p14:creationId xmlns:p14="http://schemas.microsoft.com/office/powerpoint/2010/main" val="1559433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Erosão </a:t>
            </a:r>
            <a:r>
              <a:rPr lang="pt-BR" dirty="0" err="1"/>
              <a:t>Marianha</a:t>
            </a:r>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639" y="2276871"/>
            <a:ext cx="7428174" cy="4434713"/>
          </a:xfrm>
        </p:spPr>
      </p:pic>
    </p:spTree>
    <p:extLst>
      <p:ext uri="{BB962C8B-B14F-4D97-AF65-F5344CB8AC3E}">
        <p14:creationId xmlns:p14="http://schemas.microsoft.com/office/powerpoint/2010/main" val="829343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mc:AlternateContent xmlns:mc="http://schemas.openxmlformats.org/markup-compatibility/2006" xmlns:p14="http://schemas.microsoft.com/office/powerpoint/2010/main">
        <mc:Choice Requires="p14">
          <p:contentPart p14:bwMode="auto" r:id="rId3">
            <p14:nvContentPartPr>
              <p14:cNvPr id="3" name="Tinta 2">
                <a:extLst>
                  <a:ext uri="{FF2B5EF4-FFF2-40B4-BE49-F238E27FC236}">
                    <a16:creationId xmlns:a16="http://schemas.microsoft.com/office/drawing/2014/main" id="{49DFC3C7-1C19-7391-3F51-74D912100B3B}"/>
                  </a:ext>
                </a:extLst>
              </p14:cNvPr>
              <p14:cNvContentPartPr/>
              <p14:nvPr/>
            </p14:nvContentPartPr>
            <p14:xfrm>
              <a:off x="3552120" y="42840"/>
              <a:ext cx="1584000" cy="5289840"/>
            </p14:xfrm>
          </p:contentPart>
        </mc:Choice>
        <mc:Fallback xmlns="">
          <p:pic>
            <p:nvPicPr>
              <p:cNvPr id="3" name="Tinta 2">
                <a:extLst>
                  <a:ext uri="{FF2B5EF4-FFF2-40B4-BE49-F238E27FC236}">
                    <a16:creationId xmlns:a16="http://schemas.microsoft.com/office/drawing/2014/main" id="{49DFC3C7-1C19-7391-3F51-74D912100B3B}"/>
                  </a:ext>
                </a:extLst>
              </p:cNvPr>
              <p:cNvPicPr/>
              <p:nvPr/>
            </p:nvPicPr>
            <p:blipFill>
              <a:blip r:embed="rId4"/>
              <a:stretch>
                <a:fillRect/>
              </a:stretch>
            </p:blipFill>
            <p:spPr>
              <a:xfrm>
                <a:off x="3542760" y="33480"/>
                <a:ext cx="1602720" cy="5308560"/>
              </a:xfrm>
              <a:prstGeom prst="rect">
                <a:avLst/>
              </a:prstGeom>
            </p:spPr>
          </p:pic>
        </mc:Fallback>
      </mc:AlternateContent>
    </p:spTree>
    <p:extLst>
      <p:ext uri="{BB962C8B-B14F-4D97-AF65-F5344CB8AC3E}">
        <p14:creationId xmlns:p14="http://schemas.microsoft.com/office/powerpoint/2010/main" val="3410705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A6034-84C7-4551-4C07-80FF975BA777}"/>
              </a:ext>
            </a:extLst>
          </p:cNvPr>
          <p:cNvSpPr>
            <a:spLocks noGrp="1"/>
          </p:cNvSpPr>
          <p:nvPr>
            <p:ph type="title"/>
          </p:nvPr>
        </p:nvSpPr>
        <p:spPr/>
        <p:txBody>
          <a:bodyPr/>
          <a:lstStyle/>
          <a:p>
            <a:r>
              <a:rPr lang="pt-BR" dirty="0"/>
              <a:t>Erosão Fluvial</a:t>
            </a:r>
          </a:p>
        </p:txBody>
      </p:sp>
      <p:sp>
        <p:nvSpPr>
          <p:cNvPr id="4" name="AutoShape 2" descr="Processo de Erosão">
            <a:extLst>
              <a:ext uri="{FF2B5EF4-FFF2-40B4-BE49-F238E27FC236}">
                <a16:creationId xmlns:a16="http://schemas.microsoft.com/office/drawing/2014/main" id="{DA2FC230-C9F3-EB9F-0169-DADC53DD8246}"/>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2" name="Picture 4" descr="Erosão. Conceito e Tipos de Erosão - Mundo Educação">
            <a:extLst>
              <a:ext uri="{FF2B5EF4-FFF2-40B4-BE49-F238E27FC236}">
                <a16:creationId xmlns:a16="http://schemas.microsoft.com/office/drawing/2014/main" id="{B582B949-E21E-F2B2-4940-CBB8BAE4B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55" y="1846742"/>
            <a:ext cx="6896534" cy="490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43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Ciclo de Sedimentação</a:t>
            </a: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420888"/>
            <a:ext cx="5580112" cy="4185084"/>
          </a:xfrm>
        </p:spPr>
      </p:pic>
    </p:spTree>
    <p:extLst>
      <p:ext uri="{BB962C8B-B14F-4D97-AF65-F5344CB8AC3E}">
        <p14:creationId xmlns:p14="http://schemas.microsoft.com/office/powerpoint/2010/main" val="4205657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pt-BR" dirty="0"/>
              <a:t>PROCESSOS ENDÓGENOS OU AGENTES INTERNOS</a:t>
            </a:r>
          </a:p>
        </p:txBody>
      </p:sp>
      <p:sp>
        <p:nvSpPr>
          <p:cNvPr id="24588" name="Text Box 12"/>
          <p:cNvSpPr txBox="1">
            <a:spLocks noChangeArrowheads="1"/>
          </p:cNvSpPr>
          <p:nvPr/>
        </p:nvSpPr>
        <p:spPr bwMode="auto">
          <a:xfrm>
            <a:off x="395288" y="3141663"/>
            <a:ext cx="8569325" cy="2062103"/>
          </a:xfrm>
          <a:prstGeom prst="rect">
            <a:avLst/>
          </a:prstGeom>
          <a:noFill/>
          <a:ln w="9525">
            <a:noFill/>
            <a:miter lim="800000"/>
            <a:headEnd/>
            <a:tailEnd/>
          </a:ln>
          <a:effectLst/>
        </p:spPr>
        <p:txBody>
          <a:bodyPr>
            <a:spAutoFit/>
          </a:bodyPr>
          <a:lstStyle/>
          <a:p>
            <a:pPr algn="just">
              <a:spcBef>
                <a:spcPct val="50000"/>
              </a:spcBef>
            </a:pPr>
            <a:r>
              <a:rPr lang="pt-BR" sz="3200" dirty="0"/>
              <a:t>SÃO PROCESSOS QUE TEM SUA ORIGEM NA ENERGIA INTERNA DA TERRA, OU SEJA, ENERGIA DO NÚCLEO CHAMADA TAMBÉM DE GEOTERMICA.</a:t>
            </a:r>
          </a:p>
        </p:txBody>
      </p:sp>
    </p:spTree>
    <p:extLst>
      <p:ext uri="{BB962C8B-B14F-4D97-AF65-F5344CB8AC3E}">
        <p14:creationId xmlns:p14="http://schemas.microsoft.com/office/powerpoint/2010/main" val="171666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70000"/>
                                  </p:iterate>
                                  <p:childTnLst>
                                    <p:set>
                                      <p:cBhvr>
                                        <p:cTn id="11" dur="1" fill="hold">
                                          <p:stCondLst>
                                            <p:cond delay="0"/>
                                          </p:stCondLst>
                                        </p:cTn>
                                        <p:tgtEl>
                                          <p:spTgt spid="24588"/>
                                        </p:tgtEl>
                                        <p:attrNameLst>
                                          <p:attrName>style.visibility</p:attrName>
                                        </p:attrNameLst>
                                      </p:cBhvr>
                                      <p:to>
                                        <p:strVal val="visible"/>
                                      </p:to>
                                    </p:set>
                                    <p:anim calcmode="discrete" valueType="clr">
                                      <p:cBhvr override="childStyle">
                                        <p:cTn id="12" dur="80"/>
                                        <p:tgtEl>
                                          <p:spTgt spid="2458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4588"/>
                                        </p:tgtEl>
                                        <p:attrNameLst>
                                          <p:attrName>fillcolor</p:attrName>
                                        </p:attrNameLst>
                                      </p:cBhvr>
                                      <p:tavLst>
                                        <p:tav tm="0">
                                          <p:val>
                                            <p:clrVal>
                                              <a:schemeClr val="accent2"/>
                                            </p:clrVal>
                                          </p:val>
                                        </p:tav>
                                        <p:tav tm="50000">
                                          <p:val>
                                            <p:clrVal>
                                              <a:schemeClr val="hlink"/>
                                            </p:clrVal>
                                          </p:val>
                                        </p:tav>
                                      </p:tavLst>
                                    </p:anim>
                                    <p:set>
                                      <p:cBhvr>
                                        <p:cTn id="14" dur="80"/>
                                        <p:tgtEl>
                                          <p:spTgt spid="245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12"/>
          </p:nvPr>
        </p:nvSpPr>
        <p:spPr/>
        <p:txBody>
          <a:bodyPr/>
          <a:lstStyle/>
          <a:p>
            <a:fld id="{1958A7B7-8EBA-4A08-B6FB-F64C5BB9E5F0}" type="slidenum">
              <a:rPr lang="pt-BR"/>
              <a:pPr/>
              <a:t>48</a:t>
            </a:fld>
            <a:endParaRPr lang="pt-BR"/>
          </a:p>
        </p:txBody>
      </p:sp>
      <p:sp>
        <p:nvSpPr>
          <p:cNvPr id="98306" name="Rectangle 2"/>
          <p:cNvSpPr>
            <a:spLocks noGrp="1" noChangeArrowheads="1"/>
          </p:cNvSpPr>
          <p:nvPr>
            <p:ph type="title"/>
          </p:nvPr>
        </p:nvSpPr>
        <p:spPr/>
        <p:txBody>
          <a:bodyPr/>
          <a:lstStyle/>
          <a:p>
            <a:r>
              <a:rPr lang="pt-BR" dirty="0"/>
              <a:t>Vulcanismo</a:t>
            </a:r>
          </a:p>
        </p:txBody>
      </p:sp>
      <p:sp>
        <p:nvSpPr>
          <p:cNvPr id="98307" name="Rectangle 3"/>
          <p:cNvSpPr>
            <a:spLocks noGrp="1" noChangeArrowheads="1"/>
          </p:cNvSpPr>
          <p:nvPr>
            <p:ph type="body" idx="1"/>
          </p:nvPr>
        </p:nvSpPr>
        <p:spPr/>
        <p:txBody>
          <a:bodyPr/>
          <a:lstStyle/>
          <a:p>
            <a:pPr algn="just"/>
            <a:r>
              <a:rPr lang="pt-BR" dirty="0"/>
              <a:t>Chamamos de vulcanismo os fatos e fenômenos geográficos relacionados com as atividades vulcânicas, através dos quais o magma do interior da Terra chega até a superfície. </a:t>
            </a:r>
          </a:p>
        </p:txBody>
      </p:sp>
    </p:spTree>
    <p:extLst>
      <p:ext uri="{BB962C8B-B14F-4D97-AF65-F5344CB8AC3E}">
        <p14:creationId xmlns:p14="http://schemas.microsoft.com/office/powerpoint/2010/main" val="1256460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7420" y="692696"/>
            <a:ext cx="7924800" cy="914400"/>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pt-BR" sz="5400" b="1" u="sng" dirty="0">
                <a:latin typeface="Arial" pitchFamily="34" charset="0"/>
                <a:cs typeface="Arial" pitchFamily="34" charset="0"/>
              </a:rPr>
              <a:t>Vulcanismo</a:t>
            </a:r>
          </a:p>
        </p:txBody>
      </p:sp>
      <p:sp>
        <p:nvSpPr>
          <p:cNvPr id="40963" name="Text Box 3"/>
          <p:cNvSpPr txBox="1">
            <a:spLocks noChangeArrowheads="1"/>
          </p:cNvSpPr>
          <p:nvPr/>
        </p:nvSpPr>
        <p:spPr bwMode="auto">
          <a:xfrm>
            <a:off x="838200" y="2438400"/>
            <a:ext cx="7924800" cy="3985706"/>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pt-BR" sz="4600" b="1" dirty="0">
                <a:latin typeface="Arial" pitchFamily="34" charset="0"/>
                <a:cs typeface="Arial" pitchFamily="34" charset="0"/>
              </a:rPr>
              <a:t>Expulsão de magma, rocha e gás do interior da Terra,</a:t>
            </a:r>
          </a:p>
          <a:p>
            <a:pPr algn="ctr">
              <a:spcBef>
                <a:spcPct val="50000"/>
              </a:spcBef>
              <a:buFont typeface="Wingdings" pitchFamily="2" charset="2"/>
              <a:buNone/>
            </a:pPr>
            <a:r>
              <a:rPr lang="pt-BR" sz="4600" b="1" dirty="0">
                <a:latin typeface="Arial" pitchFamily="34" charset="0"/>
                <a:cs typeface="Arial" pitchFamily="34" charset="0"/>
              </a:rPr>
              <a:t>São de dois tipos: erupções centrais fissurais</a:t>
            </a:r>
            <a:r>
              <a:rPr lang="pt-BR" sz="4600" b="1" dirty="0">
                <a:latin typeface="Comic Sans MS" pitchFamily="66" charset="0"/>
              </a:rPr>
              <a:t>.</a:t>
            </a:r>
          </a:p>
        </p:txBody>
      </p:sp>
    </p:spTree>
    <p:extLst>
      <p:ext uri="{BB962C8B-B14F-4D97-AF65-F5344CB8AC3E}">
        <p14:creationId xmlns:p14="http://schemas.microsoft.com/office/powerpoint/2010/main" val="266982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Estrutura Interna da Terra </a:t>
            </a:r>
          </a:p>
        </p:txBody>
      </p:sp>
      <p:sp>
        <p:nvSpPr>
          <p:cNvPr id="3" name="Espaço Reservado para Conteúdo 2"/>
          <p:cNvSpPr>
            <a:spLocks noGrp="1"/>
          </p:cNvSpPr>
          <p:nvPr>
            <p:ph idx="1"/>
          </p:nvPr>
        </p:nvSpPr>
        <p:spPr/>
        <p:txBody>
          <a:bodyPr/>
          <a:lstStyle/>
          <a:p>
            <a:r>
              <a:rPr lang="pt-BR" sz="3200" dirty="0"/>
              <a:t>O planeta terra, possui uma estrutura interna dinâmica, que é extremamente importante para a vida na superfície.</a:t>
            </a:r>
          </a:p>
          <a:p>
            <a:r>
              <a:rPr lang="pt-BR" sz="3200" dirty="0"/>
              <a:t>Conhece-la é essencial para entender vários fenômenos que se manifestam na superfície da terra;</a:t>
            </a:r>
          </a:p>
          <a:p>
            <a:endParaRPr lang="pt-BR" dirty="0">
              <a:solidFill>
                <a:schemeClr val="bg1"/>
              </a:solidFill>
            </a:endParaRPr>
          </a:p>
        </p:txBody>
      </p:sp>
    </p:spTree>
    <p:extLst>
      <p:ext uri="{BB962C8B-B14F-4D97-AF65-F5344CB8AC3E}">
        <p14:creationId xmlns:p14="http://schemas.microsoft.com/office/powerpoint/2010/main" val="3314028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vulcão esquema"/>
          <p:cNvPicPr>
            <a:picLocks noChangeAspect="1" noChangeArrowheads="1"/>
          </p:cNvPicPr>
          <p:nvPr/>
        </p:nvPicPr>
        <p:blipFill>
          <a:blip r:embed="rId2"/>
          <a:srcRect/>
          <a:stretch>
            <a:fillRect/>
          </a:stretch>
        </p:blipFill>
        <p:spPr bwMode="auto">
          <a:xfrm>
            <a:off x="68263" y="20638"/>
            <a:ext cx="9005887" cy="6816725"/>
          </a:xfrm>
          <a:prstGeom prst="rect">
            <a:avLst/>
          </a:prstGeom>
          <a:noFill/>
        </p:spPr>
      </p:pic>
    </p:spTree>
    <p:extLst>
      <p:ext uri="{BB962C8B-B14F-4D97-AF65-F5344CB8AC3E}">
        <p14:creationId xmlns:p14="http://schemas.microsoft.com/office/powerpoint/2010/main" val="1381122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2.web.britannica.com/eb-media/04/60604-004-32E6FB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5256584" cy="364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07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omingos.home.sapo.pt/esq_fiss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76672"/>
            <a:ext cx="460851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7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p:txBody>
          <a:bodyPr/>
          <a:lstStyle/>
          <a:p>
            <a:fld id="{7D5E934B-3575-4E54-A25F-A28F093226C3}" type="slidenum">
              <a:rPr lang="pt-BR"/>
              <a:pPr/>
              <a:t>53</a:t>
            </a:fld>
            <a:endParaRPr lang="pt-BR"/>
          </a:p>
        </p:txBody>
      </p:sp>
      <p:sp>
        <p:nvSpPr>
          <p:cNvPr id="108546" name="Rectangle 2"/>
          <p:cNvSpPr>
            <a:spLocks noGrp="1" noChangeArrowheads="1"/>
          </p:cNvSpPr>
          <p:nvPr>
            <p:ph type="title"/>
          </p:nvPr>
        </p:nvSpPr>
        <p:spPr/>
        <p:txBody>
          <a:bodyPr/>
          <a:lstStyle/>
          <a:p>
            <a:r>
              <a:rPr lang="pt-BR"/>
              <a:t>O círculo de Fogo</a:t>
            </a:r>
          </a:p>
        </p:txBody>
      </p:sp>
      <p:sp>
        <p:nvSpPr>
          <p:cNvPr id="108547" name="Rectangle 3"/>
          <p:cNvSpPr>
            <a:spLocks noGrp="1" noChangeArrowheads="1"/>
          </p:cNvSpPr>
          <p:nvPr>
            <p:ph type="body" idx="1"/>
          </p:nvPr>
        </p:nvSpPr>
        <p:spPr/>
        <p:txBody>
          <a:bodyPr/>
          <a:lstStyle/>
          <a:p>
            <a:endParaRPr lang="pt-BR" sz="200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124744"/>
            <a:ext cx="8963025" cy="5733256"/>
          </a:xfrm>
          <a:prstGeom prst="rect">
            <a:avLst/>
          </a:prstGeom>
        </p:spPr>
      </p:pic>
    </p:spTree>
    <p:extLst>
      <p:ext uri="{BB962C8B-B14F-4D97-AF65-F5344CB8AC3E}">
        <p14:creationId xmlns:p14="http://schemas.microsoft.com/office/powerpoint/2010/main" val="585917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7CCE7-3675-D507-89AB-E1D1585E4F92}"/>
              </a:ext>
            </a:extLst>
          </p:cNvPr>
          <p:cNvSpPr>
            <a:spLocks noGrp="1"/>
          </p:cNvSpPr>
          <p:nvPr>
            <p:ph type="title"/>
          </p:nvPr>
        </p:nvSpPr>
        <p:spPr/>
        <p:txBody>
          <a:bodyPr/>
          <a:lstStyle/>
          <a:p>
            <a:r>
              <a:rPr lang="pt-BR" dirty="0" err="1"/>
              <a:t>Falhamentos</a:t>
            </a:r>
            <a:endParaRPr lang="pt-BR" dirty="0"/>
          </a:p>
        </p:txBody>
      </p:sp>
      <p:sp>
        <p:nvSpPr>
          <p:cNvPr id="3" name="Espaço Reservado para Conteúdo 2">
            <a:extLst>
              <a:ext uri="{FF2B5EF4-FFF2-40B4-BE49-F238E27FC236}">
                <a16:creationId xmlns:a16="http://schemas.microsoft.com/office/drawing/2014/main" id="{76D16885-4FD1-B691-D755-2C08180FFE8F}"/>
              </a:ext>
            </a:extLst>
          </p:cNvPr>
          <p:cNvSpPr>
            <a:spLocks noGrp="1"/>
          </p:cNvSpPr>
          <p:nvPr>
            <p:ph idx="1"/>
          </p:nvPr>
        </p:nvSpPr>
        <p:spPr/>
        <p:txBody>
          <a:bodyPr/>
          <a:lstStyle/>
          <a:p>
            <a:r>
              <a:rPr lang="pt-BR" dirty="0"/>
              <a:t>Os terremotos são produzidos por vibrações que geram falhas geológicas (rachaduras na crosta). Ao longo do tempo extensas áreas podem sofrer grandes falhas, desenvolvendo o que chamamos de </a:t>
            </a:r>
            <a:r>
              <a:rPr lang="pt-BR" dirty="0" err="1"/>
              <a:t>falhamentos</a:t>
            </a:r>
            <a:r>
              <a:rPr lang="pt-BR" dirty="0"/>
              <a:t>. </a:t>
            </a:r>
          </a:p>
        </p:txBody>
      </p:sp>
    </p:spTree>
    <p:extLst>
      <p:ext uri="{BB962C8B-B14F-4D97-AF65-F5344CB8AC3E}">
        <p14:creationId xmlns:p14="http://schemas.microsoft.com/office/powerpoint/2010/main" val="3997936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0DB0E-128D-1161-6030-D3938EB95980}"/>
              </a:ext>
            </a:extLst>
          </p:cNvPr>
          <p:cNvSpPr>
            <a:spLocks noGrp="1"/>
          </p:cNvSpPr>
          <p:nvPr>
            <p:ph type="title"/>
          </p:nvPr>
        </p:nvSpPr>
        <p:spPr>
          <a:xfrm>
            <a:off x="323528" y="260648"/>
            <a:ext cx="8640960" cy="4000846"/>
          </a:xfrm>
        </p:spPr>
        <p:txBody>
          <a:bodyPr>
            <a:normAutofit/>
          </a:bodyPr>
          <a:lstStyle/>
          <a:p>
            <a:r>
              <a:rPr lang="pt-BR" b="1" i="0" dirty="0">
                <a:effectLst/>
                <a:latin typeface="Google Sans"/>
              </a:rPr>
              <a:t>Epirogênese é uma expressão criada por Gilbert, em 1890, a denominação teve como objetivo principal designar o fenômeno geológico que resulta em movimentos tectônicos no sentido vertical. Caso esse movimento seja para cima, recebe o nome de soerguimento e para baixo, subsidência</a:t>
            </a:r>
            <a:r>
              <a:rPr lang="pt-BR" b="1" i="0" dirty="0">
                <a:solidFill>
                  <a:srgbClr val="202124"/>
                </a:solidFill>
                <a:effectLst/>
                <a:latin typeface="Google Sans"/>
              </a:rPr>
              <a:t>.</a:t>
            </a:r>
            <a:endParaRPr lang="pt-BR" b="1" dirty="0"/>
          </a:p>
        </p:txBody>
      </p:sp>
      <p:pic>
        <p:nvPicPr>
          <p:cNvPr id="3074" name="Picture 2" descr="Falhamentos e dobramentos - Mundo Educação">
            <a:extLst>
              <a:ext uri="{FF2B5EF4-FFF2-40B4-BE49-F238E27FC236}">
                <a16:creationId xmlns:a16="http://schemas.microsoft.com/office/drawing/2014/main" id="{324400DA-87AC-AA1D-4E1B-474B49831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19" y="4261494"/>
            <a:ext cx="7713506" cy="257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14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7F261-FF2A-ADC4-4C05-D903812941E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4011A9BF-3234-02C5-44C6-6F937EC2DE34}"/>
              </a:ext>
            </a:extLst>
          </p:cNvPr>
          <p:cNvSpPr>
            <a:spLocks noGrp="1"/>
          </p:cNvSpPr>
          <p:nvPr>
            <p:ph idx="1"/>
          </p:nvPr>
        </p:nvSpPr>
        <p:spPr/>
        <p:txBody>
          <a:bodyPr/>
          <a:lstStyle/>
          <a:p>
            <a:endParaRPr lang="pt-BR"/>
          </a:p>
        </p:txBody>
      </p:sp>
      <p:pic>
        <p:nvPicPr>
          <p:cNvPr id="4098" name="Picture 2" descr="Agentes Modeladores do Relevo - Resumo de Geografia Enem &amp; Encceja">
            <a:extLst>
              <a:ext uri="{FF2B5EF4-FFF2-40B4-BE49-F238E27FC236}">
                <a16:creationId xmlns:a16="http://schemas.microsoft.com/office/drawing/2014/main" id="{9DB9267A-B745-15D2-5796-9C97A9D26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017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6DCAAC6-A727-4C67-9961-32FB9BB35481}"/>
              </a:ext>
            </a:extLst>
          </p:cNvPr>
          <p:cNvSpPr txBox="1"/>
          <p:nvPr/>
        </p:nvSpPr>
        <p:spPr>
          <a:xfrm>
            <a:off x="107504" y="692696"/>
            <a:ext cx="9036496" cy="5262979"/>
          </a:xfrm>
          <a:prstGeom prst="rect">
            <a:avLst/>
          </a:prstGeom>
          <a:noFill/>
        </p:spPr>
        <p:txBody>
          <a:bodyPr wrap="square" rtlCol="0">
            <a:spAutoFit/>
          </a:bodyPr>
          <a:lstStyle/>
          <a:p>
            <a:pPr marL="342900" indent="-342900">
              <a:buFont typeface="Arial" panose="020B0604020202020204" pitchFamily="34" charset="0"/>
              <a:buChar char="•"/>
            </a:pPr>
            <a:r>
              <a:rPr lang="pt-BR" sz="2800" b="1" dirty="0"/>
              <a:t>Escudos cristalinos: são áreas de estabilidade tectônica que já sofreram intenso processo de intemperismo. Representam as formações mais antigas da crosta terrestre.</a:t>
            </a:r>
          </a:p>
          <a:p>
            <a:r>
              <a:rPr lang="pt-BR" sz="2800" b="1" dirty="0"/>
              <a:t>• Dobramentos modernos: são formas mais recentes resultadas da movimentação das placas tectônicas ocorrida no período terciário. </a:t>
            </a:r>
          </a:p>
          <a:p>
            <a:r>
              <a:rPr lang="pt-BR" sz="2800" b="1" dirty="0"/>
              <a:t>• Bacias sedimentares: são depressões na crosta terrestre preenchidas por detritos provenientes das áreas circundantes. São áreas de extensão variável que, por causa do processo de acúmulo de sedimentos, podem sofrer rebaixamento do relevo</a:t>
            </a:r>
            <a:r>
              <a:rPr lang="pt-BR" sz="2400" b="1" dirty="0"/>
              <a:t>. </a:t>
            </a:r>
          </a:p>
        </p:txBody>
      </p:sp>
      <p:sp>
        <p:nvSpPr>
          <p:cNvPr id="3" name="CaixaDeTexto 2">
            <a:extLst>
              <a:ext uri="{FF2B5EF4-FFF2-40B4-BE49-F238E27FC236}">
                <a16:creationId xmlns:a16="http://schemas.microsoft.com/office/drawing/2014/main" id="{4378EA66-B47A-415F-BB53-5C7D83081AB8}"/>
              </a:ext>
            </a:extLst>
          </p:cNvPr>
          <p:cNvSpPr txBox="1"/>
          <p:nvPr/>
        </p:nvSpPr>
        <p:spPr>
          <a:xfrm>
            <a:off x="1115616" y="46365"/>
            <a:ext cx="5544616" cy="646331"/>
          </a:xfrm>
          <a:prstGeom prst="rect">
            <a:avLst/>
          </a:prstGeom>
          <a:noFill/>
        </p:spPr>
        <p:txBody>
          <a:bodyPr wrap="square" rtlCol="0">
            <a:spAutoFit/>
          </a:bodyPr>
          <a:lstStyle/>
          <a:p>
            <a:r>
              <a:rPr lang="pt-BR" sz="3600" dirty="0"/>
              <a:t>Estruturas geológicas</a:t>
            </a:r>
          </a:p>
        </p:txBody>
      </p:sp>
    </p:spTree>
    <p:extLst>
      <p:ext uri="{BB962C8B-B14F-4D97-AF65-F5344CB8AC3E}">
        <p14:creationId xmlns:p14="http://schemas.microsoft.com/office/powerpoint/2010/main" val="3484074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tosfera 3: A estrutura geológica – Master Geografia">
            <a:extLst>
              <a:ext uri="{FF2B5EF4-FFF2-40B4-BE49-F238E27FC236}">
                <a16:creationId xmlns:a16="http://schemas.microsoft.com/office/drawing/2014/main" id="{3D25EFA3-99BA-359F-1678-3AC34DB04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1081088"/>
            <a:ext cx="6924675"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28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strutura Geológica do Planeta - PDF Download grátis">
            <a:extLst>
              <a:ext uri="{FF2B5EF4-FFF2-40B4-BE49-F238E27FC236}">
                <a16:creationId xmlns:a16="http://schemas.microsoft.com/office/drawing/2014/main" id="{9E5C4563-6657-98E3-E323-85A097C23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23825"/>
            <a:ext cx="5162550" cy="66103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Tinta 1">
                <a:extLst>
                  <a:ext uri="{FF2B5EF4-FFF2-40B4-BE49-F238E27FC236}">
                    <a16:creationId xmlns:a16="http://schemas.microsoft.com/office/drawing/2014/main" id="{DCD6DE25-7794-4B30-CB4C-7E90565D551C}"/>
                  </a:ext>
                </a:extLst>
              </p14:cNvPr>
              <p14:cNvContentPartPr/>
              <p14:nvPr/>
            </p14:nvContentPartPr>
            <p14:xfrm>
              <a:off x="3323880" y="2979720"/>
              <a:ext cx="2653920" cy="1269360"/>
            </p14:xfrm>
          </p:contentPart>
        </mc:Choice>
        <mc:Fallback xmlns="">
          <p:pic>
            <p:nvPicPr>
              <p:cNvPr id="2" name="Tinta 1">
                <a:extLst>
                  <a:ext uri="{FF2B5EF4-FFF2-40B4-BE49-F238E27FC236}">
                    <a16:creationId xmlns:a16="http://schemas.microsoft.com/office/drawing/2014/main" id="{DCD6DE25-7794-4B30-CB4C-7E90565D551C}"/>
                  </a:ext>
                </a:extLst>
              </p:cNvPr>
              <p:cNvPicPr/>
              <p:nvPr/>
            </p:nvPicPr>
            <p:blipFill>
              <a:blip r:embed="rId4"/>
              <a:stretch>
                <a:fillRect/>
              </a:stretch>
            </p:blipFill>
            <p:spPr>
              <a:xfrm>
                <a:off x="3314520" y="2970360"/>
                <a:ext cx="2672640" cy="1288080"/>
              </a:xfrm>
              <a:prstGeom prst="rect">
                <a:avLst/>
              </a:prstGeom>
            </p:spPr>
          </p:pic>
        </mc:Fallback>
      </mc:AlternateContent>
    </p:spTree>
    <p:extLst>
      <p:ext uri="{BB962C8B-B14F-4D97-AF65-F5344CB8AC3E}">
        <p14:creationId xmlns:p14="http://schemas.microsoft.com/office/powerpoint/2010/main" val="39562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533400" y="2336872"/>
            <a:ext cx="7999040" cy="4620519"/>
          </a:xfrm>
        </p:spPr>
        <p:txBody>
          <a:bodyPr>
            <a:normAutofit/>
          </a:bodyPr>
          <a:lstStyle/>
          <a:p>
            <a:r>
              <a:rPr lang="pt-BR" sz="2800" dirty="0"/>
              <a:t>Crosta Terrestre – (Camada superficial) São encontradas rochas relativamente leves e sólidas, tem uma espessura variável que pode atingir de 5 a 70 Km;</a:t>
            </a:r>
          </a:p>
          <a:p>
            <a:r>
              <a:rPr lang="pt-BR" sz="2800" dirty="0"/>
              <a:t>Manto – é formado por material mais denso, constituído principalmente por magnésio, ferro e silício,  é composto por duas camadas, o manto superior e inferior é onde esta localizada a </a:t>
            </a:r>
            <a:r>
              <a:rPr lang="pt-BR" sz="2800" dirty="0" err="1"/>
              <a:t>astenosfera</a:t>
            </a:r>
            <a:r>
              <a:rPr lang="pt-BR" sz="2800" dirty="0"/>
              <a:t> que contém  material pastoso chamado magma;</a:t>
            </a:r>
          </a:p>
        </p:txBody>
      </p:sp>
    </p:spTree>
    <p:extLst>
      <p:ext uri="{BB962C8B-B14F-4D97-AF65-F5344CB8AC3E}">
        <p14:creationId xmlns:p14="http://schemas.microsoft.com/office/powerpoint/2010/main" val="2168469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rutura geológica do Brasil - TudoGeo">
            <a:extLst>
              <a:ext uri="{FF2B5EF4-FFF2-40B4-BE49-F238E27FC236}">
                <a16:creationId xmlns:a16="http://schemas.microsoft.com/office/drawing/2014/main" id="{A476434D-05DE-8390-7DB5-CF84B3A8C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63"/>
            <a:ext cx="9144000" cy="646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330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0CECD62-8CD4-4AFC-BE16-52C1ED2C1779}"/>
              </a:ext>
            </a:extLst>
          </p:cNvPr>
          <p:cNvSpPr txBox="1"/>
          <p:nvPr/>
        </p:nvSpPr>
        <p:spPr>
          <a:xfrm>
            <a:off x="1202432" y="620688"/>
            <a:ext cx="6984776" cy="1107996"/>
          </a:xfrm>
          <a:prstGeom prst="rect">
            <a:avLst/>
          </a:prstGeom>
          <a:noFill/>
        </p:spPr>
        <p:txBody>
          <a:bodyPr wrap="square" rtlCol="0">
            <a:spAutoFit/>
          </a:bodyPr>
          <a:lstStyle/>
          <a:p>
            <a:r>
              <a:rPr lang="pt-BR" sz="6600" dirty="0"/>
              <a:t>Rochas</a:t>
            </a:r>
          </a:p>
        </p:txBody>
      </p:sp>
      <p:sp>
        <p:nvSpPr>
          <p:cNvPr id="3" name="CaixaDeTexto 2">
            <a:extLst>
              <a:ext uri="{FF2B5EF4-FFF2-40B4-BE49-F238E27FC236}">
                <a16:creationId xmlns:a16="http://schemas.microsoft.com/office/drawing/2014/main" id="{CBF192DE-1DE5-4CBC-846F-6433B3D306F3}"/>
              </a:ext>
            </a:extLst>
          </p:cNvPr>
          <p:cNvSpPr txBox="1"/>
          <p:nvPr/>
        </p:nvSpPr>
        <p:spPr>
          <a:xfrm>
            <a:off x="914400" y="1556792"/>
            <a:ext cx="7560840" cy="5262979"/>
          </a:xfrm>
          <a:prstGeom prst="rect">
            <a:avLst/>
          </a:prstGeom>
          <a:noFill/>
        </p:spPr>
        <p:txBody>
          <a:bodyPr wrap="square" rtlCol="0">
            <a:spAutoFit/>
          </a:bodyPr>
          <a:lstStyle/>
          <a:p>
            <a:pPr marL="457200" indent="-457200">
              <a:buFont typeface="Arial" panose="020B0604020202020204" pitchFamily="34" charset="0"/>
              <a:buChar char="•"/>
            </a:pPr>
            <a:r>
              <a:rPr lang="pt-BR" sz="2800" dirty="0"/>
              <a:t>A rocha pode ser formada por um mineral, agregados de minerais ou outras substâncias não minerais que compõem a camada superficial do planeta Terra: a crosta terrestre.</a:t>
            </a:r>
          </a:p>
          <a:p>
            <a:pPr marL="457200" indent="-457200">
              <a:buFont typeface="Arial" panose="020B0604020202020204" pitchFamily="34" charset="0"/>
              <a:buChar char="•"/>
            </a:pPr>
            <a:r>
              <a:rPr lang="pt-BR" sz="2800" dirty="0"/>
              <a:t>Quando um mineral é explorado, apresentando então valor econômico, ele passa a ser considerado um minério</a:t>
            </a:r>
          </a:p>
          <a:p>
            <a:pPr marL="457200" indent="-457200">
              <a:buFont typeface="Arial" panose="020B0604020202020204" pitchFamily="34" charset="0"/>
              <a:buChar char="•"/>
            </a:pPr>
            <a:r>
              <a:rPr lang="pt-BR" sz="2800" dirty="0"/>
              <a:t>Quanto aos tipos de rochas, pode-se classificá-las em três grupos: rochas magmáticas ou ígneas, sedimentares e metamórficas.</a:t>
            </a:r>
          </a:p>
        </p:txBody>
      </p:sp>
    </p:spTree>
    <p:extLst>
      <p:ext uri="{BB962C8B-B14F-4D97-AF65-F5344CB8AC3E}">
        <p14:creationId xmlns:p14="http://schemas.microsoft.com/office/powerpoint/2010/main" val="1850999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E374172-1BBA-41E1-B761-1786086A1DD3}"/>
              </a:ext>
            </a:extLst>
          </p:cNvPr>
          <p:cNvSpPr txBox="1"/>
          <p:nvPr/>
        </p:nvSpPr>
        <p:spPr>
          <a:xfrm>
            <a:off x="791580" y="476672"/>
            <a:ext cx="7560840" cy="6063198"/>
          </a:xfrm>
          <a:prstGeom prst="rect">
            <a:avLst/>
          </a:prstGeom>
          <a:noFill/>
        </p:spPr>
        <p:txBody>
          <a:bodyPr wrap="square" rtlCol="0">
            <a:spAutoFit/>
          </a:bodyPr>
          <a:lstStyle/>
          <a:p>
            <a:r>
              <a:rPr lang="pt-BR" sz="4000" dirty="0"/>
              <a:t>Rochas magmáticas ou ígneas</a:t>
            </a:r>
          </a:p>
          <a:p>
            <a:pPr marL="457200" indent="-457200">
              <a:buFont typeface="Arial" panose="020B0604020202020204" pitchFamily="34" charset="0"/>
              <a:buChar char="•"/>
            </a:pPr>
            <a:r>
              <a:rPr lang="pt-BR" sz="2800" dirty="0"/>
              <a:t>São rochas formadas pelo processo de resfriamento e solidificação do magma terrestre, o qual se dirige em direção à superfície. Elas podem ser classificadas em dois grupos: rochas plutônicas e rochas vulcânicas.</a:t>
            </a:r>
          </a:p>
          <a:p>
            <a:r>
              <a:rPr lang="pt-BR" sz="4000" dirty="0"/>
              <a:t>Rochas plutônicas</a:t>
            </a:r>
          </a:p>
          <a:p>
            <a:pPr marL="457200" indent="-457200">
              <a:buFont typeface="Arial" panose="020B0604020202020204" pitchFamily="34" charset="0"/>
              <a:buChar char="•"/>
            </a:pPr>
            <a:r>
              <a:rPr lang="pt-BR" sz="2800" dirty="0"/>
              <a:t>Quando o processo de resfriamento e solidificação do magma ocorre lentamente, e em grandes profundidades, dá-se o nome de rocha plutônica, também denominada intrusiva ou abissal</a:t>
            </a:r>
            <a:r>
              <a:rPr lang="pt-BR" sz="2800" dirty="0">
                <a:solidFill>
                  <a:schemeClr val="bg1"/>
                </a:solidFill>
              </a:rPr>
              <a:t>.</a:t>
            </a:r>
          </a:p>
        </p:txBody>
      </p:sp>
    </p:spTree>
    <p:extLst>
      <p:ext uri="{BB962C8B-B14F-4D97-AF65-F5344CB8AC3E}">
        <p14:creationId xmlns:p14="http://schemas.microsoft.com/office/powerpoint/2010/main" val="2804999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pos de Granito, Características e Composição">
            <a:extLst>
              <a:ext uri="{FF2B5EF4-FFF2-40B4-BE49-F238E27FC236}">
                <a16:creationId xmlns:a16="http://schemas.microsoft.com/office/drawing/2014/main" id="{381D8E81-A599-4D4F-A922-739F847C9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2838AD9-DC05-4457-8451-DB3400BF10DD}"/>
              </a:ext>
            </a:extLst>
          </p:cNvPr>
          <p:cNvSpPr txBox="1"/>
          <p:nvPr/>
        </p:nvSpPr>
        <p:spPr>
          <a:xfrm>
            <a:off x="1691680" y="548680"/>
            <a:ext cx="5904656" cy="1323439"/>
          </a:xfrm>
          <a:prstGeom prst="rect">
            <a:avLst/>
          </a:prstGeom>
          <a:noFill/>
        </p:spPr>
        <p:txBody>
          <a:bodyPr wrap="square" rtlCol="0">
            <a:spAutoFit/>
          </a:bodyPr>
          <a:lstStyle/>
          <a:p>
            <a:r>
              <a:rPr lang="pt-BR" sz="4000" dirty="0"/>
              <a:t>Rocha Plutônica ou intrusiva</a:t>
            </a:r>
          </a:p>
        </p:txBody>
      </p:sp>
    </p:spTree>
    <p:extLst>
      <p:ext uri="{BB962C8B-B14F-4D97-AF65-F5344CB8AC3E}">
        <p14:creationId xmlns:p14="http://schemas.microsoft.com/office/powerpoint/2010/main" val="839194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3B82AA7-5C73-49AD-8DDD-4897BE16C424}"/>
              </a:ext>
            </a:extLst>
          </p:cNvPr>
          <p:cNvSpPr txBox="1"/>
          <p:nvPr/>
        </p:nvSpPr>
        <p:spPr>
          <a:xfrm>
            <a:off x="107504" y="8388"/>
            <a:ext cx="7560840" cy="3293209"/>
          </a:xfrm>
          <a:prstGeom prst="rect">
            <a:avLst/>
          </a:prstGeom>
          <a:noFill/>
        </p:spPr>
        <p:txBody>
          <a:bodyPr wrap="square" rtlCol="0">
            <a:spAutoFit/>
          </a:bodyPr>
          <a:lstStyle/>
          <a:p>
            <a:r>
              <a:rPr lang="pt-BR" sz="4800" dirty="0"/>
              <a:t>Rochas vulcânicas</a:t>
            </a:r>
          </a:p>
          <a:p>
            <a:pPr marL="571500" indent="-571500">
              <a:buFont typeface="Arial" panose="020B0604020202020204" pitchFamily="34" charset="0"/>
              <a:buChar char="•"/>
            </a:pPr>
            <a:r>
              <a:rPr lang="pt-BR" sz="3200" dirty="0"/>
              <a:t>São originadas quando o resfriamento e a solidificação do magma ocorrem de maneira rápida e na superfície, não dando tempo de os cristais se desenvolverem</a:t>
            </a:r>
            <a:r>
              <a:rPr lang="pt-BR" sz="3200" dirty="0">
                <a:solidFill>
                  <a:schemeClr val="bg1"/>
                </a:solidFill>
              </a:rPr>
              <a:t>.</a:t>
            </a:r>
          </a:p>
        </p:txBody>
      </p:sp>
      <p:pic>
        <p:nvPicPr>
          <p:cNvPr id="2050" name="Picture 2" descr="Basalto - Minerais e Rochas Magmáticas">
            <a:extLst>
              <a:ext uri="{FF2B5EF4-FFF2-40B4-BE49-F238E27FC236}">
                <a16:creationId xmlns:a16="http://schemas.microsoft.com/office/drawing/2014/main" id="{D798529B-A7DA-4403-BEAC-6FFE9B0F5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29000"/>
            <a:ext cx="4104456" cy="307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301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585AF02-4118-4FCC-BBBE-CE9454606FD9}"/>
              </a:ext>
            </a:extLst>
          </p:cNvPr>
          <p:cNvSpPr txBox="1"/>
          <p:nvPr/>
        </p:nvSpPr>
        <p:spPr>
          <a:xfrm>
            <a:off x="107504" y="56138"/>
            <a:ext cx="7704856" cy="6801862"/>
          </a:xfrm>
          <a:prstGeom prst="rect">
            <a:avLst/>
          </a:prstGeom>
          <a:noFill/>
        </p:spPr>
        <p:txBody>
          <a:bodyPr wrap="square" rtlCol="0">
            <a:spAutoFit/>
          </a:bodyPr>
          <a:lstStyle/>
          <a:p>
            <a:pPr algn="just"/>
            <a:r>
              <a:rPr lang="pt-BR" sz="4400" dirty="0"/>
              <a:t>Rochas sedimentares</a:t>
            </a:r>
          </a:p>
          <a:p>
            <a:pPr algn="just"/>
            <a:r>
              <a:rPr lang="pt-BR" sz="2800" dirty="0"/>
              <a:t>São rochas formadas pelo acúmulo de partículas de vários tamanhos de outras rochas, ou de detritos orgânicos. As rochas da superfície terrestre sofrem dessa agregação e erosão provocada pela temperatura, pela água das chuvas, pelos ventos, pelo gelo e por outros agentes. As partículas dessas rochas são depositadas nas partes mais baixas do relevo. Com o passar do tempo (milhões de anos), camadas mais recentes depositam-se sobre as mais antigas. O peso das mais recentes ocasiona compactação e cimentação dos sedimentos, formando camadas horizontais com espessuras que variam de tamanho</a:t>
            </a:r>
            <a:r>
              <a:rPr lang="pt-BR" sz="2400" dirty="0">
                <a:solidFill>
                  <a:schemeClr val="bg1"/>
                </a:solidFill>
              </a:rPr>
              <a:t>.</a:t>
            </a:r>
          </a:p>
        </p:txBody>
      </p:sp>
    </p:spTree>
    <p:extLst>
      <p:ext uri="{BB962C8B-B14F-4D97-AF65-F5344CB8AC3E}">
        <p14:creationId xmlns:p14="http://schemas.microsoft.com/office/powerpoint/2010/main" val="1112525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8. Tipos de Rochas - Blog do Professor ClebinhoBlog do Professor Clebinho  | Versão Mobile">
            <a:extLst>
              <a:ext uri="{FF2B5EF4-FFF2-40B4-BE49-F238E27FC236}">
                <a16:creationId xmlns:a16="http://schemas.microsoft.com/office/drawing/2014/main" id="{0D796202-026B-4199-8122-954AFF913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8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ochas Sedimentares, Arenito e Calcário - Só Biologia">
            <a:extLst>
              <a:ext uri="{FF2B5EF4-FFF2-40B4-BE49-F238E27FC236}">
                <a16:creationId xmlns:a16="http://schemas.microsoft.com/office/drawing/2014/main" id="{58D7855D-F224-4D62-81F3-A92753A07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0383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renito – Wikipédia, a enciclopédia livre">
            <a:extLst>
              <a:ext uri="{FF2B5EF4-FFF2-40B4-BE49-F238E27FC236}">
                <a16:creationId xmlns:a16="http://schemas.microsoft.com/office/drawing/2014/main" id="{36206723-2231-4F5A-B182-BBAC1EB48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8318"/>
            <a:ext cx="20955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mo se explica a beleza da montanha de 7 cores que atrai multidões de  turistas ao Peru - BBC News Brasil">
            <a:extLst>
              <a:ext uri="{FF2B5EF4-FFF2-40B4-BE49-F238E27FC236}">
                <a16:creationId xmlns:a16="http://schemas.microsoft.com/office/drawing/2014/main" id="{4BC0A8EA-E6F6-4E7D-99F2-ACC6E7EA1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330" y="2996952"/>
            <a:ext cx="5852142" cy="329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252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B2E9FE4-EB70-408F-8DA5-DAFF1F462B40}"/>
              </a:ext>
            </a:extLst>
          </p:cNvPr>
          <p:cNvSpPr txBox="1"/>
          <p:nvPr/>
        </p:nvSpPr>
        <p:spPr>
          <a:xfrm>
            <a:off x="336390" y="12680"/>
            <a:ext cx="7836009" cy="3416320"/>
          </a:xfrm>
          <a:prstGeom prst="rect">
            <a:avLst/>
          </a:prstGeom>
          <a:noFill/>
        </p:spPr>
        <p:txBody>
          <a:bodyPr wrap="square" rtlCol="0">
            <a:spAutoFit/>
          </a:bodyPr>
          <a:lstStyle/>
          <a:p>
            <a:r>
              <a:rPr lang="pt-BR" sz="4800" dirty="0"/>
              <a:t>Rochas </a:t>
            </a:r>
            <a:r>
              <a:rPr lang="pt-BR" sz="4800" dirty="0" err="1"/>
              <a:t>metamórﬁcas</a:t>
            </a:r>
            <a:endParaRPr lang="pt-BR" sz="4800" dirty="0"/>
          </a:p>
          <a:p>
            <a:r>
              <a:rPr lang="pt-BR" sz="2800" dirty="0"/>
              <a:t>As rochas metamórficas são resultantes da transformação de qualquer tipo de rocha, seja ela magmática, sedimentar ou até mesmo metamórfica. Elas se formam pela alteração de sua estrutura original, pelas altas pressões e pela temperatura do interior da Terra</a:t>
            </a:r>
            <a:r>
              <a:rPr lang="pt-BR" sz="2800" dirty="0">
                <a:solidFill>
                  <a:schemeClr val="bg1"/>
                </a:solidFill>
              </a:rPr>
              <a:t>.</a:t>
            </a:r>
          </a:p>
        </p:txBody>
      </p:sp>
      <p:pic>
        <p:nvPicPr>
          <p:cNvPr id="5122" name="Picture 2" descr="Rocha metamórfica - Disciplina - Ciências">
            <a:extLst>
              <a:ext uri="{FF2B5EF4-FFF2-40B4-BE49-F238E27FC236}">
                <a16:creationId xmlns:a16="http://schemas.microsoft.com/office/drawing/2014/main" id="{FF3BD9AB-CC21-485E-B3F6-0D427C1D3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381000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eologia 11º">
            <a:extLst>
              <a:ext uri="{FF2B5EF4-FFF2-40B4-BE49-F238E27FC236}">
                <a16:creationId xmlns:a16="http://schemas.microsoft.com/office/drawing/2014/main" id="{B5E617EF-7BDD-483A-BACE-D07C63510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416671"/>
            <a:ext cx="4267061" cy="320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462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DEB9DA0-3EAF-4C96-A4DF-70DCDD03F973}"/>
              </a:ext>
            </a:extLst>
          </p:cNvPr>
          <p:cNvSpPr txBox="1"/>
          <p:nvPr/>
        </p:nvSpPr>
        <p:spPr>
          <a:xfrm>
            <a:off x="395536" y="1997839"/>
            <a:ext cx="6768752" cy="2862322"/>
          </a:xfrm>
          <a:prstGeom prst="rect">
            <a:avLst/>
          </a:prstGeom>
          <a:noFill/>
        </p:spPr>
        <p:txBody>
          <a:bodyPr wrap="square" rtlCol="0">
            <a:spAutoFit/>
          </a:bodyPr>
          <a:lstStyle/>
          <a:p>
            <a:r>
              <a:rPr lang="pt-BR" sz="3600" dirty="0"/>
              <a:t>O ciclo das rochas é considerado resultado da interação entre o sistema da tectônica de placas e o sistema do clima</a:t>
            </a:r>
            <a:r>
              <a:rPr lang="pt-BR" dirty="0"/>
              <a:t>.</a:t>
            </a:r>
          </a:p>
        </p:txBody>
      </p:sp>
      <p:sp>
        <p:nvSpPr>
          <p:cNvPr id="3" name="CaixaDeTexto 2">
            <a:extLst>
              <a:ext uri="{FF2B5EF4-FFF2-40B4-BE49-F238E27FC236}">
                <a16:creationId xmlns:a16="http://schemas.microsoft.com/office/drawing/2014/main" id="{1FFDFB1F-EA83-48F0-8195-F1F7A6A6F497}"/>
              </a:ext>
            </a:extLst>
          </p:cNvPr>
          <p:cNvSpPr txBox="1"/>
          <p:nvPr/>
        </p:nvSpPr>
        <p:spPr>
          <a:xfrm>
            <a:off x="611560" y="434850"/>
            <a:ext cx="4392488" cy="584775"/>
          </a:xfrm>
          <a:prstGeom prst="rect">
            <a:avLst/>
          </a:prstGeom>
          <a:noFill/>
        </p:spPr>
        <p:txBody>
          <a:bodyPr wrap="square" rtlCol="0">
            <a:spAutoFit/>
          </a:bodyPr>
          <a:lstStyle/>
          <a:p>
            <a:r>
              <a:rPr lang="pt-BR" sz="3200" dirty="0"/>
              <a:t>Ciclo das rochas</a:t>
            </a:r>
          </a:p>
        </p:txBody>
      </p:sp>
    </p:spTree>
    <p:extLst>
      <p:ext uri="{BB962C8B-B14F-4D97-AF65-F5344CB8AC3E}">
        <p14:creationId xmlns:p14="http://schemas.microsoft.com/office/powerpoint/2010/main" val="387814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533400" y="2336872"/>
            <a:ext cx="7278960" cy="4044455"/>
          </a:xfrm>
        </p:spPr>
        <p:txBody>
          <a:bodyPr>
            <a:normAutofit fontScale="92500"/>
          </a:bodyPr>
          <a:lstStyle/>
          <a:p>
            <a:r>
              <a:rPr lang="pt-BR" sz="2800" dirty="0"/>
              <a:t>É nas </a:t>
            </a:r>
            <a:r>
              <a:rPr lang="pt-BR" sz="2800" dirty="0" err="1"/>
              <a:t>astenosfera</a:t>
            </a:r>
            <a:r>
              <a:rPr lang="pt-BR" sz="2800" dirty="0"/>
              <a:t> que ocorre os movimentos das placas tectônicas; </a:t>
            </a:r>
          </a:p>
          <a:p>
            <a:r>
              <a:rPr lang="pt-BR" sz="2800" dirty="0"/>
              <a:t>Núcleo -  Está localizada aproximadamente a 2900 km da superfície terrestre; é dividido em núcleo interno e externo</a:t>
            </a:r>
          </a:p>
          <a:p>
            <a:r>
              <a:rPr lang="pt-BR" sz="2800" dirty="0"/>
              <a:t>Núcleo Externo – é  liquido compostos por silício e magnésio sua temperatura é em torno de 3 mil </a:t>
            </a:r>
            <a:r>
              <a:rPr lang="pt-BR" sz="2800" dirty="0" err="1"/>
              <a:t>ºC</a:t>
            </a:r>
            <a:endParaRPr lang="pt-BR" sz="2800" dirty="0"/>
          </a:p>
          <a:p>
            <a:r>
              <a:rPr lang="pt-BR" sz="2800" dirty="0"/>
              <a:t>Núcleo interno –  É sólido composto principalmente níquel e ferro</a:t>
            </a:r>
          </a:p>
        </p:txBody>
      </p:sp>
    </p:spTree>
    <p:extLst>
      <p:ext uri="{BB962C8B-B14F-4D97-AF65-F5344CB8AC3E}">
        <p14:creationId xmlns:p14="http://schemas.microsoft.com/office/powerpoint/2010/main" val="36642540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DIMENTOGÉNESE, UMA PARCELA DO CICLO DAS ROCHAS | Sopas de Pedra | Ciclo  das rochas, Rochas, Rochas metamórficas">
            <a:extLst>
              <a:ext uri="{FF2B5EF4-FFF2-40B4-BE49-F238E27FC236}">
                <a16:creationId xmlns:a16="http://schemas.microsoft.com/office/drawing/2014/main" id="{49A23BD3-0449-44DB-A39B-C7BDA4D3A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1443038"/>
            <a:ext cx="501967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5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4BCD2EC-E4CF-2F09-6A08-17D686A5D7EC}"/>
              </a:ext>
            </a:extLst>
          </p:cNvPr>
          <p:cNvSpPr txBox="1"/>
          <p:nvPr/>
        </p:nvSpPr>
        <p:spPr>
          <a:xfrm>
            <a:off x="683568" y="548680"/>
            <a:ext cx="6120680" cy="830997"/>
          </a:xfrm>
          <a:prstGeom prst="rect">
            <a:avLst/>
          </a:prstGeom>
          <a:noFill/>
        </p:spPr>
        <p:txBody>
          <a:bodyPr wrap="square" rtlCol="0">
            <a:spAutoFit/>
          </a:bodyPr>
          <a:lstStyle/>
          <a:p>
            <a:r>
              <a:rPr lang="pt-BR" sz="4800" dirty="0"/>
              <a:t>Relevo</a:t>
            </a:r>
          </a:p>
        </p:txBody>
      </p:sp>
      <p:sp>
        <p:nvSpPr>
          <p:cNvPr id="3" name="CaixaDeTexto 2">
            <a:extLst>
              <a:ext uri="{FF2B5EF4-FFF2-40B4-BE49-F238E27FC236}">
                <a16:creationId xmlns:a16="http://schemas.microsoft.com/office/drawing/2014/main" id="{82070AF5-86B9-5BD6-05D4-9EEB15BC9698}"/>
              </a:ext>
            </a:extLst>
          </p:cNvPr>
          <p:cNvSpPr txBox="1"/>
          <p:nvPr/>
        </p:nvSpPr>
        <p:spPr>
          <a:xfrm>
            <a:off x="683568" y="1484784"/>
            <a:ext cx="6120680" cy="2677656"/>
          </a:xfrm>
          <a:prstGeom prst="rect">
            <a:avLst/>
          </a:prstGeom>
          <a:noFill/>
        </p:spPr>
        <p:txBody>
          <a:bodyPr wrap="square" rtlCol="0">
            <a:spAutoFit/>
          </a:bodyPr>
          <a:lstStyle/>
          <a:p>
            <a:r>
              <a:rPr lang="pt-BR" sz="2800" b="0" i="0" dirty="0">
                <a:effectLst/>
                <a:latin typeface="arial" panose="020B0604020202020204" pitchFamily="34" charset="0"/>
              </a:rPr>
              <a:t>O relevo pode ser definido como as formas da superfície de um planeta. O relevo se origina e se transforma sob a interferência de dois tipos de agentes: os agentes internos e externos. </a:t>
            </a:r>
            <a:endParaRPr lang="pt-BR" sz="2800" dirty="0"/>
          </a:p>
        </p:txBody>
      </p:sp>
    </p:spTree>
    <p:extLst>
      <p:ext uri="{BB962C8B-B14F-4D97-AF65-F5344CB8AC3E}">
        <p14:creationId xmlns:p14="http://schemas.microsoft.com/office/powerpoint/2010/main" val="939351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p:nvPr/>
        </p:nvSpPr>
        <p:spPr>
          <a:xfrm>
            <a:off x="302100" y="1897625"/>
            <a:ext cx="3891900" cy="1569600"/>
          </a:xfrm>
          <a:prstGeom prst="rect">
            <a:avLst/>
          </a:prstGeom>
          <a:noFill/>
          <a:ln>
            <a:noFill/>
          </a:ln>
        </p:spPr>
        <p:txBody>
          <a:bodyPr spcFirstLastPara="1" wrap="square" lIns="91425" tIns="45700" rIns="91425" bIns="45700" anchor="t" anchorCtr="0">
            <a:spAutoFit/>
          </a:bodyPr>
          <a:lstStyle/>
          <a:p>
            <a:pPr algn="ctr"/>
            <a:r>
              <a:rPr lang="pt-BR" sz="2400" dirty="0">
                <a:latin typeface="Calibri"/>
                <a:ea typeface="Calibri"/>
                <a:cs typeface="Calibri"/>
                <a:sym typeface="Calibri"/>
              </a:rPr>
              <a:t>É a medida contada a partir do nível do mar, o qual possui o marco inicial de zero metros.</a:t>
            </a:r>
            <a:endParaRPr sz="2400" dirty="0">
              <a:latin typeface="Calibri"/>
              <a:ea typeface="Calibri"/>
              <a:cs typeface="Calibri"/>
              <a:sym typeface="Calibri"/>
            </a:endParaRPr>
          </a:p>
        </p:txBody>
      </p:sp>
      <p:sp>
        <p:nvSpPr>
          <p:cNvPr id="124" name="Google Shape;124;p6"/>
          <p:cNvSpPr txBox="1"/>
          <p:nvPr/>
        </p:nvSpPr>
        <p:spPr>
          <a:xfrm>
            <a:off x="395536" y="1463650"/>
            <a:ext cx="3018900" cy="554100"/>
          </a:xfrm>
          <a:prstGeom prst="rect">
            <a:avLst/>
          </a:prstGeom>
          <a:noFill/>
          <a:ln>
            <a:noFill/>
          </a:ln>
        </p:spPr>
        <p:txBody>
          <a:bodyPr spcFirstLastPara="1" wrap="square" lIns="91425" tIns="45700" rIns="91425" bIns="45700" anchor="t" anchorCtr="0">
            <a:spAutoFit/>
          </a:bodyPr>
          <a:lstStyle/>
          <a:p>
            <a:pPr algn="ctr"/>
            <a:r>
              <a:rPr lang="pt-BR" sz="3000" b="1" u="sng" dirty="0">
                <a:latin typeface="Calibri"/>
                <a:ea typeface="Calibri"/>
                <a:cs typeface="Calibri"/>
                <a:sym typeface="Calibri"/>
              </a:rPr>
              <a:t>Altitude</a:t>
            </a:r>
            <a:endParaRPr sz="3000" b="1" u="sng" dirty="0">
              <a:latin typeface="Calibri"/>
              <a:ea typeface="Calibri"/>
              <a:cs typeface="Calibri"/>
              <a:sym typeface="Calibri"/>
            </a:endParaRPr>
          </a:p>
        </p:txBody>
      </p:sp>
      <p:pic>
        <p:nvPicPr>
          <p:cNvPr id="125" name="Google Shape;125;p6"/>
          <p:cNvPicPr preferRelativeResize="0"/>
          <p:nvPr/>
        </p:nvPicPr>
        <p:blipFill rotWithShape="1">
          <a:blip r:embed="rId3">
            <a:alphaModFix/>
          </a:blip>
          <a:srcRect t="2697" b="2258"/>
          <a:stretch/>
        </p:blipFill>
        <p:spPr>
          <a:xfrm>
            <a:off x="5292079" y="1897625"/>
            <a:ext cx="3802745" cy="3277500"/>
          </a:xfrm>
          <a:prstGeom prst="rect">
            <a:avLst/>
          </a:prstGeom>
          <a:noFill/>
          <a:ln>
            <a:noFill/>
          </a:ln>
        </p:spPr>
      </p:pic>
      <p:sp>
        <p:nvSpPr>
          <p:cNvPr id="126" name="Google Shape;126;p6"/>
          <p:cNvSpPr/>
          <p:nvPr/>
        </p:nvSpPr>
        <p:spPr>
          <a:xfrm>
            <a:off x="5985063" y="5327538"/>
            <a:ext cx="2380117" cy="323125"/>
          </a:xfrm>
          <a:prstGeom prst="rect">
            <a:avLst/>
          </a:prstGeom>
          <a:noFill/>
          <a:ln>
            <a:noFill/>
          </a:ln>
        </p:spPr>
        <p:txBody>
          <a:bodyPr spcFirstLastPara="1" wrap="square" lIns="91425" tIns="45700" rIns="91425" bIns="45700" anchor="t" anchorCtr="0">
            <a:spAutoFit/>
          </a:bodyPr>
          <a:lstStyle/>
          <a:p>
            <a:pPr algn="ctr"/>
            <a:r>
              <a:rPr lang="pt-BR" sz="500">
                <a:solidFill>
                  <a:schemeClr val="dk1"/>
                </a:solidFill>
                <a:latin typeface="Calibri"/>
                <a:ea typeface="Calibri"/>
                <a:cs typeface="Calibri"/>
                <a:sym typeface="Calibri"/>
              </a:rPr>
              <a:t>FONTE: </a:t>
            </a:r>
            <a:r>
              <a:rPr lang="pt-BR" sz="5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https://www.terratrekking.com.br/noticia/1/a-diferenca-entre-altura-e-altitude</a:t>
            </a:r>
            <a:endParaRPr sz="500">
              <a:solidFill>
                <a:schemeClr val="dk1"/>
              </a:solidFill>
              <a:latin typeface="Calibri"/>
              <a:ea typeface="Calibri"/>
              <a:cs typeface="Calibri"/>
              <a:sym typeface="Calibri"/>
            </a:endParaRPr>
          </a:p>
          <a:p>
            <a:pPr algn="ctr"/>
            <a:r>
              <a:rPr lang="pt-BR" sz="500">
                <a:solidFill>
                  <a:schemeClr val="dk1"/>
                </a:solidFill>
                <a:latin typeface="Calibri"/>
                <a:ea typeface="Calibri"/>
                <a:cs typeface="Calibri"/>
                <a:sym typeface="Calibri"/>
              </a:rPr>
              <a:t>Acesso em: 11 jun. 2020.</a:t>
            </a:r>
            <a:endParaRPr sz="5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p:nvPr/>
        </p:nvSpPr>
        <p:spPr>
          <a:xfrm>
            <a:off x="1132975" y="1205450"/>
            <a:ext cx="7249500" cy="646290"/>
          </a:xfrm>
          <a:prstGeom prst="rect">
            <a:avLst/>
          </a:prstGeom>
          <a:noFill/>
          <a:ln>
            <a:noFill/>
          </a:ln>
        </p:spPr>
        <p:txBody>
          <a:bodyPr spcFirstLastPara="1" wrap="square" lIns="91425" tIns="45700" rIns="91425" bIns="45700" anchor="t" anchorCtr="0">
            <a:spAutoFit/>
          </a:bodyPr>
          <a:lstStyle/>
          <a:p>
            <a:pPr algn="ctr"/>
            <a:r>
              <a:rPr lang="pt-BR" sz="3600" b="1" dirty="0">
                <a:solidFill>
                  <a:schemeClr val="bg1"/>
                </a:solidFill>
                <a:latin typeface="Calibri"/>
                <a:ea typeface="Calibri"/>
                <a:cs typeface="Calibri"/>
                <a:sym typeface="Calibri"/>
              </a:rPr>
              <a:t>As principais formas de relevo são:</a:t>
            </a:r>
            <a:endParaRPr sz="3600" b="1" dirty="0">
              <a:solidFill>
                <a:schemeClr val="bg1"/>
              </a:solidFill>
              <a:latin typeface="Calibri"/>
              <a:ea typeface="Calibri"/>
              <a:cs typeface="Calibri"/>
              <a:sym typeface="Calibri"/>
            </a:endParaRPr>
          </a:p>
        </p:txBody>
      </p:sp>
      <p:sp>
        <p:nvSpPr>
          <p:cNvPr id="133" name="Google Shape;133;p7"/>
          <p:cNvSpPr/>
          <p:nvPr/>
        </p:nvSpPr>
        <p:spPr>
          <a:xfrm>
            <a:off x="371676" y="2839097"/>
            <a:ext cx="4572000" cy="1569600"/>
          </a:xfrm>
          <a:prstGeom prst="rect">
            <a:avLst/>
          </a:prstGeom>
          <a:noFill/>
          <a:ln>
            <a:noFill/>
          </a:ln>
        </p:spPr>
        <p:txBody>
          <a:bodyPr spcFirstLastPara="1" wrap="square" lIns="91425" tIns="45700" rIns="91425" bIns="45700" anchor="t" anchorCtr="0">
            <a:spAutoFit/>
          </a:bodyPr>
          <a:lstStyle/>
          <a:p>
            <a:pPr marL="342900" indent="-342900">
              <a:buClr>
                <a:srgbClr val="000000"/>
              </a:buClr>
              <a:buSzPts val="4000"/>
              <a:buFont typeface="Arial"/>
              <a:buChar char="•"/>
            </a:pPr>
            <a:r>
              <a:rPr lang="pt-BR" sz="2400" dirty="0">
                <a:latin typeface="Calibri"/>
                <a:ea typeface="Calibri"/>
                <a:cs typeface="Calibri"/>
                <a:sym typeface="Calibri"/>
              </a:rPr>
              <a:t>MONTANHA.</a:t>
            </a:r>
            <a:endParaRPr sz="2400" dirty="0">
              <a:latin typeface="Calibri"/>
              <a:ea typeface="Calibri"/>
              <a:cs typeface="Calibri"/>
              <a:sym typeface="Calibri"/>
            </a:endParaRPr>
          </a:p>
          <a:p>
            <a:pPr marL="342900" indent="-342900">
              <a:buClr>
                <a:srgbClr val="000000"/>
              </a:buClr>
              <a:buSzPts val="4000"/>
              <a:buFont typeface="Arial"/>
              <a:buChar char="•"/>
            </a:pPr>
            <a:r>
              <a:rPr lang="pt-BR" sz="2400" dirty="0">
                <a:latin typeface="Calibri"/>
                <a:ea typeface="Calibri"/>
                <a:cs typeface="Calibri"/>
                <a:sym typeface="Calibri"/>
              </a:rPr>
              <a:t>DEPRESSÃO.</a:t>
            </a:r>
            <a:endParaRPr sz="2400" dirty="0">
              <a:latin typeface="Calibri"/>
              <a:ea typeface="Calibri"/>
              <a:cs typeface="Calibri"/>
              <a:sym typeface="Calibri"/>
            </a:endParaRPr>
          </a:p>
          <a:p>
            <a:pPr marL="342900" indent="-342900">
              <a:buClr>
                <a:srgbClr val="000000"/>
              </a:buClr>
              <a:buSzPts val="4000"/>
              <a:buFont typeface="Arial"/>
              <a:buChar char="•"/>
            </a:pPr>
            <a:r>
              <a:rPr lang="pt-BR" sz="2400" dirty="0">
                <a:latin typeface="Calibri"/>
                <a:ea typeface="Calibri"/>
                <a:cs typeface="Calibri"/>
                <a:sym typeface="Calibri"/>
              </a:rPr>
              <a:t>PLANALTO.</a:t>
            </a:r>
            <a:endParaRPr sz="2400" dirty="0">
              <a:latin typeface="Calibri"/>
              <a:ea typeface="Calibri"/>
              <a:cs typeface="Calibri"/>
              <a:sym typeface="Calibri"/>
            </a:endParaRPr>
          </a:p>
          <a:p>
            <a:pPr marL="342900" indent="-342900">
              <a:buClr>
                <a:srgbClr val="000000"/>
              </a:buClr>
              <a:buSzPts val="4000"/>
              <a:buFont typeface="Arial"/>
              <a:buChar char="•"/>
            </a:pPr>
            <a:r>
              <a:rPr lang="pt-BR" sz="2400" dirty="0">
                <a:latin typeface="Calibri"/>
                <a:ea typeface="Calibri"/>
                <a:cs typeface="Calibri"/>
                <a:sym typeface="Calibri"/>
              </a:rPr>
              <a:t>PLANÍCIE</a:t>
            </a:r>
            <a:r>
              <a:rPr lang="pt-BR"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pic>
        <p:nvPicPr>
          <p:cNvPr id="134" name="Google Shape;134;p7" descr="O relevo e suas formas: - 6ºB-Matutino"/>
          <p:cNvPicPr preferRelativeResize="0"/>
          <p:nvPr/>
        </p:nvPicPr>
        <p:blipFill rotWithShape="1">
          <a:blip r:embed="rId3">
            <a:alphaModFix/>
          </a:blip>
          <a:srcRect/>
          <a:stretch/>
        </p:blipFill>
        <p:spPr>
          <a:xfrm>
            <a:off x="2755148" y="2157725"/>
            <a:ext cx="5627400" cy="3489000"/>
          </a:xfrm>
          <a:prstGeom prst="rect">
            <a:avLst/>
          </a:prstGeom>
          <a:noFill/>
          <a:ln>
            <a:noFill/>
          </a:ln>
        </p:spPr>
      </p:pic>
      <p:sp>
        <p:nvSpPr>
          <p:cNvPr id="135" name="Google Shape;135;p7"/>
          <p:cNvSpPr/>
          <p:nvPr/>
        </p:nvSpPr>
        <p:spPr>
          <a:xfrm rot="5400000">
            <a:off x="7724776" y="3653241"/>
            <a:ext cx="1647825" cy="138499"/>
          </a:xfrm>
          <a:prstGeom prst="rect">
            <a:avLst/>
          </a:prstGeom>
          <a:noFill/>
          <a:ln>
            <a:noFill/>
          </a:ln>
        </p:spPr>
        <p:txBody>
          <a:bodyPr spcFirstLastPara="1" wrap="square" lIns="91425" tIns="45700" rIns="91425" bIns="45700" anchor="t" anchorCtr="0">
            <a:spAutoFit/>
          </a:bodyPr>
          <a:lstStyle/>
          <a:p>
            <a:r>
              <a:rPr lang="pt-BR" sz="300">
                <a:solidFill>
                  <a:schemeClr val="dk1"/>
                </a:solidFill>
                <a:latin typeface="Calibri"/>
                <a:ea typeface="Calibri"/>
                <a:cs typeface="Calibri"/>
                <a:sym typeface="Calibri"/>
              </a:rPr>
              <a:t>https://sites.google.com/a/cefgg.com.br/6b-cefgg/materias/geografia/o-relevo-e-suas-formas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p:nvPr/>
        </p:nvSpPr>
        <p:spPr>
          <a:xfrm>
            <a:off x="361950" y="1089125"/>
            <a:ext cx="8218500" cy="1015800"/>
          </a:xfrm>
          <a:prstGeom prst="rect">
            <a:avLst/>
          </a:prstGeom>
          <a:noFill/>
          <a:ln>
            <a:noFill/>
          </a:ln>
        </p:spPr>
        <p:txBody>
          <a:bodyPr spcFirstLastPara="1" wrap="square" lIns="91425" tIns="45700" rIns="91425" bIns="45700" anchor="t" anchorCtr="0">
            <a:spAutoFit/>
          </a:bodyPr>
          <a:lstStyle/>
          <a:p>
            <a:pPr algn="ctr"/>
            <a:r>
              <a:rPr lang="pt-BR" sz="3000" b="1" dirty="0">
                <a:solidFill>
                  <a:schemeClr val="dk1"/>
                </a:solidFill>
                <a:latin typeface="Calibri"/>
                <a:ea typeface="Calibri"/>
                <a:cs typeface="Calibri"/>
                <a:sym typeface="Calibri"/>
              </a:rPr>
              <a:t>Vamos </a:t>
            </a:r>
            <a:r>
              <a:rPr lang="pt-BR" sz="3000" b="1" dirty="0">
                <a:solidFill>
                  <a:schemeClr val="bg1"/>
                </a:solidFill>
                <a:latin typeface="Calibri"/>
                <a:ea typeface="Calibri"/>
                <a:cs typeface="Calibri"/>
                <a:sym typeface="Calibri"/>
              </a:rPr>
              <a:t>conhecer as características de cada forma do relevo?</a:t>
            </a:r>
            <a:endParaRPr sz="3000" b="1" dirty="0">
              <a:solidFill>
                <a:schemeClr val="bg1"/>
              </a:solidFill>
              <a:latin typeface="Calibri"/>
              <a:ea typeface="Calibri"/>
              <a:cs typeface="Calibri"/>
              <a:sym typeface="Calibri"/>
            </a:endParaRPr>
          </a:p>
        </p:txBody>
      </p:sp>
      <p:sp>
        <p:nvSpPr>
          <p:cNvPr id="149" name="Google Shape;149;p10"/>
          <p:cNvSpPr/>
          <p:nvPr/>
        </p:nvSpPr>
        <p:spPr>
          <a:xfrm>
            <a:off x="269625" y="2395086"/>
            <a:ext cx="4572000" cy="3785611"/>
          </a:xfrm>
          <a:prstGeom prst="rect">
            <a:avLst/>
          </a:prstGeom>
          <a:noFill/>
          <a:ln>
            <a:noFill/>
          </a:ln>
        </p:spPr>
        <p:txBody>
          <a:bodyPr spcFirstLastPara="1" wrap="square" lIns="91425" tIns="45700" rIns="91425" bIns="45700" anchor="t" anchorCtr="0">
            <a:spAutoFit/>
          </a:bodyPr>
          <a:lstStyle/>
          <a:p>
            <a:pPr algn="ctr"/>
            <a:r>
              <a:rPr lang="pt-BR" sz="2400" b="1" dirty="0">
                <a:latin typeface="Calibri"/>
                <a:ea typeface="Calibri"/>
                <a:cs typeface="Calibri"/>
                <a:sym typeface="Calibri"/>
              </a:rPr>
              <a:t>MONTANHAS</a:t>
            </a:r>
            <a:endParaRPr dirty="0"/>
          </a:p>
          <a:p>
            <a:pPr algn="ctr"/>
            <a:r>
              <a:rPr lang="pt-BR" sz="2400" dirty="0">
                <a:latin typeface="Calibri"/>
                <a:ea typeface="Calibri"/>
                <a:cs typeface="Calibri"/>
                <a:sym typeface="Calibri"/>
              </a:rPr>
              <a:t>São as formas de relevo que apresentam maior altitude e com encostas íngremes (bastante inclinadas). Quando há um conjunto de montanhas, recebe o nome de cadeia montanhosa</a:t>
            </a:r>
            <a:endParaRPr sz="2400" dirty="0">
              <a:latin typeface="Calibri"/>
              <a:ea typeface="Calibri"/>
              <a:cs typeface="Calibri"/>
              <a:sym typeface="Calibri"/>
            </a:endParaRPr>
          </a:p>
          <a:p>
            <a:pPr algn="ctr"/>
            <a:r>
              <a:rPr lang="pt-BR" sz="2400" dirty="0">
                <a:latin typeface="Calibri"/>
                <a:ea typeface="Calibri"/>
                <a:cs typeface="Calibri"/>
                <a:sym typeface="Calibri"/>
              </a:rPr>
              <a:t>ou cordilheira. São formadas pelo movimento das placas tectônicas (tectonismo) e vulcanismo.</a:t>
            </a:r>
            <a:endParaRPr dirty="0"/>
          </a:p>
        </p:txBody>
      </p:sp>
      <p:pic>
        <p:nvPicPr>
          <p:cNvPr id="150" name="Google Shape;150;p10"/>
          <p:cNvPicPr preferRelativeResize="0"/>
          <p:nvPr/>
        </p:nvPicPr>
        <p:blipFill rotWithShape="1">
          <a:blip r:embed="rId3">
            <a:alphaModFix/>
          </a:blip>
          <a:srcRect/>
          <a:stretch/>
        </p:blipFill>
        <p:spPr>
          <a:xfrm>
            <a:off x="4766902" y="2451326"/>
            <a:ext cx="4120825" cy="2817650"/>
          </a:xfrm>
          <a:prstGeom prst="rect">
            <a:avLst/>
          </a:prstGeom>
          <a:noFill/>
          <a:ln>
            <a:noFill/>
          </a:ln>
        </p:spPr>
      </p:pic>
      <p:sp>
        <p:nvSpPr>
          <p:cNvPr id="151" name="Google Shape;151;p10"/>
          <p:cNvSpPr/>
          <p:nvPr/>
        </p:nvSpPr>
        <p:spPr>
          <a:xfrm>
            <a:off x="5115396" y="5442164"/>
            <a:ext cx="3677100" cy="169200"/>
          </a:xfrm>
          <a:prstGeom prst="rect">
            <a:avLst/>
          </a:prstGeom>
          <a:noFill/>
          <a:ln>
            <a:noFill/>
          </a:ln>
        </p:spPr>
        <p:txBody>
          <a:bodyPr spcFirstLastPara="1" wrap="square" lIns="91425" tIns="45700" rIns="91425" bIns="45700" anchor="t" anchorCtr="0">
            <a:spAutoFit/>
          </a:bodyPr>
          <a:lstStyle/>
          <a:p>
            <a:pPr algn="ctr"/>
            <a:r>
              <a:rPr lang="pt-BR" sz="500">
                <a:solidFill>
                  <a:schemeClr val="dk1"/>
                </a:solidFill>
                <a:latin typeface="Calibri"/>
                <a:ea typeface="Calibri"/>
                <a:cs typeface="Calibri"/>
                <a:sym typeface="Calibri"/>
              </a:rPr>
              <a:t>FONTE: </a:t>
            </a:r>
            <a:r>
              <a:rPr lang="pt-BR" sz="5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https://www.infoescola.com/geologia/dobramentos-modernos/</a:t>
            </a:r>
            <a:r>
              <a:rPr lang="pt-BR" sz="500">
                <a:solidFill>
                  <a:schemeClr val="dk1"/>
                </a:solidFill>
                <a:latin typeface="Calibri"/>
                <a:ea typeface="Calibri"/>
                <a:cs typeface="Calibri"/>
                <a:sym typeface="Calibri"/>
              </a:rPr>
              <a:t> Acesso em: 16 mai. 2020.</a:t>
            </a:r>
            <a:endParaRPr sz="5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p:nvPr/>
        </p:nvSpPr>
        <p:spPr>
          <a:xfrm>
            <a:off x="446925" y="4428325"/>
            <a:ext cx="8604300" cy="1938952"/>
          </a:xfrm>
          <a:prstGeom prst="rect">
            <a:avLst/>
          </a:prstGeom>
          <a:noFill/>
          <a:ln>
            <a:noFill/>
          </a:ln>
        </p:spPr>
        <p:txBody>
          <a:bodyPr spcFirstLastPara="1" wrap="square" lIns="91425" tIns="45700" rIns="91425" bIns="45700" anchor="t" anchorCtr="0">
            <a:spAutoFit/>
          </a:bodyPr>
          <a:lstStyle/>
          <a:p>
            <a:pPr algn="ctr"/>
            <a:r>
              <a:rPr lang="pt-BR" sz="2400" b="1" dirty="0">
                <a:latin typeface="Calibri"/>
                <a:ea typeface="Calibri"/>
                <a:cs typeface="Calibri"/>
                <a:sym typeface="Calibri"/>
              </a:rPr>
              <a:t>DEPRESSÕES</a:t>
            </a:r>
            <a:endParaRPr sz="2400" dirty="0">
              <a:latin typeface="Calibri"/>
              <a:ea typeface="Calibri"/>
              <a:cs typeface="Calibri"/>
              <a:sym typeface="Calibri"/>
            </a:endParaRPr>
          </a:p>
          <a:p>
            <a:pPr algn="ctr"/>
            <a:r>
              <a:rPr lang="pt-BR" sz="2400" dirty="0">
                <a:latin typeface="Calibri"/>
                <a:ea typeface="Calibri"/>
                <a:cs typeface="Calibri"/>
                <a:sym typeface="Calibri"/>
              </a:rPr>
              <a:t>São dividas em duas: </a:t>
            </a:r>
          </a:p>
          <a:p>
            <a:pPr marL="342900" indent="-342900" algn="ctr">
              <a:buFont typeface="Arial" panose="020B0604020202020204" pitchFamily="34" charset="0"/>
              <a:buChar char="•"/>
            </a:pPr>
            <a:r>
              <a:rPr lang="pt-BR" sz="2400" dirty="0">
                <a:latin typeface="Calibri"/>
                <a:ea typeface="Calibri"/>
                <a:cs typeface="Calibri"/>
                <a:sym typeface="Calibri"/>
              </a:rPr>
              <a:t>Relativa: São as formas de relevo de altitude mais baixa do que a dos terrenos ao seu redor.</a:t>
            </a:r>
          </a:p>
          <a:p>
            <a:pPr marL="342900" indent="-342900" algn="ctr">
              <a:buFont typeface="Arial" panose="020B0604020202020204" pitchFamily="34" charset="0"/>
              <a:buChar char="•"/>
            </a:pPr>
            <a:r>
              <a:rPr lang="pt-BR" sz="2400" dirty="0">
                <a:latin typeface="Calibri"/>
                <a:cs typeface="Calibri"/>
                <a:sym typeface="Calibri"/>
              </a:rPr>
              <a:t>Absoluta: São formas de relevo que ficam abaixo do nível do mar</a:t>
            </a:r>
            <a:r>
              <a:rPr lang="pt-BR" sz="2400" dirty="0">
                <a:solidFill>
                  <a:schemeClr val="bg1"/>
                </a:solidFill>
                <a:latin typeface="Calibri"/>
                <a:cs typeface="Calibri"/>
                <a:sym typeface="Calibri"/>
              </a:rPr>
              <a:t>.</a:t>
            </a:r>
            <a:endParaRPr dirty="0">
              <a:solidFill>
                <a:schemeClr val="bg1"/>
              </a:solidFill>
            </a:endParaRPr>
          </a:p>
        </p:txBody>
      </p:sp>
      <p:pic>
        <p:nvPicPr>
          <p:cNvPr id="157" name="Google Shape;157;p11" descr="Depressões Geográficas - Toda Matéria"/>
          <p:cNvPicPr preferRelativeResize="0"/>
          <p:nvPr/>
        </p:nvPicPr>
        <p:blipFill rotWithShape="1">
          <a:blip r:embed="rId3">
            <a:alphaModFix/>
          </a:blip>
          <a:srcRect/>
          <a:stretch/>
        </p:blipFill>
        <p:spPr>
          <a:xfrm>
            <a:off x="1295588" y="1051639"/>
            <a:ext cx="6606825" cy="3360025"/>
          </a:xfrm>
          <a:prstGeom prst="rect">
            <a:avLst/>
          </a:prstGeom>
          <a:noFill/>
          <a:ln>
            <a:noFill/>
          </a:ln>
        </p:spPr>
      </p:pic>
      <p:sp>
        <p:nvSpPr>
          <p:cNvPr id="158" name="Google Shape;158;p11"/>
          <p:cNvSpPr/>
          <p:nvPr/>
        </p:nvSpPr>
        <p:spPr>
          <a:xfrm rot="-5400000">
            <a:off x="6587925" y="2570091"/>
            <a:ext cx="3544800" cy="323125"/>
          </a:xfrm>
          <a:prstGeom prst="rect">
            <a:avLst/>
          </a:prstGeom>
          <a:noFill/>
          <a:ln>
            <a:noFill/>
          </a:ln>
        </p:spPr>
        <p:txBody>
          <a:bodyPr spcFirstLastPara="1" wrap="square" lIns="91425" tIns="45700" rIns="91425" bIns="45700" anchor="t" anchorCtr="0">
            <a:spAutoFit/>
          </a:bodyPr>
          <a:lstStyle/>
          <a:p>
            <a:r>
              <a:rPr lang="pt-BR" sz="500">
                <a:solidFill>
                  <a:schemeClr val="dk1"/>
                </a:solidFill>
                <a:latin typeface="Calibri"/>
                <a:ea typeface="Calibri"/>
                <a:cs typeface="Calibri"/>
                <a:sym typeface="Calibri"/>
              </a:rPr>
              <a:t>https://www.google.com/url?sa=i&amp;url=https%3A%2F%2Fwww.todamateria.com.br%2Fdepressoes-geograficas%2F&amp;psig=AOvVaw0ICjgwGdKSsAErE2MbTwn9&amp;ust=1616181456626000&amp;source=images&amp;cd=vfe&amp;ved=0CAIQjRxqFwoTCICghp_Huu8CFQAAAAAdAAAAABAD</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p:nvPr/>
        </p:nvSpPr>
        <p:spPr>
          <a:xfrm>
            <a:off x="114300" y="1635263"/>
            <a:ext cx="3467100" cy="4524275"/>
          </a:xfrm>
          <a:prstGeom prst="rect">
            <a:avLst/>
          </a:prstGeom>
          <a:noFill/>
          <a:ln>
            <a:noFill/>
          </a:ln>
        </p:spPr>
        <p:txBody>
          <a:bodyPr spcFirstLastPara="1" wrap="square" lIns="91425" tIns="45700" rIns="91425" bIns="45700" anchor="t" anchorCtr="0">
            <a:spAutoFit/>
          </a:bodyPr>
          <a:lstStyle/>
          <a:p>
            <a:pPr algn="ctr"/>
            <a:r>
              <a:rPr lang="pt-BR" sz="2400" b="1" dirty="0">
                <a:latin typeface="Calibri"/>
                <a:ea typeface="Calibri"/>
                <a:cs typeface="Calibri"/>
                <a:sym typeface="Calibri"/>
              </a:rPr>
              <a:t>PLANALTOS</a:t>
            </a:r>
            <a:endParaRPr dirty="0"/>
          </a:p>
          <a:p>
            <a:pPr algn="ctr"/>
            <a:endParaRPr sz="2400" dirty="0">
              <a:latin typeface="Calibri"/>
              <a:ea typeface="Calibri"/>
              <a:cs typeface="Calibri"/>
              <a:sym typeface="Calibri"/>
            </a:endParaRPr>
          </a:p>
          <a:p>
            <a:pPr algn="ctr"/>
            <a:r>
              <a:rPr lang="pt-BR" sz="2400" dirty="0">
                <a:latin typeface="Calibri"/>
                <a:ea typeface="Calibri"/>
                <a:cs typeface="Calibri"/>
                <a:sym typeface="Calibri"/>
              </a:rPr>
              <a:t>São as formas de relevo de superfície irregulares, com intenso processo de erosão causado pelos agentes externos. Sua altitude varia  entre 300 à 3000 metros acima do nível do mar, variando entre morros, serras e chapadas.  </a:t>
            </a:r>
            <a:endParaRPr dirty="0"/>
          </a:p>
        </p:txBody>
      </p:sp>
      <p:pic>
        <p:nvPicPr>
          <p:cNvPr id="164" name="Google Shape;164;p12" descr="Planaltos - o que são, quais os tipos e características desse relevo"/>
          <p:cNvPicPr preferRelativeResize="0"/>
          <p:nvPr/>
        </p:nvPicPr>
        <p:blipFill rotWithShape="1">
          <a:blip r:embed="rId3">
            <a:alphaModFix/>
          </a:blip>
          <a:srcRect/>
          <a:stretch/>
        </p:blipFill>
        <p:spPr>
          <a:xfrm>
            <a:off x="3838575" y="2066925"/>
            <a:ext cx="5061944" cy="2743200"/>
          </a:xfrm>
          <a:prstGeom prst="rect">
            <a:avLst/>
          </a:prstGeom>
          <a:noFill/>
          <a:ln>
            <a:noFill/>
          </a:ln>
        </p:spPr>
      </p:pic>
      <p:sp>
        <p:nvSpPr>
          <p:cNvPr id="165" name="Google Shape;165;p12"/>
          <p:cNvSpPr/>
          <p:nvPr/>
        </p:nvSpPr>
        <p:spPr>
          <a:xfrm>
            <a:off x="4328519" y="4928473"/>
            <a:ext cx="4572000" cy="246221"/>
          </a:xfrm>
          <a:prstGeom prst="rect">
            <a:avLst/>
          </a:prstGeom>
          <a:noFill/>
          <a:ln>
            <a:noFill/>
          </a:ln>
        </p:spPr>
        <p:txBody>
          <a:bodyPr spcFirstLastPara="1" wrap="square" lIns="91425" tIns="45700" rIns="91425" bIns="45700" anchor="t" anchorCtr="0">
            <a:spAutoFit/>
          </a:bodyPr>
          <a:lstStyle/>
          <a:p>
            <a:r>
              <a:rPr lang="pt-BR" sz="500">
                <a:solidFill>
                  <a:schemeClr val="dk1"/>
                </a:solidFill>
                <a:latin typeface="Calibri"/>
                <a:ea typeface="Calibri"/>
                <a:cs typeface="Calibri"/>
                <a:sym typeface="Calibri"/>
              </a:rPr>
              <a:t>https://www.google.com/url?sa=i&amp;url=https%3A%2F%2Fconhecimentocientifico.r7.com%2Fplanaltos%2F&amp;psig=AOvVaw0eeLWRK36zZTuWxm1RuQdE&amp;ust=1616181648310000&amp;source=images&amp;cd=vfe&amp;ved=0CAIQjRxqFwoTCPiJ9YPIuu8CFQAAAAAdAAAAABAJ</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5445770-0AD0-4A25-8A2E-D70E9F2545F8}"/>
              </a:ext>
            </a:extLst>
          </p:cNvPr>
          <p:cNvPicPr>
            <a:picLocks noChangeAspect="1"/>
          </p:cNvPicPr>
          <p:nvPr/>
        </p:nvPicPr>
        <p:blipFill rotWithShape="1">
          <a:blip r:embed="rId2"/>
          <a:srcRect t="12220"/>
          <a:stretch/>
        </p:blipFill>
        <p:spPr>
          <a:xfrm>
            <a:off x="0" y="1484783"/>
            <a:ext cx="9144000" cy="4517295"/>
          </a:xfrm>
          <a:prstGeom prst="rect">
            <a:avLst/>
          </a:prstGeom>
        </p:spPr>
      </p:pic>
    </p:spTree>
    <p:extLst>
      <p:ext uri="{BB962C8B-B14F-4D97-AF65-F5344CB8AC3E}">
        <p14:creationId xmlns:p14="http://schemas.microsoft.com/office/powerpoint/2010/main" val="27005350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53DCC73-6331-4833-9045-EE0C2813D10B}"/>
              </a:ext>
            </a:extLst>
          </p:cNvPr>
          <p:cNvPicPr>
            <a:picLocks noChangeAspect="1"/>
          </p:cNvPicPr>
          <p:nvPr/>
        </p:nvPicPr>
        <p:blipFill rotWithShape="1">
          <a:blip r:embed="rId2"/>
          <a:srcRect t="12220"/>
          <a:stretch/>
        </p:blipFill>
        <p:spPr>
          <a:xfrm>
            <a:off x="0" y="1484783"/>
            <a:ext cx="9144000" cy="4517295"/>
          </a:xfrm>
          <a:prstGeom prst="rect">
            <a:avLst/>
          </a:prstGeom>
        </p:spPr>
      </p:pic>
    </p:spTree>
    <p:extLst>
      <p:ext uri="{BB962C8B-B14F-4D97-AF65-F5344CB8AC3E}">
        <p14:creationId xmlns:p14="http://schemas.microsoft.com/office/powerpoint/2010/main" val="3775169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37CA507-32C5-4467-8CF9-793ADA1A146E}"/>
              </a:ext>
            </a:extLst>
          </p:cNvPr>
          <p:cNvPicPr>
            <a:picLocks noChangeAspect="1"/>
          </p:cNvPicPr>
          <p:nvPr/>
        </p:nvPicPr>
        <p:blipFill rotWithShape="1">
          <a:blip r:embed="rId2"/>
          <a:srcRect t="12220"/>
          <a:stretch/>
        </p:blipFill>
        <p:spPr>
          <a:xfrm>
            <a:off x="0" y="1484783"/>
            <a:ext cx="9144000" cy="4517295"/>
          </a:xfrm>
          <a:prstGeom prst="rect">
            <a:avLst/>
          </a:prstGeom>
        </p:spPr>
      </p:pic>
    </p:spTree>
    <p:extLst>
      <p:ext uri="{BB962C8B-B14F-4D97-AF65-F5344CB8AC3E}">
        <p14:creationId xmlns:p14="http://schemas.microsoft.com/office/powerpoint/2010/main" val="377190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8</a:t>
            </a: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72816"/>
            <a:ext cx="3240360" cy="4608512"/>
          </a:xfr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772816"/>
            <a:ext cx="4680520" cy="4608512"/>
          </a:xfrm>
          <a:prstGeom prst="rect">
            <a:avLst/>
          </a:prstGeom>
        </p:spPr>
      </p:pic>
    </p:spTree>
    <p:extLst>
      <p:ext uri="{BB962C8B-B14F-4D97-AF65-F5344CB8AC3E}">
        <p14:creationId xmlns:p14="http://schemas.microsoft.com/office/powerpoint/2010/main" val="41320067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p:nvPr/>
        </p:nvSpPr>
        <p:spPr>
          <a:xfrm>
            <a:off x="5911375" y="1636581"/>
            <a:ext cx="3019500" cy="3416400"/>
          </a:xfrm>
          <a:prstGeom prst="rect">
            <a:avLst/>
          </a:prstGeom>
          <a:noFill/>
          <a:ln>
            <a:noFill/>
          </a:ln>
        </p:spPr>
        <p:txBody>
          <a:bodyPr spcFirstLastPara="1" wrap="square" lIns="91425" tIns="45700" rIns="91425" bIns="45700" anchor="t" anchorCtr="0">
            <a:spAutoFit/>
          </a:bodyPr>
          <a:lstStyle/>
          <a:p>
            <a:pPr algn="ctr"/>
            <a:r>
              <a:rPr lang="pt-BR" sz="2400" b="1" dirty="0">
                <a:latin typeface="Calibri"/>
                <a:ea typeface="Calibri"/>
                <a:cs typeface="Calibri"/>
                <a:sym typeface="Calibri"/>
              </a:rPr>
              <a:t>PLANÍCIES</a:t>
            </a:r>
            <a:endParaRPr dirty="0"/>
          </a:p>
          <a:p>
            <a:pPr algn="ctr"/>
            <a:endParaRPr sz="2400" dirty="0">
              <a:latin typeface="Calibri"/>
              <a:ea typeface="Calibri"/>
              <a:cs typeface="Calibri"/>
              <a:sym typeface="Calibri"/>
            </a:endParaRPr>
          </a:p>
          <a:p>
            <a:pPr algn="ctr"/>
            <a:r>
              <a:rPr lang="pt-BR" sz="2400" dirty="0">
                <a:latin typeface="Calibri"/>
                <a:ea typeface="Calibri"/>
                <a:cs typeface="Calibri"/>
                <a:sym typeface="Calibri"/>
              </a:rPr>
              <a:t>São as formas de relevo com baixa altitude, geralmente até 300 metros acima do nível do mar, onde recebem a deposição de sedimentos</a:t>
            </a:r>
            <a:r>
              <a:rPr lang="pt-BR" sz="2400" dirty="0">
                <a:solidFill>
                  <a:schemeClr val="bg1"/>
                </a:solidFill>
                <a:latin typeface="Calibri"/>
                <a:ea typeface="Calibri"/>
                <a:cs typeface="Calibri"/>
                <a:sym typeface="Calibri"/>
              </a:rPr>
              <a:t>. </a:t>
            </a:r>
            <a:endParaRPr sz="2400" dirty="0">
              <a:solidFill>
                <a:schemeClr val="bg1"/>
              </a:solidFill>
              <a:latin typeface="Calibri"/>
              <a:ea typeface="Calibri"/>
              <a:cs typeface="Calibri"/>
              <a:sym typeface="Calibri"/>
            </a:endParaRPr>
          </a:p>
        </p:txBody>
      </p:sp>
      <p:pic>
        <p:nvPicPr>
          <p:cNvPr id="171" name="Google Shape;171;p13"/>
          <p:cNvPicPr preferRelativeResize="0"/>
          <p:nvPr/>
        </p:nvPicPr>
        <p:blipFill rotWithShape="1">
          <a:blip r:embed="rId3">
            <a:alphaModFix/>
          </a:blip>
          <a:srcRect/>
          <a:stretch/>
        </p:blipFill>
        <p:spPr>
          <a:xfrm>
            <a:off x="318823" y="2017587"/>
            <a:ext cx="5573155" cy="2649659"/>
          </a:xfrm>
          <a:prstGeom prst="rect">
            <a:avLst/>
          </a:prstGeom>
          <a:noFill/>
          <a:ln>
            <a:noFill/>
          </a:ln>
        </p:spPr>
      </p:pic>
      <p:sp>
        <p:nvSpPr>
          <p:cNvPr id="172" name="Google Shape;172;p13"/>
          <p:cNvSpPr/>
          <p:nvPr/>
        </p:nvSpPr>
        <p:spPr>
          <a:xfrm>
            <a:off x="318821" y="4772804"/>
            <a:ext cx="5706600" cy="169200"/>
          </a:xfrm>
          <a:prstGeom prst="rect">
            <a:avLst/>
          </a:prstGeom>
          <a:noFill/>
          <a:ln>
            <a:noFill/>
          </a:ln>
        </p:spPr>
        <p:txBody>
          <a:bodyPr spcFirstLastPara="1" wrap="square" lIns="91425" tIns="45700" rIns="91425" bIns="45700" anchor="t" anchorCtr="0">
            <a:spAutoFit/>
          </a:bodyPr>
          <a:lstStyle/>
          <a:p>
            <a:r>
              <a:rPr lang="pt-BR" sz="500">
                <a:solidFill>
                  <a:schemeClr val="dk1"/>
                </a:solidFill>
                <a:latin typeface="Calibri"/>
                <a:ea typeface="Calibri"/>
                <a:cs typeface="Calibri"/>
                <a:sym typeface="Calibri"/>
              </a:rPr>
              <a:t>FONTE:</a:t>
            </a:r>
            <a:r>
              <a:rPr lang="pt-BR" sz="5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http://www.aen.pr.gov.br/modules/noticias/article.php?storyid=101015</a:t>
            </a:r>
            <a:r>
              <a:rPr lang="pt-BR" sz="500">
                <a:solidFill>
                  <a:schemeClr val="dk1"/>
                </a:solidFill>
                <a:latin typeface="Calibri"/>
                <a:ea typeface="Calibri"/>
                <a:cs typeface="Calibri"/>
                <a:sym typeface="Calibri"/>
              </a:rPr>
              <a:t> Acesso em: 11 jun. 2020.</a:t>
            </a:r>
            <a:endParaRPr sz="5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Deriva continental e tectônica de placas</a:t>
            </a:r>
          </a:p>
        </p:txBody>
      </p:sp>
      <p:sp>
        <p:nvSpPr>
          <p:cNvPr id="3" name="Espaço Reservado para Conteúdo 2"/>
          <p:cNvSpPr>
            <a:spLocks noGrp="1"/>
          </p:cNvSpPr>
          <p:nvPr>
            <p:ph idx="1"/>
          </p:nvPr>
        </p:nvSpPr>
        <p:spPr>
          <a:xfrm>
            <a:off x="533400" y="2336872"/>
            <a:ext cx="7711008" cy="4332487"/>
          </a:xfrm>
        </p:spPr>
        <p:txBody>
          <a:bodyPr>
            <a:normAutofit fontScale="70000" lnSpcReduction="20000"/>
          </a:bodyPr>
          <a:lstStyle/>
          <a:p>
            <a:r>
              <a:rPr lang="pt-BR" sz="4000" dirty="0"/>
              <a:t>A litosfera é dividida por várias placas tectônicas, que é compartimentada por falhas e fraturas;</a:t>
            </a:r>
          </a:p>
          <a:p>
            <a:r>
              <a:rPr lang="pt-BR" sz="4000" dirty="0"/>
              <a:t>A origem da teoria da tectônica de placas ocorreu no início do século XX, com as ideias visionárias e pouco convencionais do cientista Alfred </a:t>
            </a:r>
            <a:r>
              <a:rPr lang="pt-BR" sz="4000" dirty="0" err="1"/>
              <a:t>Wegner</a:t>
            </a:r>
            <a:r>
              <a:rPr lang="pt-BR" sz="4000" dirty="0"/>
              <a:t>;</a:t>
            </a:r>
          </a:p>
          <a:p>
            <a:r>
              <a:rPr lang="pt-BR" sz="4000" dirty="0"/>
              <a:t>Sua verdadeira paixão era a comprovação de uma ideia baseada na observação do mapa – </a:t>
            </a:r>
            <a:r>
              <a:rPr lang="pt-BR" sz="4000" dirty="0" err="1"/>
              <a:t>múndi</a:t>
            </a:r>
            <a:r>
              <a:rPr lang="pt-BR" sz="4000" dirty="0"/>
              <a:t>. Ele observou que os continentes da África e da América do Sul se encaixavam perfeitamente;</a:t>
            </a:r>
          </a:p>
          <a:p>
            <a:pPr marL="0" indent="0">
              <a:buNone/>
            </a:pPr>
            <a:endParaRPr lang="pt-BR" dirty="0">
              <a:solidFill>
                <a:schemeClr val="bg1"/>
              </a:solidFill>
            </a:endParaRPr>
          </a:p>
        </p:txBody>
      </p:sp>
    </p:spTree>
    <p:extLst>
      <p:ext uri="{BB962C8B-B14F-4D97-AF65-F5344CB8AC3E}">
        <p14:creationId xmlns:p14="http://schemas.microsoft.com/office/powerpoint/2010/main" val="1789791477"/>
      </p:ext>
    </p:extLst>
  </p:cSld>
  <p:clrMapOvr>
    <a:masterClrMapping/>
  </p:clrMapOvr>
</p:sld>
</file>

<file path=ppt/theme/theme1.xml><?xml version="1.0" encoding="utf-8"?>
<a:theme xmlns:a="http://schemas.openxmlformats.org/drawingml/2006/main" name="Berlim">
  <a:themeElements>
    <a:clrScheme name="Berlim">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TM04033917[[fn=Berlim]]</Template>
  <TotalTime>3546</TotalTime>
  <Words>2321</Words>
  <Application>Microsoft Office PowerPoint</Application>
  <PresentationFormat>Apresentação na tela (4:3)</PresentationFormat>
  <Paragraphs>128</Paragraphs>
  <Slides>80</Slides>
  <Notes>6</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80</vt:i4>
      </vt:variant>
    </vt:vector>
  </HeadingPairs>
  <TitlesOfParts>
    <vt:vector size="88" baseType="lpstr">
      <vt:lpstr>Arial</vt:lpstr>
      <vt:lpstr>Arial</vt:lpstr>
      <vt:lpstr>Calibri</vt:lpstr>
      <vt:lpstr>Comic Sans MS</vt:lpstr>
      <vt:lpstr>Google Sans</vt:lpstr>
      <vt:lpstr>Trebuchet MS</vt:lpstr>
      <vt:lpstr>Wingdings</vt:lpstr>
      <vt:lpstr>Berlim</vt:lpstr>
      <vt:lpstr>Formação do Planeta Terra</vt:lpstr>
      <vt:lpstr>Formação do Planeta Terra</vt:lpstr>
      <vt:lpstr>Apresentação do PowerPoint</vt:lpstr>
      <vt:lpstr>Apresentação do PowerPoint</vt:lpstr>
      <vt:lpstr>Estrutura Interna da Terra </vt:lpstr>
      <vt:lpstr>Apresentação do PowerPoint</vt:lpstr>
      <vt:lpstr>Apresentação do PowerPoint</vt:lpstr>
      <vt:lpstr>8</vt:lpstr>
      <vt:lpstr>Deriva continental e tectônica de placas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Tectônica de Placas</vt:lpstr>
      <vt:lpstr>Apresentação do PowerPoint</vt:lpstr>
      <vt:lpstr>Apresentação do PowerPoint</vt:lpstr>
      <vt:lpstr>Apresentação do PowerPoint</vt:lpstr>
      <vt:lpstr>Apresentação do PowerPoint</vt:lpstr>
      <vt:lpstr>Apresentação do PowerPoint</vt:lpstr>
      <vt:lpstr>Ciclo de Wilson</vt:lpstr>
      <vt:lpstr>Tipos de limites entre Placas tectônicas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TEMPO GEOLÓGICO</vt:lpstr>
      <vt:lpstr>Apresentação do PowerPoint</vt:lpstr>
      <vt:lpstr>Apresentação do PowerPoint</vt:lpstr>
      <vt:lpstr>Apresentação do PowerPoint</vt:lpstr>
      <vt:lpstr>PROCESSOS  EXÓGENOS – AGENTES EXTERNOS </vt:lpstr>
      <vt:lpstr>Apresentação do PowerPoint</vt:lpstr>
      <vt:lpstr>Intemperismo</vt:lpstr>
      <vt:lpstr>Existem 3 tipos de intemperismo: </vt:lpstr>
      <vt:lpstr>Erosão Eólica</vt:lpstr>
      <vt:lpstr>Erosão Pluvial</vt:lpstr>
      <vt:lpstr>Apresentação do PowerPoint</vt:lpstr>
      <vt:lpstr>Erosão Marianha</vt:lpstr>
      <vt:lpstr>Apresentação do PowerPoint</vt:lpstr>
      <vt:lpstr>Erosão Fluvial</vt:lpstr>
      <vt:lpstr>Ciclo de Sedimentação</vt:lpstr>
      <vt:lpstr>PROCESSOS ENDÓGENOS OU AGENTES INTERNOS</vt:lpstr>
      <vt:lpstr>Vulcanismo</vt:lpstr>
      <vt:lpstr>Apresentação do PowerPoint</vt:lpstr>
      <vt:lpstr>Apresentação do PowerPoint</vt:lpstr>
      <vt:lpstr>Apresentação do PowerPoint</vt:lpstr>
      <vt:lpstr>Apresentação do PowerPoint</vt:lpstr>
      <vt:lpstr>O círculo de Fogo</vt:lpstr>
      <vt:lpstr>Falhamentos</vt:lpstr>
      <vt:lpstr>Epirogênese é uma expressão criada por Gilbert, em 1890, a denominação teve como objetivo principal designar o fenômeno geológico que resulta em movimentos tectônicos no sentido vertical. Caso esse movimento seja para cima, recebe o nome de soerguimento e para baixo, subsidência.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Makux</dc:creator>
  <cp:lastModifiedBy>Adriano Makux</cp:lastModifiedBy>
  <cp:revision>57</cp:revision>
  <dcterms:created xsi:type="dcterms:W3CDTF">2012-05-01T21:18:54Z</dcterms:created>
  <dcterms:modified xsi:type="dcterms:W3CDTF">2023-03-28T14:22:54Z</dcterms:modified>
</cp:coreProperties>
</file>