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1" r:id="rId19"/>
    <p:sldId id="282" r:id="rId20"/>
    <p:sldId id="283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94EB105-AC5A-44E9-AB99-8D3A5CB909DC}" type="datetimeFigureOut">
              <a:rPr lang="pt-BR" smtClean="0"/>
              <a:pPr/>
              <a:t>05/04/2023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0A431FB-C159-4C0E-BFB6-D18E81568D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500" b="1" dirty="0" smtClean="0"/>
              <a:t>PRINCÍPIOS DO DIREITO AMBIENTAL</a:t>
            </a:r>
            <a:endParaRPr lang="pt-BR" sz="25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29224" y="4760659"/>
            <a:ext cx="3543176" cy="1260629"/>
          </a:xfrm>
        </p:spPr>
        <p:txBody>
          <a:bodyPr/>
          <a:lstStyle/>
          <a:p>
            <a:r>
              <a:rPr lang="pt-BR" dirty="0" err="1" smtClean="0"/>
              <a:t>Profª</a:t>
            </a:r>
            <a:r>
              <a:rPr lang="pt-BR" dirty="0" smtClean="0"/>
              <a:t> </a:t>
            </a:r>
            <a:r>
              <a:rPr lang="pt-BR" dirty="0" err="1" smtClean="0"/>
              <a:t>Carlisa</a:t>
            </a:r>
            <a:r>
              <a:rPr lang="pt-BR" dirty="0" smtClean="0"/>
              <a:t> S. </a:t>
            </a:r>
            <a:r>
              <a:rPr lang="pt-BR" dirty="0" err="1" smtClean="0"/>
              <a:t>Toebe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427162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princípio da precaução é, portanto, um meio de combater antecipadamente o perigo e a incerteza.</a:t>
            </a:r>
          </a:p>
          <a:p>
            <a:pPr algn="just"/>
            <a:endParaRPr lang="pt-BR" dirty="0"/>
          </a:p>
          <a:p>
            <a:pPr lvl="1" algn="just"/>
            <a:r>
              <a:rPr lang="pt-BR" dirty="0" smtClean="0"/>
              <a:t>É pressuposto de todas as decisões políticas sobre gestão de riscos;</a:t>
            </a:r>
          </a:p>
          <a:p>
            <a:pPr lvl="1" algn="just"/>
            <a:r>
              <a:rPr lang="pt-BR" dirty="0" smtClean="0"/>
              <a:t>É importante instrumento de redistribuição do ônus da prova;</a:t>
            </a:r>
          </a:p>
          <a:p>
            <a:pPr lvl="1" algn="just"/>
            <a:r>
              <a:rPr lang="pt-BR" dirty="0" smtClean="0"/>
              <a:t>Deve considerar os seguintes princípios: proporcionalidade, não discriminação, coerência e balanceamento;</a:t>
            </a:r>
          </a:p>
          <a:p>
            <a:pPr lvl="1" algn="just"/>
            <a:r>
              <a:rPr lang="pt-BR" dirty="0" smtClean="0"/>
              <a:t>Deve ser considerado no momento da conduta e na responsabilização pela atividade.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/>
              <a:t>Fundamentação jurídica: acentuado potencial de risco.</a:t>
            </a:r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443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Já o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 DA PREVENÇÃO</a:t>
            </a:r>
            <a:r>
              <a:rPr lang="pt-BR" dirty="0" smtClean="0"/>
              <a:t>, assegura a eliminação dos riscos já comprovados (risco concreto e conhecido pela ciência).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Atua na certeza quanto aos perigos e riscos ao meio ambiente, determinando obrigações de fazer ou de não fazer.</a:t>
            </a:r>
          </a:p>
          <a:p>
            <a:pPr algn="just"/>
            <a:endParaRPr lang="pt-BR" dirty="0"/>
          </a:p>
          <a:p>
            <a:pPr algn="just"/>
            <a:r>
              <a:rPr lang="pt-BR" dirty="0" err="1" smtClean="0"/>
              <a:t>Ex</a:t>
            </a:r>
            <a:r>
              <a:rPr lang="pt-BR" dirty="0" smtClean="0"/>
              <a:t>: Licenciamento ambiental e estudo prévio de impacto ambiental: impactos negativos são identificados, mitigados e compensados depois da avaliação.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4901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3 PRINCÍPIO DA RESPONSABILIZAÇÃO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/>
          <a:lstStyle/>
          <a:p>
            <a:r>
              <a:rPr lang="pt-BR" dirty="0" smtClean="0"/>
              <a:t>Possibilita a aplicação de sanção àquele que ameaçar ou lesar o meio ambiente.</a:t>
            </a:r>
          </a:p>
          <a:p>
            <a:r>
              <a:rPr lang="pt-BR" dirty="0" smtClean="0"/>
              <a:t>Permite que o poluidor seja obrigado juridicamente a responder por sua conduta lesiva.</a:t>
            </a:r>
          </a:p>
          <a:p>
            <a:r>
              <a:rPr lang="pt-BR" dirty="0" smtClean="0"/>
              <a:t>Atua quando o dano não pôde ser impedido.</a:t>
            </a:r>
          </a:p>
          <a:p>
            <a:r>
              <a:rPr lang="pt-BR" dirty="0" smtClean="0"/>
              <a:t>Apresenta função </a:t>
            </a:r>
            <a:r>
              <a:rPr lang="pt-BR" dirty="0" err="1" smtClean="0"/>
              <a:t>precaucional</a:t>
            </a:r>
            <a:r>
              <a:rPr lang="pt-BR" dirty="0" smtClean="0"/>
              <a:t> e preventiva.  (Inibe novas </a:t>
            </a:r>
            <a:r>
              <a:rPr lang="pt-BR" smtClean="0"/>
              <a:t>condutas lesivas)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24541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sistema jurídico brasileiro apresenta um sistema múltiplo de responsabilização, pois um mesmo fato pode desencadear a responsabilização civil, penal e administrativa.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Responsabilização Civil = Reparação do Dano (restaura a situação jurídica anterior à sua ocorrência).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Ex</a:t>
            </a:r>
            <a:r>
              <a:rPr lang="pt-BR" dirty="0" smtClean="0"/>
              <a:t>: Lei 6938/81 </a:t>
            </a:r>
            <a:r>
              <a:rPr lang="pt-BR" dirty="0" err="1" smtClean="0"/>
              <a:t>art</a:t>
            </a:r>
            <a:r>
              <a:rPr lang="pt-BR" dirty="0" smtClean="0"/>
              <a:t> 4º: “A Política Nacional do Meio Ambiente visará [...] VII: à imposição, ao poluidor e ao predador, da obrigação de recuperar e/ou indenizar os danos causados”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06777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/>
          <a:lstStyle/>
          <a:p>
            <a:r>
              <a:rPr lang="pt-BR" dirty="0" smtClean="0"/>
              <a:t>Responsabilização Criminal = imposição de penas</a:t>
            </a:r>
          </a:p>
          <a:p>
            <a:endParaRPr lang="pt-BR" dirty="0" smtClean="0"/>
          </a:p>
          <a:p>
            <a:r>
              <a:rPr lang="pt-BR" dirty="0" smtClean="0"/>
              <a:t>Tem o intuito de inibir ações humanas lesivas ao meio ambiente. </a:t>
            </a:r>
          </a:p>
          <a:p>
            <a:pPr lvl="1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BEM AMBIENTAL </a:t>
            </a:r>
            <a:r>
              <a:rPr lang="pt-BR" dirty="0" smtClean="0"/>
              <a:t>– suma importância e relevância</a:t>
            </a:r>
          </a:p>
          <a:p>
            <a:pPr lvl="1"/>
            <a:endParaRPr lang="pt-BR" dirty="0"/>
          </a:p>
          <a:p>
            <a:r>
              <a:rPr lang="pt-BR" dirty="0" smtClean="0"/>
              <a:t>Aplica-se tanto à pessoas física como a pessoa jurídica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03293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/>
          <a:lstStyle/>
          <a:p>
            <a:r>
              <a:rPr lang="pt-BR" dirty="0" smtClean="0"/>
              <a:t>Responsabilização Administrativa = Sanções administrativas</a:t>
            </a:r>
          </a:p>
          <a:p>
            <a:endParaRPr lang="pt-BR" dirty="0"/>
          </a:p>
          <a:p>
            <a:r>
              <a:rPr lang="pt-BR" dirty="0" smtClean="0"/>
              <a:t>Decorre da supremacia e da indisponibilidade do interesse coletivo</a:t>
            </a:r>
          </a:p>
          <a:p>
            <a:endParaRPr lang="pt-BR" dirty="0"/>
          </a:p>
          <a:p>
            <a:r>
              <a:rPr lang="pt-BR" dirty="0" err="1" smtClean="0"/>
              <a:t>Ex</a:t>
            </a:r>
            <a:r>
              <a:rPr lang="pt-BR" dirty="0" smtClean="0"/>
              <a:t>: embargo de obra ou atividade; destruição da construção; multa.</a:t>
            </a:r>
          </a:p>
          <a:p>
            <a:endParaRPr lang="pt-BR" dirty="0"/>
          </a:p>
          <a:p>
            <a:r>
              <a:rPr lang="pt-BR" dirty="0" smtClean="0"/>
              <a:t>Os Estados devem elaborar leis que regulamentem a </a:t>
            </a:r>
            <a:r>
              <a:rPr lang="pt-BR" smtClean="0"/>
              <a:t>responsabilização civil</a:t>
            </a:r>
          </a:p>
        </p:txBody>
      </p:sp>
    </p:spTree>
    <p:extLst>
      <p:ext uri="{BB962C8B-B14F-4D97-AF65-F5344CB8AC3E}">
        <p14:creationId xmlns:p14="http://schemas.microsoft.com/office/powerpoint/2010/main" xmlns="" val="3171807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4 PRINCÍPIO DO </a:t>
            </a:r>
            <a:br>
              <a:rPr lang="pt-BR" b="1" dirty="0" smtClean="0"/>
            </a:br>
            <a:r>
              <a:rPr lang="pt-BR" b="1" dirty="0" smtClean="0"/>
              <a:t>POLUIDOR-PAGADOR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Impõe a internalização, pelo próprio poluidor, dos custos necessários à diminuição, à eliminação ou à neutralização do dano.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Dano este causado tanto no processo produtivo como na execução da atividade. PQ? – Aquele que lucra com a atividade é quem deve responder pelo risco ou desvantagem.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05972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Impede a privatização dos lucros e a socialização dos prejuízos.</a:t>
            </a:r>
          </a:p>
          <a:p>
            <a:pPr algn="just"/>
            <a:endParaRPr lang="pt-BR" dirty="0"/>
          </a:p>
          <a:p>
            <a:pPr algn="just"/>
            <a:r>
              <a:rPr lang="pt-BR" dirty="0" err="1" smtClean="0"/>
              <a:t>Ex</a:t>
            </a:r>
            <a:r>
              <a:rPr lang="pt-BR" dirty="0" smtClean="0"/>
              <a:t>: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16 da Declaração Rio-92</a:t>
            </a:r>
            <a:r>
              <a:rPr lang="pt-BR" dirty="0" smtClean="0"/>
              <a:t>: “Tendo em vista que o poluidor deve, em princípio, arcar com o custo decorrente da poluição, as autoridades nacionais devem procurar promover a internalização dos custos ambientais e o uso de instrumentos econômicos, levando na devida conta o interesse público, sem distorcer o comércio e os investimentos internacionais.”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69959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4.2 POLUIDOR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CF preceitua que é dever do Poder Público e da coletividade preservar e defender o meio ambiente. Portanto, todos que forem causadores do dano ambiental.</a:t>
            </a:r>
          </a:p>
          <a:p>
            <a:endParaRPr lang="pt-BR" dirty="0"/>
          </a:p>
          <a:p>
            <a:r>
              <a:rPr lang="pt-BR" dirty="0" smtClean="0"/>
              <a:t>Vejamos o que diz o </a:t>
            </a:r>
            <a:r>
              <a:rPr lang="pt-BR" dirty="0" err="1" smtClean="0"/>
              <a:t>art</a:t>
            </a:r>
            <a:r>
              <a:rPr lang="pt-BR" dirty="0" smtClean="0"/>
              <a:t> 3º da Lei 6938/81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96745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/>
          </a:bodyPr>
          <a:lstStyle/>
          <a:p>
            <a:r>
              <a:rPr lang="pt-BR" dirty="0" smtClean="0"/>
              <a:t>“Art. 3º Para fins previstos nesta Lei, entende-se por:</a:t>
            </a:r>
          </a:p>
          <a:p>
            <a:endParaRPr lang="pt-BR" dirty="0" smtClean="0"/>
          </a:p>
          <a:p>
            <a:r>
              <a:rPr lang="pt-BR" dirty="0" smtClean="0"/>
              <a:t>(...)</a:t>
            </a:r>
          </a:p>
          <a:p>
            <a:endParaRPr lang="pt-BR" dirty="0" smtClean="0"/>
          </a:p>
          <a:p>
            <a:r>
              <a:rPr lang="pt-BR" dirty="0" smtClean="0"/>
              <a:t>II- degradação da qualidade ambiental, a alteração adversa das características do meio ambiente;</a:t>
            </a:r>
          </a:p>
          <a:p>
            <a:endParaRPr lang="pt-BR" dirty="0" smtClean="0"/>
          </a:p>
          <a:p>
            <a:r>
              <a:rPr lang="pt-BR" dirty="0" smtClean="0"/>
              <a:t>III- poluição, a degradação da qualidade ambiental resultante de atividades que direta ou indiretamente:</a:t>
            </a:r>
          </a:p>
        </p:txBody>
      </p:sp>
    </p:spTree>
    <p:extLst>
      <p:ext uri="{BB962C8B-B14F-4D97-AF65-F5344CB8AC3E}">
        <p14:creationId xmlns:p14="http://schemas.microsoft.com/office/powerpoint/2010/main" xmlns="" val="177358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CONCEITO DE MEIO AMBIENTE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844824"/>
            <a:ext cx="7560840" cy="398780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Segundo IBAMA (1996), meio ambiente é “Qualquer espaço de interação e suas consequências entre a sociedade (elementos sociais, recursos humanos) e a Natureza (elementos ou recursos naturais)”.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indivíduos estabelecem relações com o </a:t>
            </a:r>
            <a:r>
              <a:rPr lang="pt-BR" dirty="0" smtClean="0"/>
              <a:t>meio natural onde vivem </a:t>
            </a:r>
            <a:r>
              <a:rPr lang="pt-BR" dirty="0" smtClean="0"/>
              <a:t>e estes ocorrem </a:t>
            </a:r>
            <a:r>
              <a:rPr lang="pt-BR" dirty="0" smtClean="0"/>
              <a:t>em estágios de equilíbrio do sistema, obtêm alimento, água e energia, e em troca, produzem outros elementos deste sistema. </a:t>
            </a:r>
            <a:endParaRPr lang="pt-B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pt-BR" dirty="0"/>
              <a:t>a) prejudiquem a saúde, a segurança e o bem-estar da população;</a:t>
            </a:r>
          </a:p>
          <a:p>
            <a:pPr lvl="1" algn="just"/>
            <a:r>
              <a:rPr lang="pt-BR" dirty="0"/>
              <a:t>b) criem condições adversas às atividades sociais e econômicas;</a:t>
            </a:r>
          </a:p>
          <a:p>
            <a:pPr lvl="1" algn="just"/>
            <a:r>
              <a:rPr lang="pt-BR" dirty="0"/>
              <a:t>c) afetem desfavoravelmente a biota;</a:t>
            </a:r>
          </a:p>
          <a:p>
            <a:pPr lvl="1" algn="just"/>
            <a:r>
              <a:rPr lang="pt-BR" dirty="0"/>
              <a:t>d) afetem as condições estéticas ou sanitárias do meio ambiente;</a:t>
            </a:r>
          </a:p>
          <a:p>
            <a:pPr lvl="1" algn="just"/>
            <a:r>
              <a:rPr lang="pt-BR" dirty="0"/>
              <a:t>e) lancem matérias ou energia em desacordo com os padrões ambientais estabelecidos;</a:t>
            </a:r>
          </a:p>
          <a:p>
            <a:pPr marL="365760" lvl="1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IV- poluidor, a pessoa física ou jurídica, de direito público ou privado, direta ou indiretamente, por atividade causadora de degradação ambiental”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4322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5 PRINCÍPIO DO </a:t>
            </a:r>
            <a:br>
              <a:rPr lang="pt-BR" b="1" dirty="0" smtClean="0"/>
            </a:br>
            <a:r>
              <a:rPr lang="pt-BR" b="1" dirty="0" smtClean="0"/>
              <a:t>USUÁRIO-PAGADOR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Exprime a ideia de que a utilização econômica do bem ambiental deve ser cobrada.</a:t>
            </a:r>
          </a:p>
          <a:p>
            <a:endParaRPr lang="pt-BR" dirty="0" smtClean="0"/>
          </a:p>
          <a:p>
            <a:r>
              <a:rPr lang="pt-BR" dirty="0" smtClean="0"/>
              <a:t>Isso porque o uso econômico dos recursos ambientais </a:t>
            </a:r>
            <a:r>
              <a:rPr lang="pt-BR" dirty="0" err="1" smtClean="0"/>
              <a:t>transgride</a:t>
            </a:r>
            <a:r>
              <a:rPr lang="pt-BR" dirty="0" smtClean="0"/>
              <a:t> a sua finalidade essencial, que é a manutenção da vida no planeta. </a:t>
            </a:r>
          </a:p>
          <a:p>
            <a:endParaRPr lang="pt-BR" dirty="0" smtClean="0"/>
          </a:p>
          <a:p>
            <a:r>
              <a:rPr lang="pt-BR" dirty="0" smtClean="0"/>
              <a:t>Envasamento de água – pagar pelo uso anormal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55731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6 PRINCÍPIO DA COOPERAÇÃO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Calcado no efeito da globalização (fronteira), tal princípio preleciona uma política solidária e de cooperação entre os Estados, no sentido de fornecimento de informação e de elaboração de tratados.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Garantia de acesso ao meio ambiente ecologicamente equilibrado à gerações futuras. (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DEMOCRACIA AMBIENTAL </a:t>
            </a:r>
            <a:r>
              <a:rPr lang="pt-BR" dirty="0" smtClean="0"/>
              <a:t>– informação , educação, responsabilidade)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44694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/>
              <a:t>7 PRINCÍPIO DA </a:t>
            </a:r>
            <a:br>
              <a:rPr lang="pt-BR" sz="2800" b="1" dirty="0" smtClean="0"/>
            </a:br>
            <a:r>
              <a:rPr lang="pt-BR" sz="2800" b="1" dirty="0" smtClean="0"/>
              <a:t>FUNÇÃO SOCIOAMBIENTAL </a:t>
            </a:r>
            <a:br>
              <a:rPr lang="pt-BR" sz="2800" b="1" dirty="0" smtClean="0"/>
            </a:br>
            <a:r>
              <a:rPr lang="pt-BR" sz="2800" b="1" dirty="0" smtClean="0"/>
              <a:t>DA PROPRIEDADE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2016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cumprimento da função socioambiental é pressuposto do reconhecimento do direito de propriedade.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Art. 1228 § único CC: </a:t>
            </a:r>
          </a:p>
          <a:p>
            <a:pPr lvl="2" algn="just"/>
            <a:r>
              <a:rPr lang="pt-BR" dirty="0" smtClean="0"/>
              <a:t>“o direito de propriedade deve ser exercido em consonância com as suas finalidades econômicas e sociais e de modo que sejam preservados, de conformidade com o estabelecido em lei especial, a flora, a fauna, as belezas naturais, o equilíbrio ecológico e o patrimônio histórico e artístico, bem como evitada a poluição do ar e das águas.” </a:t>
            </a:r>
          </a:p>
          <a:p>
            <a:pPr lvl="2" algn="just"/>
            <a:endParaRPr lang="pt-BR" dirty="0" smtClean="0"/>
          </a:p>
          <a:p>
            <a:pPr algn="just"/>
            <a:endParaRPr lang="pt-BR" dirty="0"/>
          </a:p>
          <a:p>
            <a:pPr lvl="2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7079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143000"/>
          </a:xfrm>
        </p:spPr>
        <p:txBody>
          <a:bodyPr>
            <a:normAutofit/>
          </a:bodyPr>
          <a:lstStyle/>
          <a:p>
            <a:pPr algn="r"/>
            <a:r>
              <a:rPr lang="pt-BR" sz="2400" b="1" dirty="0" smtClean="0"/>
              <a:t>CONCEITO DE MEIO AMBIENTE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Estas relações são temporárias, não se mantendo indefinidamente</a:t>
            </a:r>
            <a:r>
              <a:rPr lang="pt-BR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 smtClean="0"/>
              <a:t>meio ambiente sofre ações </a:t>
            </a:r>
            <a:r>
              <a:rPr lang="pt-BR" dirty="0" err="1" smtClean="0"/>
              <a:t>antrópicas</a:t>
            </a:r>
            <a:r>
              <a:rPr lang="pt-BR" dirty="0" smtClean="0"/>
              <a:t> através das várias atividades desenvolvidas pelo homem que alteram o estado natural</a:t>
            </a:r>
            <a:r>
              <a:rPr lang="pt-BR" dirty="0" smtClean="0"/>
              <a:t>.</a:t>
            </a:r>
            <a:endParaRPr lang="pt-BR" smtClean="0"/>
          </a:p>
          <a:p>
            <a:pPr algn="just">
              <a:buNone/>
            </a:pPr>
            <a:r>
              <a:rPr lang="pt-BR" smtClean="0"/>
              <a:t> </a:t>
            </a:r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 smtClean="0"/>
              <a:t>estas ações chamamos de impactos ambientais que podem ser positivos ou negativos.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41379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 smtClean="0"/>
              <a:t>NOÇÕES SOBRE PRINCÍPIOS</a:t>
            </a:r>
            <a:endParaRPr lang="pt-BR" sz="31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As normas jurídicas são divididas em regras e princípios:</a:t>
            </a:r>
          </a:p>
          <a:p>
            <a:endParaRPr lang="pt-BR" dirty="0"/>
          </a:p>
          <a:p>
            <a:pPr lvl="1"/>
            <a:r>
              <a:rPr lang="pt-BR" dirty="0" smtClean="0"/>
              <a:t>Regras: normas jurídicas que preveem uma conduta  ou fato abstrato, impondo determinada consequência jurídica. (Segurança jurídica)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Princípios: são normas que contemplam os principais valores da sociedade. Exigem o seu mais alto grau de realização, consoante as possibilidades fáticas e jurídicas. (Não são excludentes entre si)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3796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/>
              <a:t>ONDE ENCONTRAMOS OS </a:t>
            </a:r>
            <a:br>
              <a:rPr lang="pt-BR" sz="2800" b="1" dirty="0" smtClean="0"/>
            </a:br>
            <a:r>
              <a:rPr lang="pt-BR" sz="2800" b="1" dirty="0" smtClean="0"/>
              <a:t>PRINCÍPIOS DO DIREITO AMBIENTAL?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512311"/>
            <a:ext cx="6777317" cy="3508977"/>
          </a:xfrm>
        </p:spPr>
        <p:txBody>
          <a:bodyPr/>
          <a:lstStyle/>
          <a:p>
            <a:r>
              <a:rPr lang="pt-BR" dirty="0" smtClean="0"/>
              <a:t>Constituição Federal</a:t>
            </a:r>
          </a:p>
          <a:p>
            <a:endParaRPr lang="pt-BR" dirty="0" smtClean="0"/>
          </a:p>
          <a:p>
            <a:r>
              <a:rPr lang="pt-BR" dirty="0" smtClean="0"/>
              <a:t>Tratados Internacionais</a:t>
            </a:r>
          </a:p>
          <a:p>
            <a:endParaRPr lang="pt-BR" dirty="0" smtClean="0"/>
          </a:p>
          <a:p>
            <a:r>
              <a:rPr lang="pt-BR" dirty="0" smtClean="0"/>
              <a:t>Documentos Internacionais</a:t>
            </a:r>
          </a:p>
          <a:p>
            <a:endParaRPr lang="pt-BR" dirty="0" smtClean="0"/>
          </a:p>
          <a:p>
            <a:r>
              <a:rPr lang="pt-BR" dirty="0" smtClean="0"/>
              <a:t>Lei da Política Nacional do Meio Ambiente (Lei n. 6.938/81)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68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1 PRINCÍPIO DA PARTICIPAÇÃO</a:t>
            </a:r>
            <a:br>
              <a:rPr lang="pt-BR" sz="2800" b="1" dirty="0" smtClean="0"/>
            </a:br>
            <a:r>
              <a:rPr lang="pt-BR" sz="2800" b="1" dirty="0" err="1" smtClean="0"/>
              <a:t>Arts</a:t>
            </a:r>
            <a:r>
              <a:rPr lang="pt-BR" sz="2800" b="1" dirty="0" smtClean="0"/>
              <a:t> 1º §único e 18 CF/88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Decorre da forma republicada de governo, onde a titularidade do poder pertence ao povo. </a:t>
            </a:r>
          </a:p>
          <a:p>
            <a:endParaRPr lang="pt-BR" dirty="0"/>
          </a:p>
          <a:p>
            <a:r>
              <a:rPr lang="pt-BR" dirty="0" smtClean="0"/>
              <a:t>Participação ativa da coletividade nas decisões ambientais.</a:t>
            </a:r>
          </a:p>
          <a:p>
            <a:endParaRPr lang="pt-BR" dirty="0"/>
          </a:p>
          <a:p>
            <a:r>
              <a:rPr lang="pt-BR" dirty="0" smtClean="0"/>
              <a:t>Pressupõe: educação, informação e consciência ambiental.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5066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269776"/>
            <a:ext cx="7024744" cy="1143000"/>
          </a:xfrm>
        </p:spPr>
        <p:txBody>
          <a:bodyPr/>
          <a:lstStyle/>
          <a:p>
            <a:r>
              <a:rPr lang="pt-BR" dirty="0" smtClean="0"/>
              <a:t>EXEMPLO: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O ordenamento jurídico prevê expressamente tal participação em audiências públicas, na propositura de ações civis públicas, ação popular e nos órgãos colegiados de proteção ambiental (CONAMA, CONDEMA).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Para criação de unidades de conservação deverá haver consulta pública.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Estatuto da Cidade prevê participação e audiências públicas para elaboração do plano diretor.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Estudo Prévio de Impacto Ambiental: audiência pública como mecanismo da gestão de risco.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88424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2 PRINCÍPIO DA PRECAUÇÃO </a:t>
            </a:r>
            <a:br>
              <a:rPr lang="pt-BR" sz="2800" b="1" dirty="0" smtClean="0"/>
            </a:br>
            <a:r>
              <a:rPr lang="pt-BR" sz="2800" b="1" dirty="0" smtClean="0"/>
              <a:t>E DA PREVENÇÃO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Antecipam a ocorrência do dano ambiental.</a:t>
            </a:r>
          </a:p>
          <a:p>
            <a:pPr algn="just"/>
            <a:r>
              <a:rPr lang="pt-BR" dirty="0" smtClean="0"/>
              <a:t>Determina que os perigos ao meio ambiente sejam eliminados antes mesmo da comprovação do nexo de causalidade entre o risco e o dano ambiental.</a:t>
            </a:r>
          </a:p>
        </p:txBody>
      </p:sp>
    </p:spTree>
    <p:extLst>
      <p:ext uri="{BB962C8B-B14F-4D97-AF65-F5344CB8AC3E}">
        <p14:creationId xmlns:p14="http://schemas.microsoft.com/office/powerpoint/2010/main" xmlns="" val="417835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/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dubio pro ambiente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/>
            <a:r>
              <a:rPr lang="pt-BR" sz="2000" dirty="0" smtClean="0"/>
              <a:t>Declaração da Rio-92, </a:t>
            </a:r>
            <a:r>
              <a:rPr lang="pt-BR" sz="2000" dirty="0" err="1" smtClean="0"/>
              <a:t>art</a:t>
            </a:r>
            <a:r>
              <a:rPr lang="pt-BR" sz="2000" dirty="0" smtClean="0"/>
              <a:t> 15: “de modo a proteger o meio ambiente, o princípio da precaução deve ser amplamente observado pelos Estados, de acordo com suas capacidades. Quando houver ameaça de danos sérios ou irreversíveis, a ausência de absoluta certeza científica não deve ser utilizada como razão para postergar medidas eficazes e economicamente viáveis para </a:t>
            </a:r>
            <a:r>
              <a:rPr lang="pt-BR" sz="2000" dirty="0" err="1" smtClean="0"/>
              <a:t>previnir</a:t>
            </a:r>
            <a:r>
              <a:rPr lang="pt-BR" sz="2000" dirty="0" smtClean="0"/>
              <a:t> a degradação ambiental.”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4233672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257</TotalTime>
  <Words>1282</Words>
  <Application>Microsoft Office PowerPoint</Application>
  <PresentationFormat>Apresentação na tela (4:3)</PresentationFormat>
  <Paragraphs>123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Austin</vt:lpstr>
      <vt:lpstr>PRINCÍPIOS DO DIREITO AMBIENTAL</vt:lpstr>
      <vt:lpstr>CONCEITO DE MEIO AMBIENTE</vt:lpstr>
      <vt:lpstr>CONCEITO DE MEIO AMBIENTE</vt:lpstr>
      <vt:lpstr> NOÇÕES SOBRE PRINCÍPIOS</vt:lpstr>
      <vt:lpstr>ONDE ENCONTRAMOS OS  PRINCÍPIOS DO DIREITO AMBIENTAL?</vt:lpstr>
      <vt:lpstr>1 PRINCÍPIO DA PARTICIPAÇÃO Arts 1º §único e 18 CF/88</vt:lpstr>
      <vt:lpstr>EXEMPLO:</vt:lpstr>
      <vt:lpstr>2 PRINCÍPIO DA PRECAUÇÃO  E DA PREVENÇÃO</vt:lpstr>
      <vt:lpstr>Slide 9</vt:lpstr>
      <vt:lpstr>Slide 10</vt:lpstr>
      <vt:lpstr>Slide 11</vt:lpstr>
      <vt:lpstr>3 PRINCÍPIO DA RESPONSABILIZAÇÃO</vt:lpstr>
      <vt:lpstr>Slide 13</vt:lpstr>
      <vt:lpstr>Slide 14</vt:lpstr>
      <vt:lpstr>Slide 15</vt:lpstr>
      <vt:lpstr>4 PRINCÍPIO DO  POLUIDOR-PAGADOR</vt:lpstr>
      <vt:lpstr>Slide 17</vt:lpstr>
      <vt:lpstr>4.2 POLUIDOR</vt:lpstr>
      <vt:lpstr>Slide 19</vt:lpstr>
      <vt:lpstr>Slide 20</vt:lpstr>
      <vt:lpstr>5 PRINCÍPIO DO  USUÁRIO-PAGADOR</vt:lpstr>
      <vt:lpstr>6 PRINCÍPIO DA COOPERAÇÃO</vt:lpstr>
      <vt:lpstr>7 PRINCÍPIO DA  FUNÇÃO SOCIOAMBIENTAL  DA PROPRIEDADE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BAZINGA</dc:creator>
  <cp:lastModifiedBy>Carlisa</cp:lastModifiedBy>
  <cp:revision>62</cp:revision>
  <dcterms:created xsi:type="dcterms:W3CDTF">2012-04-01T20:16:27Z</dcterms:created>
  <dcterms:modified xsi:type="dcterms:W3CDTF">2023-04-05T19:04:58Z</dcterms:modified>
</cp:coreProperties>
</file>