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Default Extension="svg" ContentType="image/sv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52" r:id="rId4"/>
  </p:sldMasterIdLst>
  <p:notesMasterIdLst>
    <p:notesMasterId r:id="rId18"/>
  </p:notesMasterIdLst>
  <p:handoutMasterIdLst>
    <p:handoutMasterId r:id="rId19"/>
  </p:handoutMasterIdLst>
  <p:sldIdLst>
    <p:sldId id="275" r:id="rId5"/>
    <p:sldId id="262" r:id="rId6"/>
    <p:sldId id="303" r:id="rId7"/>
    <p:sldId id="304" r:id="rId8"/>
    <p:sldId id="306" r:id="rId9"/>
    <p:sldId id="305" r:id="rId10"/>
    <p:sldId id="277" r:id="rId11"/>
    <p:sldId id="279" r:id="rId12"/>
    <p:sldId id="276" r:id="rId13"/>
    <p:sldId id="300" r:id="rId14"/>
    <p:sldId id="266" r:id="rId15"/>
    <p:sldId id="301" r:id="rId16"/>
    <p:sldId id="302" r:id="rId17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533" autoAdjust="0"/>
    <p:restoredTop sz="94624" autoAdjust="0"/>
  </p:normalViewPr>
  <p:slideViewPr>
    <p:cSldViewPr snapToGrid="0">
      <p:cViewPr varScale="1">
        <p:scale>
          <a:sx n="69" d="100"/>
          <a:sy n="69" d="100"/>
        </p:scale>
        <p:origin x="-55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666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4.svg"/><Relationship Id="rId1" Type="http://schemas.openxmlformats.org/officeDocument/2006/relationships/image" Target="../media/image31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A7A92-187F-49C2-B105-FF9B894315DB}">
      <dsp:nvSpPr>
        <dsp:cNvPr id="0" name=""/>
        <dsp:cNvSpPr/>
      </dsp:nvSpPr>
      <dsp:spPr>
        <a:xfrm>
          <a:off x="614381" y="503862"/>
          <a:ext cx="1749937" cy="174993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D5D71-EFD2-4F69-975F-3C416F413E35}">
      <dsp:nvSpPr>
        <dsp:cNvPr id="0" name=""/>
        <dsp:cNvSpPr/>
      </dsp:nvSpPr>
      <dsp:spPr>
        <a:xfrm>
          <a:off x="987318" y="876800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D8DA1-45EB-48B7-8C33-BC9FFCD40B68}">
      <dsp:nvSpPr>
        <dsp:cNvPr id="0" name=""/>
        <dsp:cNvSpPr/>
      </dsp:nvSpPr>
      <dsp:spPr>
        <a:xfrm>
          <a:off x="54974" y="279886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2100" kern="1200" noProof="0" dirty="0"/>
            <a:t>Entrada de consumidor</a:t>
          </a:r>
        </a:p>
      </dsp:txBody>
      <dsp:txXfrm>
        <a:off x="54974" y="2798862"/>
        <a:ext cx="2868750" cy="720000"/>
      </dsp:txXfrm>
    </dsp:sp>
    <dsp:sp modelId="{B6C5F440-C8F6-4028-ADFF-45EC8C387D65}">
      <dsp:nvSpPr>
        <dsp:cNvPr id="0" name=""/>
        <dsp:cNvSpPr/>
      </dsp:nvSpPr>
      <dsp:spPr>
        <a:xfrm>
          <a:off x="3985162" y="503862"/>
          <a:ext cx="1749937" cy="174993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71DBE9-A946-4792-BE31-E6EB520345D0}">
      <dsp:nvSpPr>
        <dsp:cNvPr id="0" name=""/>
        <dsp:cNvSpPr/>
      </dsp:nvSpPr>
      <dsp:spPr>
        <a:xfrm>
          <a:off x="4358099" y="876800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88DC24-2362-45B8-A165-B28E94DD9AEB}">
      <dsp:nvSpPr>
        <dsp:cNvPr id="0" name=""/>
        <dsp:cNvSpPr/>
      </dsp:nvSpPr>
      <dsp:spPr>
        <a:xfrm>
          <a:off x="3425756" y="279886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2100" kern="1200" noProof="0" dirty="0"/>
            <a:t>Concorrentes</a:t>
          </a:r>
        </a:p>
      </dsp:txBody>
      <dsp:txXfrm>
        <a:off x="3425756" y="2798862"/>
        <a:ext cx="2868750" cy="720000"/>
      </dsp:txXfrm>
    </dsp:sp>
    <dsp:sp modelId="{AE4B8D37-1516-4369-9BEB-385DF52AAF7F}">
      <dsp:nvSpPr>
        <dsp:cNvPr id="0" name=""/>
        <dsp:cNvSpPr/>
      </dsp:nvSpPr>
      <dsp:spPr>
        <a:xfrm>
          <a:off x="7355943" y="503862"/>
          <a:ext cx="1749937" cy="174993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89332-6116-4524-B7AF-24F9EDAE32AD}">
      <dsp:nvSpPr>
        <dsp:cNvPr id="0" name=""/>
        <dsp:cNvSpPr/>
      </dsp:nvSpPr>
      <dsp:spPr>
        <a:xfrm>
          <a:off x="7728881" y="876800"/>
          <a:ext cx="1004062" cy="1004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08B3AD-AF91-44E3-A525-C5DF0FE6D5F0}">
      <dsp:nvSpPr>
        <dsp:cNvPr id="0" name=""/>
        <dsp:cNvSpPr/>
      </dsp:nvSpPr>
      <dsp:spPr>
        <a:xfrm>
          <a:off x="6796537" y="2798862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9334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t-BR" sz="2100" kern="1200" noProof="0" dirty="0"/>
            <a:t>Mercado</a:t>
          </a:r>
        </a:p>
      </dsp:txBody>
      <dsp:txXfrm>
        <a:off x="6796537" y="2798862"/>
        <a:ext cx="2868750" cy="720000"/>
      </dsp:txXfrm>
    </dsp:sp>
  </dsp:spTree>
</dsp:drawing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="" xmlns:a16="http://schemas.microsoft.com/office/drawing/2014/main" id="{8DC34CFD-6F4E-4681-B460-A8F7493C7F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F3322E13-55DF-4A70-91A8-410C5C2D8B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C2F05-C415-4BA9-ACDB-AC39A3A9B8F9}" type="datetime1">
              <a:rPr lang="pt-BR" smtClean="0"/>
              <a:pPr/>
              <a:t>27/06/2023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C6B0BA75-E10A-47EF-BE58-F600D0CE7A4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18518574-FB4D-4659-9BAD-C6176B8C04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D2C2D-0AE7-4203-A3E2-03757C0567A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45441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07472-DC86-4397-84EF-37EB9367CC46}" type="datetime1">
              <a:rPr lang="pt-BR" smtClean="0"/>
              <a:pPr/>
              <a:t>27/06/2023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/>
              <a:t>Editar estilos de texto Mestre</a:t>
            </a:r>
          </a:p>
          <a:p>
            <a:pPr lvl="1"/>
            <a:r>
              <a:rPr lang="pt-BR" noProof="0" dirty="0"/>
              <a:t>Segundo nível</a:t>
            </a:r>
          </a:p>
          <a:p>
            <a:pPr lvl="2"/>
            <a:r>
              <a:rPr lang="pt-BR" noProof="0" dirty="0"/>
              <a:t>Terceiro nível</a:t>
            </a:r>
          </a:p>
          <a:p>
            <a:pPr lvl="3"/>
            <a:r>
              <a:rPr lang="pt-BR" noProof="0" dirty="0"/>
              <a:t>Quarto nível</a:t>
            </a:r>
          </a:p>
          <a:p>
            <a:pPr lvl="4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441BEB-0138-4C6B-B846-472DDAAEEDB5}" type="slidenum">
              <a:rPr lang="pt-BR" noProof="0" smtClean="0"/>
              <a:pPr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="" xmlns:p14="http://schemas.microsoft.com/office/powerpoint/2010/main" val="270323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auchazh.clicrbs.com.br/saude/vida/noticia/2015/05/conheca-a-diferenca-entre-bergamota-tangerina-e-murcote-4763869.html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441BEB-0138-4C6B-B846-472DDAAEEDB5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3620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441BEB-0138-4C6B-B846-472DDAAEEDB5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02505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441BEB-0138-4C6B-B846-472DDAAEEDB5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02505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441BEB-0138-4C6B-B846-472DDAAEEDB5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02505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https://gauchazh.clicrbs.com.br/saude/vida/noticia/2015/05/conheca-a-diferenca-entre-bergamota-tangerina-e-murcote-4763869.html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441BEB-0138-4C6B-B846-472DDAAEEDB5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02505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441BEB-0138-4C6B-B846-472DDAAEEDB5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02505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441BEB-0138-4C6B-B846-472DDAAEEDB5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02505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441BEB-0138-4C6B-B846-472DDAAEEDB5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3326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pt-BR" noProof="0"/>
              <a:t>Clique para editar o estilo de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B5678EED-F689-4FB2-886F-89739D370DFD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cxnSp>
        <p:nvCxnSpPr>
          <p:cNvPr id="13" name="Conector reto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45150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042EA7-8920-4EE1-AC33-01E92C8DFC22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="" xmlns:p14="http://schemas.microsoft.com/office/powerpoint/2010/main" val="224727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79B177-77B1-44CE-926D-21A296453815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cxnSp>
        <p:nvCxnSpPr>
          <p:cNvPr id="8" name="Conector reto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7895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BF5425-8D69-423C-81A7-72CE3610C0A0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="" xmlns:p14="http://schemas.microsoft.com/office/powerpoint/2010/main" val="223064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EEF83A-CEF6-40A3-99AE-C9E5D34C07F3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cxnSp>
        <p:nvCxnSpPr>
          <p:cNvPr id="8" name="Conector reto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1764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ABACE7C-8C8D-4905-8067-32C4FAF8B251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="" xmlns:p14="http://schemas.microsoft.com/office/powerpoint/2010/main" val="327958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noProof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FCEBE8-5F22-4527-A84D-A13F936C203B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="" xmlns:p14="http://schemas.microsoft.com/office/powerpoint/2010/main" val="3105863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FCF810-4396-43DA-A5E7-A67E7681FA68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="" xmlns:p14="http://schemas.microsoft.com/office/powerpoint/2010/main" val="158961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4ACFFFF-E1F8-48F5-965B-14CB7B442123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="" xmlns:p14="http://schemas.microsoft.com/office/powerpoint/2010/main" val="330396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8B1FCC-60ED-426A-85D3-CA3F1A2A5783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="" xmlns:p14="http://schemas.microsoft.com/office/powerpoint/2010/main" val="2333651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imagem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335D08-4221-4E34-9FD4-D4C266AA6720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
              </a:t>
            </a:r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cxnSp>
        <p:nvCxnSpPr>
          <p:cNvPr id="8" name="Conector reto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5880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020FA7C1-0047-4EA8-A325-BDB85F07AD82}" type="datetime1">
              <a:rPr lang="pt-BR" noProof="0" smtClean="0"/>
              <a:pPr rtl="0"/>
              <a:t>27/06/2023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
              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/>
          </a:p>
        </p:txBody>
      </p:sp>
      <p:cxnSp>
        <p:nvCxnSpPr>
          <p:cNvPr id="8" name="Conector reto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31028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10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0" y="0"/>
            <a:ext cx="12192000" cy="84023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18" name="Retângulo 17">
            <a:extLst>
              <a:ext uri="{FF2B5EF4-FFF2-40B4-BE49-F238E27FC236}">
                <a16:creationId xmlns="" xmlns:a16="http://schemas.microsoft.com/office/drawing/2014/main" id="{B8D726A5-7900-41B4-8D49-49B4A2010E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50E78D6-F072-48E7-8270-20EFBDD26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452" y="643466"/>
            <a:ext cx="7365689" cy="6214533"/>
          </a:xfrm>
          <a:prstGeom prst="rect">
            <a:avLst/>
          </a:prstGeom>
        </p:spPr>
        <p:txBody>
          <a:bodyPr lIns="0" rIns="180000" rtlCol="0">
            <a:normAutofit/>
          </a:bodyPr>
          <a:lstStyle/>
          <a:p>
            <a:r>
              <a:rPr lang="pt-BR" sz="7200" b="1" dirty="0" smtClean="0">
                <a:solidFill>
                  <a:schemeClr val="tx1"/>
                </a:solidFill>
              </a:rPr>
              <a:t>Semântica</a:t>
            </a:r>
            <a:endParaRPr lang="pt-BR" sz="7200" b="1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FC7BD98-5486-489C-BAA0-A69CEFF69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46691" y="573412"/>
            <a:ext cx="3096926" cy="5571066"/>
          </a:xfrm>
          <a:prstGeom prst="rect">
            <a:avLst/>
          </a:prstGeom>
        </p:spPr>
        <p:txBody>
          <a:bodyPr lIns="0" rIns="0" rtlCol="0">
            <a:normAutofit/>
          </a:bodyPr>
          <a:lstStyle/>
          <a:p>
            <a:pPr rtl="0"/>
            <a:r>
              <a:rPr lang="pt-BR" sz="2400" dirty="0" smtClean="0">
                <a:solidFill>
                  <a:schemeClr val="tx1"/>
                </a:solidFill>
              </a:rPr>
              <a:t>Sinonímia</a:t>
            </a:r>
          </a:p>
          <a:p>
            <a:pPr rtl="0"/>
            <a:r>
              <a:rPr lang="pt-BR" sz="2400" dirty="0" smtClean="0">
                <a:solidFill>
                  <a:schemeClr val="tx1"/>
                </a:solidFill>
              </a:rPr>
              <a:t>Hiperonímia e hiponímia</a:t>
            </a:r>
          </a:p>
          <a:p>
            <a:pPr rtl="0"/>
            <a:r>
              <a:rPr lang="pt-BR" sz="2400" dirty="0" smtClean="0">
                <a:solidFill>
                  <a:schemeClr val="tx1"/>
                </a:solidFill>
              </a:rPr>
              <a:t>Antonímia</a:t>
            </a:r>
          </a:p>
          <a:p>
            <a:pPr rtl="0"/>
            <a:r>
              <a:rPr lang="pt-BR" sz="2400" dirty="0" smtClean="0">
                <a:solidFill>
                  <a:schemeClr val="tx1"/>
                </a:solidFill>
              </a:rPr>
              <a:t>Polissemia</a:t>
            </a:r>
          </a:p>
          <a:p>
            <a:pPr rtl="0"/>
            <a:r>
              <a:rPr lang="pt-BR" sz="2400" dirty="0" smtClean="0">
                <a:solidFill>
                  <a:schemeClr val="tx1"/>
                </a:solidFill>
              </a:rPr>
              <a:t>Parônimos</a:t>
            </a:r>
          </a:p>
          <a:p>
            <a:pPr rtl="0"/>
            <a:r>
              <a:rPr lang="pt-BR" sz="2400" dirty="0" smtClean="0">
                <a:solidFill>
                  <a:schemeClr val="tx1"/>
                </a:solidFill>
              </a:rPr>
              <a:t>Homônimos</a:t>
            </a:r>
            <a:endParaRPr lang="pt-BR" sz="2400" dirty="0">
              <a:solidFill>
                <a:schemeClr val="tx1"/>
              </a:solidFill>
            </a:endParaRPr>
          </a:p>
        </p:txBody>
      </p:sp>
      <p:cxnSp>
        <p:nvCxnSpPr>
          <p:cNvPr id="20" name="Conector reto 19">
            <a:extLst>
              <a:ext uri="{FF2B5EF4-FFF2-40B4-BE49-F238E27FC236}">
                <a16:creationId xmlns="" xmlns:a16="http://schemas.microsoft.com/office/drawing/2014/main" id="{46E49661-E258-450C-8150-A91A6B30D1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8139605" y="1828800"/>
            <a:ext cx="0" cy="32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3405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8B91C57-2090-466E-B05A-DA2821356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rtl="0"/>
            <a:r>
              <a:rPr lang="pt-BR" b="1" dirty="0" smtClean="0"/>
              <a:t>Relação de sentido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>
          <a:xfrm>
            <a:off x="417871" y="4481010"/>
            <a:ext cx="25023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/>
              <a:t>Bergamota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548284" y="2109019"/>
            <a:ext cx="4837471" cy="15696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HIPERÔNIMOS: PALAVRAS DE SENTIDO MAIS ABRANGENTE</a:t>
            </a:r>
            <a:endParaRPr lang="pt-BR" sz="3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523703" y="4621161"/>
            <a:ext cx="483747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HIPÔNIMOS: PALAVRAS DE SENTIDO MAIS ESPECÍFICO/ RESTRITO</a:t>
            </a:r>
            <a:endParaRPr lang="pt-BR" sz="3200" dirty="0"/>
          </a:p>
        </p:txBody>
      </p:sp>
      <p:sp>
        <p:nvSpPr>
          <p:cNvPr id="6" name="Retângulo 5"/>
          <p:cNvSpPr/>
          <p:nvPr/>
        </p:nvSpPr>
        <p:spPr>
          <a:xfrm>
            <a:off x="585019" y="2199926"/>
            <a:ext cx="25023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>
                <a:solidFill>
                  <a:srgbClr val="FFC000"/>
                </a:solidFill>
              </a:rPr>
              <a:t>Fruta </a:t>
            </a:r>
          </a:p>
        </p:txBody>
      </p:sp>
      <p:sp>
        <p:nvSpPr>
          <p:cNvPr id="7" name="Retângulo 6"/>
          <p:cNvSpPr/>
          <p:nvPr/>
        </p:nvSpPr>
        <p:spPr>
          <a:xfrm>
            <a:off x="1764890" y="5208597"/>
            <a:ext cx="25023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/>
              <a:t>Abacaxi</a:t>
            </a:r>
          </a:p>
        </p:txBody>
      </p:sp>
      <p:cxnSp>
        <p:nvCxnSpPr>
          <p:cNvPr id="9" name="Conector de seta reta 8"/>
          <p:cNvCxnSpPr/>
          <p:nvPr/>
        </p:nvCxnSpPr>
        <p:spPr>
          <a:xfrm rot="5400000">
            <a:off x="471948" y="3628103"/>
            <a:ext cx="1224116" cy="14748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rot="16200000" flipH="1">
            <a:off x="2197510" y="3082412"/>
            <a:ext cx="2069691" cy="1863214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rot="16200000" flipH="1">
            <a:off x="1646903" y="3401961"/>
            <a:ext cx="1936954" cy="1465007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ângulo 13"/>
          <p:cNvSpPr/>
          <p:nvPr/>
        </p:nvSpPr>
        <p:spPr>
          <a:xfrm>
            <a:off x="3878825" y="5080778"/>
            <a:ext cx="25023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err="1" smtClean="0"/>
              <a:t>Pera</a:t>
            </a:r>
            <a:endParaRPr lang="pt-BR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110258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796413" y="162233"/>
            <a:ext cx="11120284" cy="6961231"/>
          </a:xfrm>
        </p:spPr>
        <p:txBody>
          <a:bodyPr>
            <a:normAutofit/>
          </a:bodyPr>
          <a:lstStyle/>
          <a:p>
            <a:r>
              <a:rPr lang="pt-BR" sz="2800" dirty="0" err="1" smtClean="0">
                <a:solidFill>
                  <a:srgbClr val="FFC000"/>
                </a:solidFill>
              </a:rPr>
              <a:t>Vaguidão</a:t>
            </a:r>
            <a:r>
              <a:rPr lang="pt-BR" sz="2800" dirty="0" smtClean="0">
                <a:solidFill>
                  <a:srgbClr val="FFC000"/>
                </a:solidFill>
              </a:rPr>
              <a:t> específica</a:t>
            </a:r>
          </a:p>
          <a:p>
            <a:r>
              <a:rPr lang="pt-BR" sz="2800" b="1" dirty="0" smtClean="0"/>
              <a:t>“as mulheres têm uma maneira de falar que eu chamo de vago-específica”</a:t>
            </a:r>
            <a:r>
              <a:rPr lang="pt-BR" sz="2800" dirty="0" smtClean="0"/>
              <a:t> (Richard </a:t>
            </a:r>
            <a:r>
              <a:rPr lang="pt-BR" sz="2800" dirty="0" err="1" smtClean="0"/>
              <a:t>Gehman</a:t>
            </a:r>
            <a:r>
              <a:rPr lang="pt-BR" sz="2800" dirty="0" smtClean="0"/>
              <a:t>)</a:t>
            </a:r>
          </a:p>
          <a:p>
            <a:r>
              <a:rPr lang="pt-BR" sz="2800" dirty="0" smtClean="0"/>
              <a:t> </a:t>
            </a:r>
          </a:p>
          <a:p>
            <a:r>
              <a:rPr lang="pt-BR" sz="2800" dirty="0" smtClean="0"/>
              <a:t>– Maria, ponha isso lá fora em qualquer parte.</a:t>
            </a:r>
            <a:br>
              <a:rPr lang="pt-BR" sz="2800" dirty="0" smtClean="0"/>
            </a:br>
            <a:r>
              <a:rPr lang="pt-BR" sz="2800" dirty="0" smtClean="0"/>
              <a:t>– Junto com as outras?</a:t>
            </a:r>
            <a:br>
              <a:rPr lang="pt-BR" sz="2800" dirty="0" smtClean="0"/>
            </a:br>
            <a:r>
              <a:rPr lang="pt-BR" sz="2800" dirty="0" smtClean="0"/>
              <a:t>– Não ponha junto com as outras, não. Senão pode vir alguém e querer fazer qualquer coisa com elas. Ponha no lugar do outro dia.</a:t>
            </a:r>
            <a:br>
              <a:rPr lang="pt-BR" sz="2800" dirty="0" smtClean="0"/>
            </a:br>
            <a:r>
              <a:rPr lang="pt-BR" sz="2800" dirty="0" smtClean="0"/>
              <a:t>– Sim, senhora. Olha, o homem está aí.</a:t>
            </a:r>
            <a:br>
              <a:rPr lang="pt-BR" sz="2800" dirty="0" smtClean="0"/>
            </a:br>
            <a:r>
              <a:rPr lang="pt-BR" sz="2800" dirty="0" smtClean="0"/>
              <a:t>– Aquele de quando choveu?</a:t>
            </a:r>
            <a:br>
              <a:rPr lang="pt-BR" sz="2800" dirty="0" smtClean="0"/>
            </a:br>
            <a:r>
              <a:rPr lang="pt-BR" sz="2800" dirty="0" smtClean="0"/>
              <a:t>– Não, o que a senhora foi lá e falou com ele no domingo.</a:t>
            </a:r>
            <a:br>
              <a:rPr lang="pt-BR" sz="2800" dirty="0" smtClean="0"/>
            </a:br>
            <a:r>
              <a:rPr lang="pt-BR" sz="2800" dirty="0" smtClean="0"/>
              <a:t>– Que é que você disse a ele?</a:t>
            </a:r>
            <a:br>
              <a:rPr lang="pt-BR" sz="2800" dirty="0" smtClean="0"/>
            </a:br>
            <a:r>
              <a:rPr lang="pt-BR" sz="2800" dirty="0" smtClean="0"/>
              <a:t>– Eu disse para ele continuar.</a:t>
            </a:r>
            <a:br>
              <a:rPr lang="pt-BR" sz="2800" dirty="0" smtClean="0"/>
            </a:br>
            <a:r>
              <a:rPr lang="pt-BR" sz="2800" dirty="0" smtClean="0"/>
              <a:t>– Ele já começou?</a:t>
            </a:r>
            <a:br>
              <a:rPr lang="pt-BR" sz="2800" dirty="0" smtClean="0"/>
            </a:br>
            <a:r>
              <a:rPr lang="pt-BR" sz="2800" dirty="0" smtClean="0"/>
              <a:t>– Acho que já. Eu disse que podia principiar por onde quisesse.</a:t>
            </a:r>
            <a:br>
              <a:rPr lang="pt-BR" sz="2800" dirty="0" smtClean="0"/>
            </a:br>
            <a:endParaRPr lang="pt-BR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796413" y="162233"/>
            <a:ext cx="11120284" cy="6961231"/>
          </a:xfrm>
        </p:spPr>
        <p:txBody>
          <a:bodyPr>
            <a:normAutofit/>
          </a:bodyPr>
          <a:lstStyle/>
          <a:p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 smtClean="0"/>
              <a:t>– Mais ou menos. O outro parece mais capaz.</a:t>
            </a:r>
            <a:br>
              <a:rPr lang="pt-BR" sz="3200" dirty="0" smtClean="0"/>
            </a:br>
            <a:r>
              <a:rPr lang="pt-BR" sz="3200" dirty="0" smtClean="0"/>
              <a:t>– Você trouxe tudo pra cima?</a:t>
            </a:r>
            <a:br>
              <a:rPr lang="pt-BR" sz="3200" dirty="0" smtClean="0"/>
            </a:br>
            <a:r>
              <a:rPr lang="pt-BR" sz="3200" dirty="0" smtClean="0"/>
              <a:t>– Não senhora, só trouxe as coisas. O resto não trouxe porque a senhora recomendou para deixar até a véspera.</a:t>
            </a:r>
            <a:br>
              <a:rPr lang="pt-BR" sz="3200" dirty="0" smtClean="0"/>
            </a:br>
            <a:r>
              <a:rPr lang="pt-BR" sz="3200" dirty="0" smtClean="0"/>
              <a:t>– Mas traga, traga. Na ocasião, nós descemos tudo de novo.</a:t>
            </a:r>
            <a:br>
              <a:rPr lang="pt-BR" sz="3200" dirty="0" smtClean="0"/>
            </a:br>
            <a:r>
              <a:rPr lang="pt-BR" sz="3200" dirty="0" smtClean="0"/>
              <a:t>– É melhor senão atravanca a entrada e ele reclama como na outra noite.</a:t>
            </a:r>
            <a:br>
              <a:rPr lang="pt-BR" sz="3200" dirty="0" smtClean="0"/>
            </a:br>
            <a:r>
              <a:rPr lang="pt-BR" sz="3200" dirty="0" smtClean="0"/>
              <a:t>– Está bem, vou ver como</a:t>
            </a:r>
            <a:r>
              <a:rPr lang="pt-BR" sz="3200" b="1" dirty="0" smtClean="0"/>
              <a:t>.                                                </a:t>
            </a:r>
          </a:p>
          <a:p>
            <a:r>
              <a:rPr lang="pt-BR" sz="3200" b="1" dirty="0" smtClean="0"/>
              <a:t>  </a:t>
            </a:r>
            <a:r>
              <a:rPr lang="pt-BR" sz="3200" dirty="0" smtClean="0"/>
              <a:t>(</a:t>
            </a:r>
            <a:r>
              <a:rPr lang="pt-BR" sz="3200" dirty="0" err="1" smtClean="0"/>
              <a:t>Millôr</a:t>
            </a:r>
            <a:r>
              <a:rPr lang="pt-BR" sz="3200" dirty="0" smtClean="0"/>
              <a:t> Fernandes. Trinta anos de mim mesmo)</a:t>
            </a:r>
            <a:endParaRPr lang="pt-BR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tângulo 10">
            <a:extLst>
              <a:ext uri="{FF2B5EF4-FFF2-40B4-BE49-F238E27FC236}">
                <a16:creationId xmlns="" xmlns:a16="http://schemas.microsoft.com/office/drawing/2014/main" id="{48756837-05BF-4387-B0CB-CFF921BCD6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="" xmlns:a16="http://schemas.microsoft.com/office/drawing/2014/main" id="{3FFEC9DA-F598-4E27-80EE-1EF9DDE397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543801" y="0"/>
            <a:ext cx="46481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79EAA8D-9FA6-44DF-B373-F9F0E09DC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269" y="643467"/>
            <a:ext cx="3415612" cy="5571066"/>
          </a:xfrm>
        </p:spPr>
        <p:txBody>
          <a:bodyPr rtlCol="0">
            <a:normAutofit/>
          </a:bodyPr>
          <a:lstStyle/>
          <a:p>
            <a:r>
              <a:rPr lang="pt-BR" sz="54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ANTÔNIMOS:</a:t>
            </a:r>
            <a:br>
              <a:rPr lang="pt-BR" sz="54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</a:br>
            <a:r>
              <a:rPr lang="pt-BR" sz="54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Palavras de sentido oposto ou com pontos distintos em uma gradação</a:t>
            </a:r>
            <a:endParaRPr lang="pt-BR" b="1" dirty="0">
              <a:solidFill>
                <a:schemeClr val="bg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43132" y="-353952"/>
            <a:ext cx="6859108" cy="4023360"/>
          </a:xfrm>
        </p:spPr>
        <p:txBody>
          <a:bodyPr>
            <a:noAutofit/>
          </a:bodyPr>
          <a:lstStyle/>
          <a:p>
            <a:pPr algn="ctr"/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4400" dirty="0" smtClean="0"/>
              <a:t>VAGUIDÃO ESPECÍFICA</a:t>
            </a:r>
            <a:endParaRPr lang="pt-BR" sz="4400" dirty="0"/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3"/>
          <a:srcRect l="9722" t="31042" r="51859" b="15625"/>
          <a:stretch>
            <a:fillRect/>
          </a:stretch>
        </p:blipFill>
        <p:spPr bwMode="auto">
          <a:xfrm>
            <a:off x="320762" y="1073683"/>
            <a:ext cx="6991658" cy="5456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5720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semântica</a:t>
            </a:r>
            <a:endParaRPr lang="pt-BR" dirty="0"/>
          </a:p>
        </p:txBody>
      </p:sp>
      <p:pic>
        <p:nvPicPr>
          <p:cNvPr id="16" name="Picture 4" descr="Resultado de imagem para CHARGE HOMONIM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447" y="2376947"/>
            <a:ext cx="11277475" cy="33749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025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POLISSEMIA: Capacidade da linguagem de produzir diferentes sentidos</a:t>
            </a:r>
            <a:endParaRPr lang="pt-BR" dirty="0"/>
          </a:p>
        </p:txBody>
      </p:sp>
      <p:pic>
        <p:nvPicPr>
          <p:cNvPr id="69634" name="Picture 2" descr="Imagem relacionada"/>
          <p:cNvPicPr>
            <a:picLocks noChangeAspect="1" noChangeArrowheads="1"/>
          </p:cNvPicPr>
          <p:nvPr/>
        </p:nvPicPr>
        <p:blipFill>
          <a:blip r:embed="rId3"/>
          <a:srcRect l="25184" t="24209" r="6094" b="30240"/>
          <a:stretch>
            <a:fillRect/>
          </a:stretch>
        </p:blipFill>
        <p:spPr bwMode="auto">
          <a:xfrm rot="21378205">
            <a:off x="815559" y="2247573"/>
            <a:ext cx="10811735" cy="3762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1025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9882" y="555724"/>
            <a:ext cx="9720072" cy="1499616"/>
          </a:xfrm>
        </p:spPr>
        <p:txBody>
          <a:bodyPr/>
          <a:lstStyle/>
          <a:p>
            <a:r>
              <a:rPr lang="pt-BR" dirty="0" smtClean="0"/>
              <a:t>HOMÔNIMOS E PARÔNIMOS</a:t>
            </a:r>
            <a:endParaRPr lang="pt-BR" dirty="0"/>
          </a:p>
        </p:txBody>
      </p:sp>
      <p:pic>
        <p:nvPicPr>
          <p:cNvPr id="87046" name="Picture 6" descr="Resultado de imagem para charge assento acen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008" y="1986781"/>
            <a:ext cx="10875248" cy="3514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Resultado de imagem para charge assento acen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0283" y="331275"/>
            <a:ext cx="6215729" cy="6240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34" y="2458266"/>
            <a:ext cx="9720072" cy="1499616"/>
          </a:xfrm>
        </p:spPr>
        <p:txBody>
          <a:bodyPr/>
          <a:lstStyle/>
          <a:p>
            <a:r>
              <a:rPr lang="pt-BR" dirty="0" smtClean="0"/>
              <a:t>HOMÔNIMOS </a:t>
            </a:r>
            <a:br>
              <a:rPr lang="pt-BR" dirty="0" smtClean="0"/>
            </a:br>
            <a:r>
              <a:rPr lang="pt-BR" dirty="0" smtClean="0"/>
              <a:t>E PARÔNIMOS</a:t>
            </a:r>
            <a:endParaRPr lang="pt-BR" dirty="0"/>
          </a:p>
        </p:txBody>
      </p:sp>
      <p:pic>
        <p:nvPicPr>
          <p:cNvPr id="87042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 r="9338"/>
          <a:stretch>
            <a:fillRect/>
          </a:stretch>
        </p:blipFill>
        <p:spPr bwMode="auto">
          <a:xfrm>
            <a:off x="3749266" y="309717"/>
            <a:ext cx="7444760" cy="61586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8B91C57-2090-466E-B05A-DA2821356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582853" cy="1499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 dirty="0" smtClean="0"/>
              <a:t>Sinônimos: hiperônimos e hipônimos</a:t>
            </a:r>
            <a:endParaRPr lang="pt-BR" b="1" dirty="0"/>
          </a:p>
        </p:txBody>
      </p:sp>
      <p:pic>
        <p:nvPicPr>
          <p:cNvPr id="67586" name="Picture 2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66267" y="1915226"/>
            <a:ext cx="6660861" cy="44232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025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8B91C57-2090-466E-B05A-DA2821356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7" y="585216"/>
            <a:ext cx="10582853" cy="1499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t-BR" b="1" dirty="0" smtClean="0"/>
              <a:t>Quais palavras se referem à bergamota no excerto?</a:t>
            </a:r>
            <a:endParaRPr lang="pt-BR" b="1" dirty="0"/>
          </a:p>
        </p:txBody>
      </p:sp>
      <p:sp>
        <p:nvSpPr>
          <p:cNvPr id="9" name="Retângulo 8"/>
          <p:cNvSpPr/>
          <p:nvPr/>
        </p:nvSpPr>
        <p:spPr>
          <a:xfrm>
            <a:off x="769150" y="2240640"/>
            <a:ext cx="10594257" cy="403187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/>
              <a:t>“Difícil é encontrar um gaúcho que não conheça a bergamota, fruta cítrica de casca fina e cor alaranjada, muito consumida na companhia de um bom chimarrão - e melhor ainda se for em dias ensolarados de inverno. Mas, se aqui temos a nossa bergamota, as regiões Sudeste e Centro-Oeste têm a mexerica, cidades do Paraná têm a mimosa e a cidade de Santa Rita, na Paraíba, tem a </a:t>
            </a:r>
            <a:r>
              <a:rPr lang="pt-BR" sz="3200" dirty="0" err="1" smtClean="0"/>
              <a:t>tangerina-cravo</a:t>
            </a:r>
            <a:r>
              <a:rPr lang="pt-BR" sz="3200" dirty="0" smtClean="0"/>
              <a:t>. Mas todas são tangerina, certo?”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11025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8B91C57-2090-466E-B05A-DA2821356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rtl="0"/>
            <a:r>
              <a:rPr lang="pt-BR" b="1" dirty="0" smtClean="0"/>
              <a:t>Relação de sentido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>
          <a:xfrm>
            <a:off x="1066800" y="2136017"/>
            <a:ext cx="10515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 smtClean="0"/>
              <a:t>Bergamota</a:t>
            </a:r>
          </a:p>
          <a:p>
            <a:r>
              <a:rPr lang="pt-BR" sz="4000" dirty="0" smtClean="0"/>
              <a:t>Mexerica</a:t>
            </a:r>
          </a:p>
          <a:p>
            <a:r>
              <a:rPr lang="pt-BR" sz="4000" dirty="0" smtClean="0"/>
              <a:t>Mimosa </a:t>
            </a:r>
          </a:p>
          <a:p>
            <a:r>
              <a:rPr lang="pt-BR" sz="4000" dirty="0" err="1" smtClean="0"/>
              <a:t>Tangerina-cravo</a:t>
            </a:r>
            <a:endParaRPr lang="pt-BR" sz="4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35329" y="2182761"/>
            <a:ext cx="4837471" cy="156966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SINÔNIMOS: PALAVRAS “EQUIVALENTES”, DE SENTIDO APROXIMADO</a:t>
            </a:r>
            <a:endParaRPr lang="pt-BR" sz="3200" dirty="0"/>
          </a:p>
        </p:txBody>
      </p:sp>
    </p:spTree>
    <p:extLst>
      <p:ext uri="{BB962C8B-B14F-4D97-AF65-F5344CB8AC3E}">
        <p14:creationId xmlns="" xmlns:p14="http://schemas.microsoft.com/office/powerpoint/2010/main" val="110258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89549367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A708FAD-CC7A-492F-8811-2B53E77C73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DE682D-B6B9-42D0-88B0-65F09B3D7C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0F7A41-B1D0-4876-B6D4-D0473498FCF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tf89549367</Template>
  <TotalTime>0</TotalTime>
  <Words>196</Words>
  <PresentationFormat>Personalizar</PresentationFormat>
  <Paragraphs>72</Paragraphs>
  <Slides>13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tf89549367</vt:lpstr>
      <vt:lpstr>Semântica</vt:lpstr>
      <vt:lpstr>A semântica</vt:lpstr>
      <vt:lpstr>POLISSEMIA: Capacidade da linguagem de produzir diferentes sentidos</vt:lpstr>
      <vt:lpstr>HOMÔNIMOS E PARÔNIMOS</vt:lpstr>
      <vt:lpstr>Slide 5</vt:lpstr>
      <vt:lpstr>HOMÔNIMOS  E PARÔNIMOS</vt:lpstr>
      <vt:lpstr>Sinônimos: hiperônimos e hipônimos</vt:lpstr>
      <vt:lpstr>Quais palavras se referem à bergamota no excerto?</vt:lpstr>
      <vt:lpstr>Relação de sentido</vt:lpstr>
      <vt:lpstr>Relação de sentido</vt:lpstr>
      <vt:lpstr>Slide 11</vt:lpstr>
      <vt:lpstr>Slide 12</vt:lpstr>
      <vt:lpstr>ANTÔNIMOS: Palavras de sentido oposto ou com pontos distintos em uma gradação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2019-09-30T17:00:29Z</dcterms:created>
  <dcterms:modified xsi:type="dcterms:W3CDTF">2023-06-27T21:05:53Z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