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5" r:id="rId4"/>
    <p:sldId id="266" r:id="rId5"/>
    <p:sldId id="301" r:id="rId6"/>
    <p:sldId id="298" r:id="rId7"/>
    <p:sldId id="267" r:id="rId8"/>
    <p:sldId id="268" r:id="rId9"/>
    <p:sldId id="269" r:id="rId10"/>
    <p:sldId id="270" r:id="rId11"/>
    <p:sldId id="271" r:id="rId12"/>
    <p:sldId id="272" r:id="rId13"/>
    <p:sldId id="303" r:id="rId14"/>
    <p:sldId id="275" r:id="rId15"/>
    <p:sldId id="276" r:id="rId16"/>
    <p:sldId id="312" r:id="rId17"/>
    <p:sldId id="277" r:id="rId18"/>
    <p:sldId id="278" r:id="rId19"/>
    <p:sldId id="279" r:id="rId20"/>
    <p:sldId id="307" r:id="rId21"/>
    <p:sldId id="280" r:id="rId22"/>
    <p:sldId id="281" r:id="rId23"/>
    <p:sldId id="283" r:id="rId24"/>
    <p:sldId id="28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09" r:id="rId35"/>
    <p:sldId id="306" r:id="rId36"/>
    <p:sldId id="304" r:id="rId37"/>
    <p:sldId id="295" r:id="rId38"/>
    <p:sldId id="310" r:id="rId39"/>
    <p:sldId id="311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9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Ezm2I9ymWkfxfHK2+WWG1TK7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2160"/>
        <p:guide pos="3863"/>
        <p:guide orient="horz" pos="162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28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565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753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081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84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55495" y="1565157"/>
            <a:ext cx="8639735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GEOGRAFIA</a:t>
            </a:r>
            <a:endParaRPr sz="225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BIOMAS DO BRASIL</a:t>
            </a:r>
            <a:endParaRPr sz="22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6085124" y="1804500"/>
            <a:ext cx="198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187" name="Google Shape;187;p15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625" y="1175562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/>
          <p:nvPr/>
        </p:nvSpPr>
        <p:spPr>
          <a:xfrm>
            <a:off x="3788776" y="168203"/>
            <a:ext cx="172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CERRADO </a:t>
            </a:r>
            <a:endParaRPr dirty="0"/>
          </a:p>
        </p:txBody>
      </p:sp>
      <p:sp>
        <p:nvSpPr>
          <p:cNvPr id="194" name="Google Shape;194;p16"/>
          <p:cNvSpPr/>
          <p:nvPr/>
        </p:nvSpPr>
        <p:spPr>
          <a:xfrm>
            <a:off x="161364" y="834393"/>
            <a:ext cx="882127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Segunda maior formação vegetal do Brasil.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Ocupa mais de 20% do território nacional, predominando na Região Centro-Oeste.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Árvores espaçadas e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vegetação rasteira.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cerrado é uma formação vegetal típica de clima tropical. Localiza-se, principalmente, na região Centro-Oeste do Brasil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plantas  perdem as folhas no período de seca, assim damos o nome de caducifólias, também conhecidas como árvores caducas.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 áreas drenadas por importantes rios como: Paraná, Paraguai, Francisco e Tocantins</a:t>
            </a: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3799534" y="308052"/>
            <a:ext cx="172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CERRADO </a:t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1447121" y="925323"/>
            <a:ext cx="50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Também chamado de Savana Brasileira.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7" descr="Cerrado: o que é e suas característic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76" y="1862074"/>
            <a:ext cx="4668772" cy="28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/>
          <p:nvPr/>
        </p:nvSpPr>
        <p:spPr>
          <a:xfrm>
            <a:off x="2442062" y="4445215"/>
            <a:ext cx="19159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https://cdn.ecycle.com.br/images/2020-09/cerrado.jpg</a:t>
            </a:r>
            <a:endParaRPr/>
          </a:p>
        </p:txBody>
      </p:sp>
      <p:pic>
        <p:nvPicPr>
          <p:cNvPr id="2050" name="Picture 2" descr="Cerrado: o que é? Vegetação, animais e relevo - Gestão Educacional">
            <a:extLst>
              <a:ext uri="{FF2B5EF4-FFF2-40B4-BE49-F238E27FC236}">
                <a16:creationId xmlns:a16="http://schemas.microsoft.com/office/drawing/2014/main" id="{505CBF91-5DE1-4EB0-BAC3-FEB83E28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3" y="1729715"/>
            <a:ext cx="3732693" cy="24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oma Cerrado - Portal Embrapa">
            <a:extLst>
              <a:ext uri="{FF2B5EF4-FFF2-40B4-BE49-F238E27FC236}">
                <a16:creationId xmlns:a16="http://schemas.microsoft.com/office/drawing/2014/main" id="{FAE5ED98-93E7-4F90-8EDA-F7D76A91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oma cerrado | Mapa Mental">
            <a:extLst>
              <a:ext uri="{FF2B5EF4-FFF2-40B4-BE49-F238E27FC236}">
                <a16:creationId xmlns:a16="http://schemas.microsoft.com/office/drawing/2014/main" id="{41C2E33E-AF51-4CCB-B268-8F5D1041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9" y="2445041"/>
            <a:ext cx="5024105" cy="269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4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6132528" y="1762951"/>
            <a:ext cx="17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221" name="Google Shape;221;p20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68" y="974149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3273004" y="0"/>
            <a:ext cx="27965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ATLÂNTICA</a:t>
            </a:r>
            <a:endParaRPr dirty="0"/>
          </a:p>
        </p:txBody>
      </p:sp>
      <p:sp>
        <p:nvSpPr>
          <p:cNvPr id="228" name="Google Shape;228;p21"/>
          <p:cNvSpPr/>
          <p:nvPr/>
        </p:nvSpPr>
        <p:spPr>
          <a:xfrm>
            <a:off x="268942" y="927001"/>
            <a:ext cx="8283388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rande biodiversidade e a alta densidade da vegetação</a:t>
            </a: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classiﬁcada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como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ombróﬁla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perene e latifoliada.</a:t>
            </a: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uma floresta tropical que recobria extensa faixa do litoral brasileiro.</a:t>
            </a: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Florestas Pluviais de montanhas, úmidas de encosta, pluvial baixo-montanha.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Quase totalmente devastada pelo processo de ocupação humana.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3273004" y="0"/>
            <a:ext cx="27965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ATLÂNTICA</a:t>
            </a:r>
            <a:endParaRPr dirty="0"/>
          </a:p>
        </p:txBody>
      </p:sp>
      <p:sp>
        <p:nvSpPr>
          <p:cNvPr id="228" name="Google Shape;228;p21"/>
          <p:cNvSpPr/>
          <p:nvPr/>
        </p:nvSpPr>
        <p:spPr>
          <a:xfrm>
            <a:off x="268942" y="927001"/>
            <a:ext cx="8283388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rande biodiversidade e a alta densidade da vegetação</a:t>
            </a:r>
          </a:p>
          <a:p>
            <a:pPr marL="457200" marR="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Se localiza em locais mais altos em climas tropical úmido, altitude e subtropical. </a:t>
            </a:r>
          </a:p>
          <a:p>
            <a:pPr marL="457200" marR="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fauna se destaca onça e mico-leão-dourado, arara-azul-pequena, tatu-canastra, entre outros. </a:t>
            </a:r>
          </a:p>
          <a:p>
            <a:pPr marL="457200" marR="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dos brasileiros vivem sobre esse bioma. </a:t>
            </a: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45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/>
          <p:nvPr/>
        </p:nvSpPr>
        <p:spPr>
          <a:xfrm>
            <a:off x="2950274" y="85437"/>
            <a:ext cx="27965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ATLÂNTICA</a:t>
            </a:r>
            <a:endParaRPr dirty="0"/>
          </a:p>
        </p:txBody>
      </p:sp>
      <p:sp>
        <p:nvSpPr>
          <p:cNvPr id="234" name="Google Shape;234;p22"/>
          <p:cNvSpPr/>
          <p:nvPr/>
        </p:nvSpPr>
        <p:spPr>
          <a:xfrm>
            <a:off x="827686" y="1002090"/>
            <a:ext cx="66872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Cerca de 90% da mata atlântica foi devastada pelo ser humano.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2" descr="Mata Atlânt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228" y="1887556"/>
            <a:ext cx="4762553" cy="2619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1391504" y="4427121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https://natureconservancy-h.assetsadobe.com/is/image/content/dam/tnc/nature/en/photos/brazil/Floresta.jpg?crop=0,123,2108,1159&amp;wid=4000&amp;hei=2200&amp;scl=0.527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6053953" y="1794126"/>
            <a:ext cx="17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243" name="Google Shape;243;p23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68" y="974149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2159761" y="278783"/>
            <a:ext cx="520922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Atlântica – </a:t>
            </a:r>
            <a:r>
              <a:rPr lang="pt-B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Ecorregião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MATA DE ARAUCÁRIAS</a:t>
            </a:r>
            <a:endParaRPr dirty="0"/>
          </a:p>
        </p:txBody>
      </p:sp>
      <p:sp>
        <p:nvSpPr>
          <p:cNvPr id="250" name="Google Shape;250;p24"/>
          <p:cNvSpPr/>
          <p:nvPr/>
        </p:nvSpPr>
        <p:spPr>
          <a:xfrm>
            <a:off x="628508" y="1232850"/>
            <a:ext cx="76641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Localizada nos estados do Paraná, Rio Grande do Sul e Santa Catarina.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folhagem dessas árvores tem formato de agulha, característica dos pinheiros, o que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classiﬁca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ﬂoresta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como aciculifoliada;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Foi bastante devastada ao longo do tempo, (ocupação do território e produção de madeira). 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Resta apenas 3% de sua área original.</a:t>
            </a:r>
            <a:endParaRPr sz="2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pic>
        <p:nvPicPr>
          <p:cNvPr id="115" name="Google Shape;115;p5" descr="GEOGRAFIA E HISTÓRIA ENVOLVENTE : Tipos de Vegetação do Bras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157" y="1009775"/>
            <a:ext cx="4582642" cy="3547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1689099" y="4557627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https://1.bp.blogspot.com/-mhIuWfOePfw/UP6b1pL9-CI/AAAAAAAAAC4/qQ21xuZxuKw/s1600/form+veg.png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2869766" y="308052"/>
            <a:ext cx="35814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DE ARAUCÁRIAS</a:t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628508" y="1232850"/>
            <a:ext cx="76641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Estas são árvores de grande porte que podem ultrapassar 40 metros de altura, servindo como proteção para plantas menores que precisam de sombreamento.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araucárias são fundamentais para a existência de algumas espécies de animais que se alimentam das suas sementes. É o caso da gralha-azul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Foi bastante devastada ao longo do tempo, (ocupação do território e produção de madeira). Resta apenas 3% de sua área original.</a:t>
            </a:r>
            <a:endParaRPr sz="2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47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/>
          <p:nvPr/>
        </p:nvSpPr>
        <p:spPr>
          <a:xfrm>
            <a:off x="2869766" y="308052"/>
            <a:ext cx="35814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DE ARAUCÁRIAS</a:t>
            </a:r>
            <a:endParaRPr/>
          </a:p>
        </p:txBody>
      </p:sp>
      <p:pic>
        <p:nvPicPr>
          <p:cNvPr id="257" name="Google Shape;257;p25" descr="Projeto de lei ameaça sobrevivência da Floresta com Araucária do Bras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24" y="1540231"/>
            <a:ext cx="4441576" cy="266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/>
          <p:nvPr/>
        </p:nvSpPr>
        <p:spPr>
          <a:xfrm>
            <a:off x="1086465" y="3718118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https://conexaoplaneta.com.br/wp-content/uploads/2020/06/1_Floresta-com-arauc%C3%A1ria-Turvo-PR.jpg</a:t>
            </a:r>
            <a:endParaRPr/>
          </a:p>
        </p:txBody>
      </p:sp>
      <p:pic>
        <p:nvPicPr>
          <p:cNvPr id="4098" name="Picture 2" descr="A encantadora lenda da gralha-azul - Toda Matéria">
            <a:extLst>
              <a:ext uri="{FF2B5EF4-FFF2-40B4-BE49-F238E27FC236}">
                <a16:creationId xmlns:a16="http://schemas.microsoft.com/office/drawing/2014/main" id="{2A0702C7-8E58-440D-BEE7-53AAFBDD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6" y="1282567"/>
            <a:ext cx="4063158" cy="21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lha azul e o pinhão | Gralha, Aves de estimação, Animais brasileiros">
            <a:extLst>
              <a:ext uri="{FF2B5EF4-FFF2-40B4-BE49-F238E27FC236}">
                <a16:creationId xmlns:a16="http://schemas.microsoft.com/office/drawing/2014/main" id="{7ED2FEBC-F1A5-40B1-B0F2-7BD26FCF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04" y="3333308"/>
            <a:ext cx="2938272" cy="18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6043553" y="1534351"/>
            <a:ext cx="17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265" name="Google Shape;265;p26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68" y="974149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/>
          <p:nvPr/>
        </p:nvSpPr>
        <p:spPr>
          <a:xfrm>
            <a:off x="3905339" y="308052"/>
            <a:ext cx="1510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CAMPOS</a:t>
            </a: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660405" y="963561"/>
            <a:ext cx="7490537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Predominância de gramíneas. </a:t>
            </a: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Nas áreas mais chuvosa apresenta vegetação com árvores maiores e de forma mais densa.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Encontrada principalmente no estado do Rio Grande do Sul.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Engloba mais de 150 mil km² de pastagens naturais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/>
          <p:nvPr/>
        </p:nvSpPr>
        <p:spPr>
          <a:xfrm>
            <a:off x="3905339" y="308052"/>
            <a:ext cx="1510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CAMPOS</a:t>
            </a:r>
            <a:endParaRPr/>
          </a:p>
        </p:txBody>
      </p:sp>
      <p:sp>
        <p:nvSpPr>
          <p:cNvPr id="272" name="Google Shape;272;p27"/>
          <p:cNvSpPr/>
          <p:nvPr/>
        </p:nvSpPr>
        <p:spPr>
          <a:xfrm>
            <a:off x="5661903" y="1461451"/>
            <a:ext cx="292440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Pastagens naturais, utilizadas para a alimentação do gado.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Pecuária Bovina.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7" descr="Vegetação no Brasil - Caatinga, Campo, Cerrado e ma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120" y="1174221"/>
            <a:ext cx="4762500" cy="3171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7"/>
          <p:cNvSpPr/>
          <p:nvPr/>
        </p:nvSpPr>
        <p:spPr>
          <a:xfrm>
            <a:off x="1178561" y="4389557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https://portalsuaescola.com.br/wp-content/uploads/2016/05/campos4.jpg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6033178" y="2043501"/>
            <a:ext cx="17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299" name="Google Shape;299;p31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442" y="1399786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/>
          <p:nvPr/>
        </p:nvSpPr>
        <p:spPr>
          <a:xfrm>
            <a:off x="2777888" y="308052"/>
            <a:ext cx="3765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LITORÂNEA</a:t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>
            <a:off x="660405" y="1221873"/>
            <a:ext cx="74511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Vegetação encontrada em todo litoral brasileiro.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Vegetação adaptada ao solo arenoso e a elevada salinidade.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2777888" y="308052"/>
            <a:ext cx="3765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LITORÂNEA</a:t>
            </a:r>
            <a:endParaRPr/>
          </a:p>
        </p:txBody>
      </p:sp>
      <p:pic>
        <p:nvPicPr>
          <p:cNvPr id="312" name="Google Shape;312;p33" descr="Restinga - Bioma de Restinga - Vegetação, relevo, fauna - InfoEsco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14" y="1230333"/>
            <a:ext cx="4857008" cy="273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/>
          <p:nvPr/>
        </p:nvSpPr>
        <p:spPr>
          <a:xfrm>
            <a:off x="899819" y="4502482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https://www.infoescola.com/wp-content/uploads/2009/10/restinga-praia.jpg</a:t>
            </a:r>
            <a:endParaRPr/>
          </a:p>
        </p:txBody>
      </p:sp>
      <p:sp>
        <p:nvSpPr>
          <p:cNvPr id="314" name="Google Shape;314;p33"/>
          <p:cNvSpPr/>
          <p:nvPr/>
        </p:nvSpPr>
        <p:spPr>
          <a:xfrm>
            <a:off x="5696002" y="1596091"/>
            <a:ext cx="27669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Restingas são formações vegetais de pequeno porte e rasteira.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2777888" y="308052"/>
            <a:ext cx="3765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LITORÂNEA</a:t>
            </a:r>
            <a:endParaRPr/>
          </a:p>
        </p:txBody>
      </p:sp>
      <p:sp>
        <p:nvSpPr>
          <p:cNvPr id="320" name="Google Shape;320;p34"/>
          <p:cNvSpPr/>
          <p:nvPr/>
        </p:nvSpPr>
        <p:spPr>
          <a:xfrm>
            <a:off x="5701481" y="878973"/>
            <a:ext cx="276685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Manguezais possuem  vegetação com raízes aéreas em função da água salgada.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4" descr="Mangue (ou manguezal) - Importância e características do ecossistema -  Bió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05" y="1389242"/>
            <a:ext cx="4745039" cy="26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/>
          <p:nvPr/>
        </p:nvSpPr>
        <p:spPr>
          <a:xfrm>
            <a:off x="877144" y="3664183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https://biologo.com.br/bio/wp-content/uploads/2018/08/mangue.jpg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6053953" y="1534351"/>
            <a:ext cx="17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329" name="Google Shape;329;p35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68" y="974149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6043550" y="1596599"/>
            <a:ext cx="1705800" cy="1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600"/>
          </a:p>
        </p:txBody>
      </p:sp>
      <p:sp>
        <p:nvSpPr>
          <p:cNvPr id="150" name="Google Shape;150;p10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428959-43F4-4975-AAE6-1615ACDDA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4" t="25001" r="32093" b="10471"/>
          <a:stretch/>
        </p:blipFill>
        <p:spPr>
          <a:xfrm>
            <a:off x="1283546" y="1021406"/>
            <a:ext cx="3374408" cy="33173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/>
          <p:nvPr/>
        </p:nvSpPr>
        <p:spPr>
          <a:xfrm>
            <a:off x="3789544" y="308052"/>
            <a:ext cx="23773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CAATINGA</a:t>
            </a:r>
            <a:endParaRPr dirty="0"/>
          </a:p>
        </p:txBody>
      </p:sp>
      <p:sp>
        <p:nvSpPr>
          <p:cNvPr id="336" name="Google Shape;336;p36"/>
          <p:cNvSpPr/>
          <p:nvPr/>
        </p:nvSpPr>
        <p:spPr>
          <a:xfrm>
            <a:off x="592275" y="878975"/>
            <a:ext cx="835440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caatinga é um tipo de vegetação que ocorre predominantemente no Nordeste brasileiro, apesar de ser encontrada no norte de Minas Gerais.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são compostas de vegetações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xeróﬁlas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como os cactos, que transformam as folhas em espinhos, e das caducifólias. Ambas utilizam mecanismos que visam reduzir a transpiração e a perda de água.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biodiversidade endêmica, com potencial econômico.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3789545" y="308052"/>
            <a:ext cx="174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CAATINGA</a:t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5701481" y="878973"/>
            <a:ext cx="2766852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37" descr="Caatinga - Toda Matér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262" y="1075176"/>
            <a:ext cx="4753235" cy="27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/>
          <p:nvPr/>
        </p:nvSpPr>
        <p:spPr>
          <a:xfrm>
            <a:off x="5701482" y="1226065"/>
            <a:ext cx="25233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Caatinga significa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“floresta branca” em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tupi-guarani.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959497" y="3956060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https://static.todamateria.com.br/upload/ve/ge/vegetacaocaatinga.jpg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2835006" y="308052"/>
            <a:ext cx="36509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VEGETAÇÃO DO BRASIL</a:t>
            </a:r>
            <a:endParaRPr/>
          </a:p>
        </p:txBody>
      </p:sp>
      <p:sp>
        <p:nvSpPr>
          <p:cNvPr id="351" name="Google Shape;351;p38"/>
          <p:cNvSpPr/>
          <p:nvPr/>
        </p:nvSpPr>
        <p:spPr>
          <a:xfrm>
            <a:off x="6022753" y="1627876"/>
            <a:ext cx="170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Formações</a:t>
            </a:r>
            <a:endParaRPr sz="1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vegetais</a:t>
            </a:r>
            <a:endParaRPr sz="1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Brasileiras.</a:t>
            </a:r>
            <a:endParaRPr sz="1700"/>
          </a:p>
        </p:txBody>
      </p:sp>
      <p:pic>
        <p:nvPicPr>
          <p:cNvPr id="352" name="Google Shape;352;p38" descr="Formações Vegetais Brasileiras - Roteiro de Estudos - Curso Objeti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68" y="974149"/>
            <a:ext cx="4578762" cy="34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/>
          <p:nvPr/>
        </p:nvSpPr>
        <p:spPr>
          <a:xfrm>
            <a:off x="1283546" y="452445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https://www.curso-objetivo.br/vestibular/roteiro_estudos/imagens/re_form_veg_brasileira_1.jpg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/>
          <p:nvPr/>
        </p:nvSpPr>
        <p:spPr>
          <a:xfrm>
            <a:off x="3112927" y="355754"/>
            <a:ext cx="29181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 dos Cocais</a:t>
            </a:r>
            <a:endParaRPr dirty="0"/>
          </a:p>
        </p:txBody>
      </p:sp>
      <p:sp>
        <p:nvSpPr>
          <p:cNvPr id="359" name="Google Shape;359;p39"/>
          <p:cNvSpPr/>
          <p:nvPr/>
        </p:nvSpPr>
        <p:spPr>
          <a:xfrm>
            <a:off x="671038" y="1125220"/>
            <a:ext cx="737255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forma-se na transição entre importantes formações vegetais (a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ﬂoresta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amazônica, o cerrado e a caatinga), chamada de mata dos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cocais,pelo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predomínio das palmeiras dos tipos babaçu e carnaúba.</a:t>
            </a: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Boa parte dessa mata originou-se do desmatamento do cerrado e da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ﬂoresta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amazônica na região.</a:t>
            </a: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ta dos Cocais: o que é, onde fica? Saiba tudo sobre a vegetação">
            <a:extLst>
              <a:ext uri="{FF2B5EF4-FFF2-40B4-BE49-F238E27FC236}">
                <a16:creationId xmlns:a16="http://schemas.microsoft.com/office/drawing/2014/main" id="{15B3EC86-49C3-4DE5-927B-E6D73CAC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43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/>
          <p:nvPr/>
        </p:nvSpPr>
        <p:spPr>
          <a:xfrm>
            <a:off x="3112927" y="355754"/>
            <a:ext cx="29181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PANTANAL</a:t>
            </a:r>
            <a:endParaRPr dirty="0"/>
          </a:p>
        </p:txBody>
      </p:sp>
      <p:sp>
        <p:nvSpPr>
          <p:cNvPr id="359" name="Google Shape;359;p39"/>
          <p:cNvSpPr/>
          <p:nvPr/>
        </p:nvSpPr>
        <p:spPr>
          <a:xfrm>
            <a:off x="660405" y="878974"/>
            <a:ext cx="737255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Localizado na Região Centro-Oeste do Brasil, entre os estados de Mato Grosso e Mato Grosso do Sul.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Estende-se também à Bolívia e ao Paraguai.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❏"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Pantanal apresenta áreas que ficam alagadas durante a época das cheias dos rios.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184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/>
          <p:nvPr/>
        </p:nvSpPr>
        <p:spPr>
          <a:xfrm>
            <a:off x="3112927" y="355754"/>
            <a:ext cx="29181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PANTANAL</a:t>
            </a:r>
            <a:endParaRPr dirty="0"/>
          </a:p>
        </p:txBody>
      </p:sp>
      <p:sp>
        <p:nvSpPr>
          <p:cNvPr id="359" name="Google Shape;359;p39"/>
          <p:cNvSpPr/>
          <p:nvPr/>
        </p:nvSpPr>
        <p:spPr>
          <a:xfrm>
            <a:off x="660405" y="878974"/>
            <a:ext cx="737255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vegetação do Pantanal abriga uma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ﬂora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composta de espécies migradas das regiões do cerrado,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ﬂoresta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amazônica, </a:t>
            </a:r>
            <a:r>
              <a:rPr lang="pt-B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chaco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(formação vegetal do norte do Paraguai e do sul da Bolívia) e da mata atlântica. </a:t>
            </a:r>
          </a:p>
          <a:p>
            <a:pPr marL="4572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❏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paisagens mais comuns, a presença de espécies aquáticas intercala-se com áreas de mata mais densa, que formam verdadeiras “ilhas” em meio aos campos inundáveis</a:t>
            </a: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3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/>
          <p:nvPr/>
        </p:nvSpPr>
        <p:spPr>
          <a:xfrm>
            <a:off x="3769732" y="308052"/>
            <a:ext cx="30971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PANTANAL</a:t>
            </a:r>
            <a:endParaRPr dirty="0"/>
          </a:p>
        </p:txBody>
      </p:sp>
      <p:sp>
        <p:nvSpPr>
          <p:cNvPr id="365" name="Google Shape;365;p40"/>
          <p:cNvSpPr/>
          <p:nvPr/>
        </p:nvSpPr>
        <p:spPr>
          <a:xfrm>
            <a:off x="5083276" y="1399298"/>
            <a:ext cx="30972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 é um pântano, pois não está alagado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ano todo.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40" descr="Queimadas no Pantanal não alcançam regiões de pousadas e hotéis fazenda de  Mato Grosso do Sul – Turismo 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125" y="1207567"/>
            <a:ext cx="4210397" cy="280693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0"/>
          <p:cNvSpPr/>
          <p:nvPr/>
        </p:nvSpPr>
        <p:spPr>
          <a:xfrm>
            <a:off x="873761" y="3943311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https://www.turismo.ms.gov.br/wp-content/uploads/2020/09/VisitMS-Pantanal-Miranda-Pousada-Pantaneira18.jpg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648435-7880-433E-BB20-A4C30D681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71"/>
          <a:stretch/>
        </p:blipFill>
        <p:spPr>
          <a:xfrm>
            <a:off x="1830129" y="255182"/>
            <a:ext cx="5143500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9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D396DE4-79C6-9ED6-AE31-99B859BD5638}"/>
              </a:ext>
            </a:extLst>
          </p:cNvPr>
          <p:cNvSpPr txBox="1"/>
          <p:nvPr/>
        </p:nvSpPr>
        <p:spPr>
          <a:xfrm>
            <a:off x="247426" y="247426"/>
            <a:ext cx="8724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dirty="0"/>
              <a:t>Quais as características florestais do bioma Amazônia?</a:t>
            </a:r>
          </a:p>
          <a:p>
            <a:pPr marL="342900" indent="-342900">
              <a:buAutoNum type="arabicParenR"/>
            </a:pPr>
            <a:r>
              <a:rPr lang="pt-BR" dirty="0"/>
              <a:t>Diferencie as matas de Igapó, Várzea e Terra Firme.</a:t>
            </a:r>
          </a:p>
          <a:p>
            <a:pPr marL="342900" indent="-342900">
              <a:buAutoNum type="arabicParenR"/>
            </a:pPr>
            <a:r>
              <a:rPr lang="pt-BR" dirty="0"/>
              <a:t>O que é serrapilheira e qual a sua importância para a floresta Amazônica?</a:t>
            </a:r>
          </a:p>
          <a:p>
            <a:pPr marL="342900" indent="-342900">
              <a:buAutoNum type="arabicParenR"/>
            </a:pPr>
            <a:r>
              <a:rPr lang="pt-BR" dirty="0"/>
              <a:t>Qual a formação vegetal da </a:t>
            </a:r>
            <a:r>
              <a:rPr lang="pt-BR"/>
              <a:t>floresta Atlântica? </a:t>
            </a:r>
          </a:p>
          <a:p>
            <a:pPr marL="342900" indent="-34290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8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/>
          <p:nvPr/>
        </p:nvSpPr>
        <p:spPr>
          <a:xfrm>
            <a:off x="704743" y="968246"/>
            <a:ext cx="730351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❏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vegetação amazônica é densa e possui, em geral, árvores de grande porte.</a:t>
            </a:r>
          </a:p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❏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Uma das maiores características dessa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ﬂoresta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é a grande e expressiva biodiversidade, tanto vegetal como animal, que ela apresenta.</a:t>
            </a:r>
          </a:p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❏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É latifoliada, hidrófila, perene e heterogênea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❏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 matas de igapó, mata de várzea e as campinas.  </a:t>
            </a:r>
            <a:endParaRPr sz="1600" dirty="0"/>
          </a:p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❏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Grande biodiversidade.</a:t>
            </a:r>
            <a:endParaRPr sz="1600" dirty="0"/>
          </a:p>
        </p:txBody>
      </p:sp>
      <p:sp>
        <p:nvSpPr>
          <p:cNvPr id="156" name="Google Shape;156;p11"/>
          <p:cNvSpPr/>
          <p:nvPr/>
        </p:nvSpPr>
        <p:spPr>
          <a:xfrm>
            <a:off x="2758202" y="0"/>
            <a:ext cx="3627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FLORESTA AMAZÔNICA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/>
          <p:nvPr/>
        </p:nvSpPr>
        <p:spPr>
          <a:xfrm>
            <a:off x="470702" y="1157006"/>
            <a:ext cx="730351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❏"/>
            </a:pP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ﬂoresta</a:t>
            </a:r>
            <a:r>
              <a:rPr lang="pt-B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amazônica localiza-se próximo à Linha do Equador, o que lhe proporciona maior insolação durante todo o ano, com temperaturas elevadas e muitas chuvas.</a:t>
            </a:r>
            <a:endParaRPr sz="1600" dirty="0"/>
          </a:p>
        </p:txBody>
      </p:sp>
      <p:sp>
        <p:nvSpPr>
          <p:cNvPr id="156" name="Google Shape;156;p11"/>
          <p:cNvSpPr/>
          <p:nvPr/>
        </p:nvSpPr>
        <p:spPr>
          <a:xfrm>
            <a:off x="2758202" y="0"/>
            <a:ext cx="3627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FLORESTA AMAZÔNICA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2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resta Amazônica - Clima, fauna, flora, água e a triste destruição">
            <a:extLst>
              <a:ext uri="{FF2B5EF4-FFF2-40B4-BE49-F238E27FC236}">
                <a16:creationId xmlns:a16="http://schemas.microsoft.com/office/drawing/2014/main" id="{3C6E2BE1-4028-42D4-9F8A-5EF05788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2450"/>
            <a:ext cx="6096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9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2846711" y="308052"/>
            <a:ext cx="3627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FLORESTA AMAZÔNICA</a:t>
            </a:r>
            <a:endParaRPr/>
          </a:p>
        </p:txBody>
      </p:sp>
      <p:pic>
        <p:nvPicPr>
          <p:cNvPr id="162" name="Google Shape;162;p12" descr="Igapó - Foto de Amazon Tupana Lodge, Rio Amazonas - Tripadvis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35" y="878973"/>
            <a:ext cx="4761528" cy="356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/>
          <p:nvPr/>
        </p:nvSpPr>
        <p:spPr>
          <a:xfrm>
            <a:off x="1139141" y="4518183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https://media-cdn.tripadvisor.com/media/photo-s/02/b9/df/ff/amazon-tupana-lodge.jpg</a:t>
            </a:r>
            <a:endParaRPr/>
          </a:p>
        </p:txBody>
      </p:sp>
      <p:sp>
        <p:nvSpPr>
          <p:cNvPr id="164" name="Google Shape;164;p12"/>
          <p:cNvSpPr/>
          <p:nvPr/>
        </p:nvSpPr>
        <p:spPr>
          <a:xfrm>
            <a:off x="5886033" y="1678830"/>
            <a:ext cx="2751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Igapó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alagado.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/>
          <p:nvPr/>
        </p:nvSpPr>
        <p:spPr>
          <a:xfrm>
            <a:off x="2846711" y="308052"/>
            <a:ext cx="3627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FLORESTA AMAZÔNICA</a:t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5730158" y="1710005"/>
            <a:ext cx="2751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Várzea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alagado durante as chuvas.</a:t>
            </a:r>
            <a:endParaRPr/>
          </a:p>
        </p:txBody>
      </p:sp>
      <p:pic>
        <p:nvPicPr>
          <p:cNvPr id="171" name="Google Shape;171;p13" descr="CIFlorestas&gt;&gt;Notícia&gt;&gt;Inpa propõe tratamento diferenciado para várzea e  igapó no Código Flores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86" y="1312333"/>
            <a:ext cx="4572000" cy="289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3"/>
          <p:cNvSpPr/>
          <p:nvPr/>
        </p:nvSpPr>
        <p:spPr>
          <a:xfrm>
            <a:off x="873761" y="4383871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https://lh3.googleusercontent.com/proxy/yGYGRhXgqyE9lR7llVP2RD_MGqLuZ99txmkRFCBxQpHtWsayRWffdN73whaxGVCNq-g2Daj1w4sMUarS6ZpGp8-8bz35Ti4IQOr2vyl8rGQG2-FUdl3QtQ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/>
          <p:nvPr/>
        </p:nvSpPr>
        <p:spPr>
          <a:xfrm>
            <a:off x="2846711" y="308052"/>
            <a:ext cx="3627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FLORESTA AMAZÔNICA</a:t>
            </a: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5855558" y="1793130"/>
            <a:ext cx="2751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Campina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seca.</a:t>
            </a:r>
            <a:endParaRPr/>
          </a:p>
        </p:txBody>
      </p:sp>
      <p:pic>
        <p:nvPicPr>
          <p:cNvPr id="179" name="Google Shape;179;p14" descr="Campinas Amazônicas e Campinaranas | Meio Ambiente - Cultura M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656" y="1490462"/>
            <a:ext cx="4625573" cy="334498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/>
          <p:cNvSpPr/>
          <p:nvPr/>
        </p:nvSpPr>
        <p:spPr>
          <a:xfrm>
            <a:off x="1283546" y="4344522"/>
            <a:ext cx="4572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https://meioambiente.culturamix.com/blog/wp-content/uploads/2014/12/Campinas-Amazonicas-e-Campinaranas-10.jpg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1427</Words>
  <Application>Microsoft Office PowerPoint</Application>
  <PresentationFormat>Apresentação na tela (16:9)</PresentationFormat>
  <Paragraphs>171</Paragraphs>
  <Slides>39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Adriano Makux</cp:lastModifiedBy>
  <cp:revision>13</cp:revision>
  <dcterms:created xsi:type="dcterms:W3CDTF">2020-03-25T23:26:05Z</dcterms:created>
  <dcterms:modified xsi:type="dcterms:W3CDTF">2023-05-22T13:26:42Z</dcterms:modified>
</cp:coreProperties>
</file>