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52" r:id="rId4"/>
  </p:sldMasterIdLst>
  <p:notesMasterIdLst>
    <p:notesMasterId r:id="rId44"/>
  </p:notesMasterIdLst>
  <p:handoutMasterIdLst>
    <p:handoutMasterId r:id="rId45"/>
  </p:handoutMasterIdLst>
  <p:sldIdLst>
    <p:sldId id="275" r:id="rId5"/>
    <p:sldId id="262" r:id="rId6"/>
    <p:sldId id="303" r:id="rId7"/>
    <p:sldId id="304" r:id="rId8"/>
    <p:sldId id="306" r:id="rId9"/>
    <p:sldId id="310" r:id="rId10"/>
    <p:sldId id="311" r:id="rId11"/>
    <p:sldId id="305" r:id="rId12"/>
    <p:sldId id="309" r:id="rId13"/>
    <p:sldId id="277" r:id="rId14"/>
    <p:sldId id="307" r:id="rId15"/>
    <p:sldId id="312" r:id="rId16"/>
    <p:sldId id="314" r:id="rId17"/>
    <p:sldId id="313" r:id="rId18"/>
    <p:sldId id="279" r:id="rId19"/>
    <p:sldId id="308" r:id="rId20"/>
    <p:sldId id="276" r:id="rId21"/>
    <p:sldId id="315" r:id="rId22"/>
    <p:sldId id="316" r:id="rId23"/>
    <p:sldId id="317" r:id="rId24"/>
    <p:sldId id="318" r:id="rId25"/>
    <p:sldId id="319" r:id="rId26"/>
    <p:sldId id="321" r:id="rId27"/>
    <p:sldId id="320" r:id="rId28"/>
    <p:sldId id="330" r:id="rId29"/>
    <p:sldId id="322" r:id="rId30"/>
    <p:sldId id="323" r:id="rId31"/>
    <p:sldId id="324" r:id="rId32"/>
    <p:sldId id="325" r:id="rId33"/>
    <p:sldId id="326" r:id="rId34"/>
    <p:sldId id="327" r:id="rId35"/>
    <p:sldId id="328" r:id="rId36"/>
    <p:sldId id="331" r:id="rId37"/>
    <p:sldId id="335" r:id="rId38"/>
    <p:sldId id="336" r:id="rId39"/>
    <p:sldId id="332" r:id="rId40"/>
    <p:sldId id="329" r:id="rId41"/>
    <p:sldId id="333" r:id="rId42"/>
    <p:sldId id="334" r:id="rId43"/>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33" autoAdjust="0"/>
    <p:restoredTop sz="94624" autoAdjust="0"/>
  </p:normalViewPr>
  <p:slideViewPr>
    <p:cSldViewPr snapToGrid="0">
      <p:cViewPr varScale="1">
        <p:scale>
          <a:sx n="65" d="100"/>
          <a:sy n="65" d="100"/>
        </p:scale>
        <p:origin x="-630" y="-108"/>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3666"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svg"/><Relationship Id="rId1" Type="http://schemas.openxmlformats.org/officeDocument/2006/relationships/image" Target="../media/image31.png"/><Relationship Id="rId6" Type="http://schemas.openxmlformats.org/officeDocument/2006/relationships/image" Target="../media/image8.svg"/><Relationship Id="rId5" Type="http://schemas.openxmlformats.org/officeDocument/2006/relationships/image" Target="../media/image71.png"/><Relationship Id="rId4" Type="http://schemas.openxmlformats.org/officeDocument/2006/relationships/image" Target="../media/image6.svg"/></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A7A92-187F-49C2-B105-FF9B894315DB}">
      <dsp:nvSpPr>
        <dsp:cNvPr id="0" name=""/>
        <dsp:cNvSpPr/>
      </dsp:nvSpPr>
      <dsp:spPr>
        <a:xfrm>
          <a:off x="614381" y="5038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D5D71-EFD2-4F69-975F-3C416F413E35}">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9D8DA1-45EB-48B7-8C33-BC9FFCD40B68}">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Entrada de consumidor</a:t>
          </a:r>
        </a:p>
      </dsp:txBody>
      <dsp:txXfrm>
        <a:off x="54974" y="2798862"/>
        <a:ext cx="2868750" cy="720000"/>
      </dsp:txXfrm>
    </dsp:sp>
    <dsp:sp modelId="{B6C5F440-C8F6-4028-ADFF-45EC8C387D65}">
      <dsp:nvSpPr>
        <dsp:cNvPr id="0" name=""/>
        <dsp:cNvSpPr/>
      </dsp:nvSpPr>
      <dsp:spPr>
        <a:xfrm>
          <a:off x="3985162" y="5038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1DBE9-A946-4792-BE31-E6EB520345D0}">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88DC24-2362-45B8-A165-B28E94DD9AEB}">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Concorrentes</a:t>
          </a:r>
        </a:p>
      </dsp:txBody>
      <dsp:txXfrm>
        <a:off x="3425756" y="2798862"/>
        <a:ext cx="2868750" cy="720000"/>
      </dsp:txXfrm>
    </dsp:sp>
    <dsp:sp modelId="{AE4B8D37-1516-4369-9BEB-385DF52AAF7F}">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C89332-6116-4524-B7AF-24F9EDAE32AD}">
      <dsp:nvSpPr>
        <dsp:cNvPr id="0" name=""/>
        <dsp:cNvSpPr/>
      </dsp:nvSpPr>
      <dsp:spPr>
        <a:xfrm>
          <a:off x="7728881" y="876800"/>
          <a:ext cx="1004062" cy="100406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08B3AD-AF91-44E3-A525-C5DF0FE6D5F0}">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rtl="0">
            <a:lnSpc>
              <a:spcPct val="100000"/>
            </a:lnSpc>
            <a:spcBef>
              <a:spcPct val="0"/>
            </a:spcBef>
            <a:spcAft>
              <a:spcPct val="35000"/>
            </a:spcAft>
            <a:buNone/>
            <a:defRPr cap="all"/>
          </a:pPr>
          <a:r>
            <a:rPr lang="pt-BR" sz="2100" kern="1200" noProof="0" dirty="0"/>
            <a:t>Mercado</a:t>
          </a:r>
        </a:p>
      </dsp:txBody>
      <dsp:txXfrm>
        <a:off x="6796537" y="2798862"/>
        <a:ext cx="2868750" cy="720000"/>
      </dsp:txXfrm>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 xmlns:a16="http://schemas.microsoft.com/office/drawing/2014/main" id="{8DC34CFD-6F4E-4681-B460-A8F7493C7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 xmlns:a16="http://schemas.microsoft.com/office/drawing/2014/main" id="{F3322E13-55DF-4A70-91A8-410C5C2D8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1C2F05-C415-4BA9-ACDB-AC39A3A9B8F9}" type="datetime1">
              <a:rPr lang="pt-BR" smtClean="0"/>
              <a:pPr/>
              <a:t>12/09/2023</a:t>
            </a:fld>
            <a:endParaRPr lang="pt-BR" dirty="0"/>
          </a:p>
        </p:txBody>
      </p:sp>
      <p:sp>
        <p:nvSpPr>
          <p:cNvPr id="4" name="Espaço Reservado para Rodapé 3">
            <a:extLst>
              <a:ext uri="{FF2B5EF4-FFF2-40B4-BE49-F238E27FC236}">
                <a16:creationId xmlns="" xmlns:a16="http://schemas.microsoft.com/office/drawing/2014/main" id="{C6B0BA75-E10A-47EF-BE58-F600D0CE7A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 xmlns:a16="http://schemas.microsoft.com/office/drawing/2014/main" id="{18518574-FB4D-4659-9BAD-C6176B8C04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1D2C2D-0AE7-4203-A3E2-03757C0567A9}" type="slidenum">
              <a:rPr lang="pt-BR" smtClean="0"/>
              <a:pPr/>
              <a:t>‹nº›</a:t>
            </a:fld>
            <a:endParaRPr lang="pt-BR"/>
          </a:p>
        </p:txBody>
      </p:sp>
    </p:spTree>
    <p:extLst>
      <p:ext uri="{BB962C8B-B14F-4D97-AF65-F5344CB8AC3E}">
        <p14:creationId xmlns="" xmlns:p14="http://schemas.microsoft.com/office/powerpoint/2010/main" val="2645441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07472-DC86-4397-84EF-37EB9367CC46}" type="datetime1">
              <a:rPr lang="pt-BR" smtClean="0"/>
              <a:pPr/>
              <a:t>12/09/2023</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dirty="0"/>
              <a:t>Editar estilos de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41BEB-0138-4C6B-B846-472DDAAEEDB5}" type="slidenum">
              <a:rPr lang="pt-BR" noProof="0" smtClean="0"/>
              <a:pPr/>
              <a:t>‹nº›</a:t>
            </a:fld>
            <a:endParaRPr lang="pt-BR" noProof="0"/>
          </a:p>
        </p:txBody>
      </p:sp>
    </p:spTree>
    <p:extLst>
      <p:ext uri="{BB962C8B-B14F-4D97-AF65-F5344CB8AC3E}">
        <p14:creationId xmlns="" xmlns:p14="http://schemas.microsoft.com/office/powerpoint/2010/main" val="270323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a:t>
            </a:fld>
            <a:endParaRPr lang="pt-BR"/>
          </a:p>
        </p:txBody>
      </p:sp>
    </p:spTree>
    <p:extLst>
      <p:ext uri="{BB962C8B-B14F-4D97-AF65-F5344CB8AC3E}">
        <p14:creationId xmlns="" xmlns:p14="http://schemas.microsoft.com/office/powerpoint/2010/main" val="30362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16</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17</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18</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19</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20</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21</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22</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23</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24</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25</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26</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27</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28</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29</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30</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31</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32</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33</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34</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35</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36</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37</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38</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39</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6</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7</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9</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10</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11</a:t>
            </a:fld>
            <a:endParaRPr lang="pt-BR"/>
          </a:p>
        </p:txBody>
      </p:sp>
    </p:spTree>
    <p:extLst>
      <p:ext uri="{BB962C8B-B14F-4D97-AF65-F5344CB8AC3E}">
        <p14:creationId xmlns="" xmlns:p14="http://schemas.microsoft.com/office/powerpoint/2010/main" val="340250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441BEB-0138-4C6B-B846-472DDAAEEDB5}" type="slidenum">
              <a:rPr lang="pt-BR" smtClean="0"/>
              <a:pPr/>
              <a:t>15</a:t>
            </a:fld>
            <a:endParaRPr lang="pt-BR"/>
          </a:p>
        </p:txBody>
      </p:sp>
    </p:spTree>
    <p:extLst>
      <p:ext uri="{BB962C8B-B14F-4D97-AF65-F5344CB8AC3E}">
        <p14:creationId xmlns="" xmlns:p14="http://schemas.microsoft.com/office/powerpoint/2010/main" val="340250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7200" y="4960137"/>
            <a:ext cx="7772400" cy="1463040"/>
          </a:xfrm>
        </p:spPr>
        <p:txBody>
          <a:bodyPr rtlCol="0" anchor="ctr">
            <a:normAutofit/>
          </a:bodyPr>
          <a:lstStyle>
            <a:lvl1pPr algn="r">
              <a:defRPr sz="5000" spc="200" baseline="0"/>
            </a:lvl1pPr>
          </a:lstStyle>
          <a:p>
            <a:pPr rtl="0"/>
            <a:r>
              <a:rPr lang="pt-BR" noProof="0"/>
              <a:t>Clique para editar o estilo de título Mestre</a:t>
            </a:r>
          </a:p>
        </p:txBody>
      </p:sp>
      <p:sp>
        <p:nvSpPr>
          <p:cNvPr id="3" name="Subtítulo 2"/>
          <p:cNvSpPr>
            <a:spLocks noGrp="1"/>
          </p:cNvSpPr>
          <p:nvPr>
            <p:ph type="subTitle" idx="1" hasCustomPrompt="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pt-BR" noProof="0"/>
              <a:t>Clique para editar o estilo de subtítulo Mestre</a:t>
            </a:r>
          </a:p>
        </p:txBody>
      </p:sp>
      <p:sp>
        <p:nvSpPr>
          <p:cNvPr id="4" name="Espaço Reservado para Data 3"/>
          <p:cNvSpPr>
            <a:spLocks noGrp="1"/>
          </p:cNvSpPr>
          <p:nvPr>
            <p:ph type="dt" sz="half" idx="10"/>
          </p:nvPr>
        </p:nvSpPr>
        <p:spPr/>
        <p:txBody>
          <a:bodyPr rtlCol="0"/>
          <a:lstStyle>
            <a:lvl1pPr algn="l">
              <a:defRPr/>
            </a:lvl1pPr>
          </a:lstStyle>
          <a:p>
            <a:pPr rtl="0"/>
            <a:fld id="{B5678EED-F689-4FB2-886F-89739D370DFD}" type="datetime1">
              <a:rPr lang="pt-BR" noProof="0" smtClean="0"/>
              <a:pPr rtl="0"/>
              <a:t>12/09/2023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13" name="Conector reto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45150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1B042EA7-8920-4EE1-AC33-01E92C8DFC22}" type="datetime1">
              <a:rPr lang="pt-BR" noProof="0" smtClean="0"/>
              <a:pPr rtl="0"/>
              <a:t>12/09/2023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22472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762000"/>
            <a:ext cx="2628900" cy="5410200"/>
          </a:xfrm>
        </p:spPr>
        <p:txBody>
          <a:bodyPr vert="eaVert" lIns="45720" tIns="91440" rIns="45720" bIns="91440" rtlCol="0"/>
          <a:lstStyle/>
          <a:p>
            <a:pPr rtl="0"/>
            <a:r>
              <a:rPr lang="pt-BR" noProof="0" smtClean="0"/>
              <a:t>Clique para editar o estilo do título mestre</a:t>
            </a:r>
            <a:endParaRPr lang="pt-BR" noProof="0"/>
          </a:p>
        </p:txBody>
      </p:sp>
      <p:sp>
        <p:nvSpPr>
          <p:cNvPr id="3" name="Espaço reservado para texto vertical 2"/>
          <p:cNvSpPr>
            <a:spLocks noGrp="1"/>
          </p:cNvSpPr>
          <p:nvPr>
            <p:ph type="body" orient="vert" idx="1" hasCustomPrompt="1"/>
          </p:nvPr>
        </p:nvSpPr>
        <p:spPr>
          <a:xfrm>
            <a:off x="990601" y="762000"/>
            <a:ext cx="7581900" cy="5410200"/>
          </a:xfrm>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1A79B177-77B1-44CE-926D-21A296453815}" type="datetime1">
              <a:rPr lang="pt-BR" noProof="0" smtClean="0"/>
              <a:pPr rtl="0"/>
              <a:t>12/09/2023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789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idx="1" hasCustomPrompt="1"/>
          </p:nvPr>
        </p:nvSpPr>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D5BF5425-8D69-423C-81A7-72CE3610C0A0}" type="datetime1">
              <a:rPr lang="pt-BR" noProof="0" smtClean="0"/>
              <a:pPr rtl="0"/>
              <a:t>12/09/2023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2230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4960137"/>
            <a:ext cx="7772400" cy="1463040"/>
          </a:xfrm>
        </p:spPr>
        <p:txBody>
          <a:bodyPr rtlCol="0" anchor="ctr">
            <a:normAutofit/>
          </a:bodyPr>
          <a:lstStyle>
            <a:lvl1pPr algn="r">
              <a:defRPr sz="5000" b="0" spc="200" baseline="0"/>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Editar estilos de texto Mestre</a:t>
            </a:r>
          </a:p>
        </p:txBody>
      </p:sp>
      <p:sp>
        <p:nvSpPr>
          <p:cNvPr id="4" name="Espaço Reservado para Data 3"/>
          <p:cNvSpPr>
            <a:spLocks noGrp="1"/>
          </p:cNvSpPr>
          <p:nvPr>
            <p:ph type="dt" sz="half" idx="10"/>
          </p:nvPr>
        </p:nvSpPr>
        <p:spPr/>
        <p:txBody>
          <a:bodyPr rtlCol="0"/>
          <a:lstStyle/>
          <a:p>
            <a:pPr rtl="0"/>
            <a:fld id="{9CEEF83A-CEF6-40A3-99AE-C9E5D34C07F3}" type="datetime1">
              <a:rPr lang="pt-BR" noProof="0" smtClean="0"/>
              <a:pPr rtl="0"/>
              <a:t>12/09/2023</a:t>
            </a:fld>
            <a:endParaRPr lang="pt-BR" noProof="0"/>
          </a:p>
        </p:txBody>
      </p:sp>
      <p:sp>
        <p:nvSpPr>
          <p:cNvPr id="5" name="Espaço Reservado para Rodapé 4"/>
          <p:cNvSpPr>
            <a:spLocks noGrp="1"/>
          </p:cNvSpPr>
          <p:nvPr>
            <p:ph type="ftr" sz="quarter" idx="11"/>
          </p:nvPr>
        </p:nvSpPr>
        <p:spPr/>
        <p:txBody>
          <a:bodyPr rtlCol="0"/>
          <a:lstStyle/>
          <a:p>
            <a:pPr rtl="0"/>
            <a:r>
              <a:rPr lang="pt-BR" noProof="0"/>
              <a:t>
              </a:t>
            </a:r>
          </a:p>
        </p:txBody>
      </p:sp>
      <p:sp>
        <p:nvSpPr>
          <p:cNvPr id="6" name="Espaço reservado para o número do slide 5"/>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176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24128" y="585216"/>
            <a:ext cx="9720072" cy="1499616"/>
          </a:xfrm>
        </p:spPr>
        <p:txBody>
          <a:bodyPr rtlCol="0"/>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024127" y="2286000"/>
            <a:ext cx="4754880" cy="402336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5989320" y="2286000"/>
            <a:ext cx="4754880" cy="402336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DABACE7C-8C8D-4905-8067-32C4FAF8B251}" type="datetime1">
              <a:rPr lang="pt-BR" noProof="0" smtClean="0"/>
              <a:pPr rtl="0"/>
              <a:t>12/09/2023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32795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pt-BR" noProof="0" smtClean="0"/>
              <a:t>Clique para editar o estilo do título mestre</a:t>
            </a:r>
            <a:endParaRPr lang="pt-BR" noProof="0"/>
          </a:p>
        </p:txBody>
      </p:sp>
      <p:sp>
        <p:nvSpPr>
          <p:cNvPr id="3" name="Espaço Reservado para Texto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p>
        </p:txBody>
      </p:sp>
      <p:sp>
        <p:nvSpPr>
          <p:cNvPr id="4" name="Espaço reservado para conteúdo 3"/>
          <p:cNvSpPr>
            <a:spLocks noGrp="1"/>
          </p:cNvSpPr>
          <p:nvPr>
            <p:ph sz="half" idx="2" hasCustomPrompt="1"/>
          </p:nvPr>
        </p:nvSpPr>
        <p:spPr>
          <a:xfrm>
            <a:off x="1024128" y="2967788"/>
            <a:ext cx="4754880" cy="3341572"/>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noProof="0"/>
              <a:t>Editar estilos de texto Mestre</a:t>
            </a:r>
          </a:p>
        </p:txBody>
      </p:sp>
      <p:sp>
        <p:nvSpPr>
          <p:cNvPr id="6" name="Espaço reservado para conteúdo 5"/>
          <p:cNvSpPr>
            <a:spLocks noGrp="1"/>
          </p:cNvSpPr>
          <p:nvPr>
            <p:ph sz="quarter" idx="4" hasCustomPrompt="1"/>
          </p:nvPr>
        </p:nvSpPr>
        <p:spPr>
          <a:xfrm>
            <a:off x="5990888" y="2967788"/>
            <a:ext cx="4754880" cy="3341572"/>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66FCEBE8-5F22-4527-A84D-A13F936C203B}" type="datetime1">
              <a:rPr lang="pt-BR" noProof="0" smtClean="0"/>
              <a:pPr rtl="0"/>
              <a:t>12/09/2023</a:t>
            </a:fld>
            <a:endParaRPr lang="pt-BR" noProof="0"/>
          </a:p>
        </p:txBody>
      </p:sp>
      <p:sp>
        <p:nvSpPr>
          <p:cNvPr id="8" name="Espaço reservado para rodapé 7"/>
          <p:cNvSpPr>
            <a:spLocks noGrp="1"/>
          </p:cNvSpPr>
          <p:nvPr>
            <p:ph type="ftr" sz="quarter" idx="11"/>
          </p:nvPr>
        </p:nvSpPr>
        <p:spPr/>
        <p:txBody>
          <a:bodyPr rtlCol="0"/>
          <a:lstStyle/>
          <a:p>
            <a:pPr rtl="0"/>
            <a:r>
              <a:rPr lang="pt-BR" noProof="0"/>
              <a:t>
              </a:t>
            </a:r>
          </a:p>
        </p:txBody>
      </p:sp>
      <p:sp>
        <p:nvSpPr>
          <p:cNvPr id="9" name="Espaço reservado para o número do slide 8"/>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31058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p>
            <a:pPr rtl="0"/>
            <a:fld id="{82FCF810-4396-43DA-A5E7-A67E7681FA68}" type="datetime1">
              <a:rPr lang="pt-BR" noProof="0" smtClean="0"/>
              <a:pPr rtl="0"/>
              <a:t>12/09/2023</a:t>
            </a:fld>
            <a:endParaRPr lang="pt-BR" noProof="0"/>
          </a:p>
        </p:txBody>
      </p:sp>
      <p:sp>
        <p:nvSpPr>
          <p:cNvPr id="4" name="Espaço Reservado para Rodapé 3"/>
          <p:cNvSpPr>
            <a:spLocks noGrp="1"/>
          </p:cNvSpPr>
          <p:nvPr>
            <p:ph type="ftr" sz="quarter" idx="11"/>
          </p:nvPr>
        </p:nvSpPr>
        <p:spPr/>
        <p:txBody>
          <a:bodyPr rtlCol="0"/>
          <a:lstStyle/>
          <a:p>
            <a:pPr rtl="0"/>
            <a:r>
              <a:rPr lang="pt-BR" noProof="0"/>
              <a:t>
              </a:t>
            </a:r>
          </a:p>
        </p:txBody>
      </p:sp>
      <p:sp>
        <p:nvSpPr>
          <p:cNvPr id="5" name="Espaço reservado para o número do slide 4"/>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158961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A4ACFFFF-E1F8-48F5-965B-14CB7B442123}" type="datetime1">
              <a:rPr lang="pt-BR" noProof="0" smtClean="0"/>
              <a:pPr rtl="0"/>
              <a:t>12/09/2023</a:t>
            </a:fld>
            <a:endParaRPr lang="pt-BR" noProof="0"/>
          </a:p>
        </p:txBody>
      </p:sp>
      <p:sp>
        <p:nvSpPr>
          <p:cNvPr id="3" name="Espaço reservado para rodapé 2"/>
          <p:cNvSpPr>
            <a:spLocks noGrp="1"/>
          </p:cNvSpPr>
          <p:nvPr>
            <p:ph type="ftr" sz="quarter" idx="11"/>
          </p:nvPr>
        </p:nvSpPr>
        <p:spPr/>
        <p:txBody>
          <a:bodyPr rtlCol="0"/>
          <a:lstStyle/>
          <a:p>
            <a:pPr rtl="0"/>
            <a:r>
              <a:rPr lang="pt-BR" noProof="0"/>
              <a:t>
              </a:t>
            </a:r>
          </a:p>
        </p:txBody>
      </p:sp>
      <p:sp>
        <p:nvSpPr>
          <p:cNvPr id="4" name="Espaço reservado para o número do slide 3"/>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33039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ítulo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pt-BR" noProof="0" smtClean="0"/>
              <a:t>Clique para editar o estilo do título mestre</a:t>
            </a:r>
            <a:endParaRPr lang="pt-BR" noProof="0"/>
          </a:p>
        </p:txBody>
      </p:sp>
      <p:sp>
        <p:nvSpPr>
          <p:cNvPr id="3" name="Espaço reservado para conteúdo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p>
            <a:pPr rtl="0"/>
            <a:fld id="{E78B1FCC-60ED-426A-85D3-CA3F1A2A5783}" type="datetime1">
              <a:rPr lang="pt-BR" noProof="0" smtClean="0"/>
              <a:pPr rtl="0"/>
              <a:t>12/09/2023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spTree>
    <p:extLst>
      <p:ext uri="{BB962C8B-B14F-4D97-AF65-F5344CB8AC3E}">
        <p14:creationId xmlns="" xmlns:p14="http://schemas.microsoft.com/office/powerpoint/2010/main" val="23336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4960138"/>
            <a:ext cx="7772400" cy="1463040"/>
          </a:xfrm>
        </p:spPr>
        <p:txBody>
          <a:bodyPr rtlCol="0" anchor="ctr">
            <a:normAutofit/>
          </a:bodyPr>
          <a:lstStyle>
            <a:lvl1pPr algn="r">
              <a:defRPr sz="5000" spc="200" baseline="0"/>
            </a:lvl1pPr>
          </a:lstStyle>
          <a:p>
            <a:pPr rtl="0"/>
            <a:r>
              <a:rPr lang="pt-BR" noProof="0"/>
              <a:t>Clique para editar o estilo de título Mestre</a:t>
            </a:r>
          </a:p>
        </p:txBody>
      </p:sp>
      <p:sp>
        <p:nvSpPr>
          <p:cNvPr id="3" name="Espaço reservado para imagem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a:p>
        </p:txBody>
      </p:sp>
      <p:sp>
        <p:nvSpPr>
          <p:cNvPr id="4" name="Espaço reservado para texto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p>
            <a:pPr rtl="0"/>
            <a:fld id="{1A335D08-4221-4E34-9FD4-D4C266AA6720}" type="datetime1">
              <a:rPr lang="pt-BR" noProof="0" smtClean="0"/>
              <a:pPr rtl="0"/>
              <a:t>12/09/2023</a:t>
            </a:fld>
            <a:endParaRPr lang="pt-BR" noProof="0"/>
          </a:p>
        </p:txBody>
      </p:sp>
      <p:sp>
        <p:nvSpPr>
          <p:cNvPr id="6" name="Espaço reservado para rodapé 5"/>
          <p:cNvSpPr>
            <a:spLocks noGrp="1"/>
          </p:cNvSpPr>
          <p:nvPr>
            <p:ph type="ftr" sz="quarter" idx="11"/>
          </p:nvPr>
        </p:nvSpPr>
        <p:spPr/>
        <p:txBody>
          <a:bodyPr rtlCol="0"/>
          <a:lstStyle/>
          <a:p>
            <a:pPr rtl="0"/>
            <a:r>
              <a:rPr lang="pt-BR" noProof="0"/>
              <a:t>
              </a:t>
            </a:r>
          </a:p>
        </p:txBody>
      </p:sp>
      <p:sp>
        <p:nvSpPr>
          <p:cNvPr id="7" name="Espaço reservado para o número do slide 6"/>
          <p:cNvSpPr>
            <a:spLocks noGrp="1"/>
          </p:cNvSpPr>
          <p:nvPr>
            <p:ph type="sldNum" sz="quarter" idx="12"/>
          </p:nvPr>
        </p:nvSpPr>
        <p:spPr/>
        <p:txBody>
          <a:bodyPr rtlCol="0"/>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5880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020FA7C1-0047-4EA8-A325-BDB85F07AD82}" type="datetime1">
              <a:rPr lang="pt-BR" noProof="0" smtClean="0"/>
              <a:pPr rtl="0"/>
              <a:t>12/09/2023</a:t>
            </a:fld>
            <a:endParaRPr lang="pt-BR" noProof="0"/>
          </a:p>
        </p:txBody>
      </p:sp>
      <p:sp>
        <p:nvSpPr>
          <p:cNvPr id="5" name="Espaço Reservado para Rodapé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pt-BR" noProof="0"/>
              <a:t>
              </a:t>
            </a:r>
          </a:p>
        </p:txBody>
      </p:sp>
      <p:sp>
        <p:nvSpPr>
          <p:cNvPr id="6" name="Espaço reservado para o número do slide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6D22F896-40B5-4ADD-8801-0D06FADFA095}" type="slidenum">
              <a:rPr lang="pt-BR" noProof="0" smtClean="0"/>
              <a:pPr rtl="0"/>
              <a:t>‹nº›</a:t>
            </a:fld>
            <a:endParaRPr lang="pt-BR" noProof="0"/>
          </a:p>
        </p:txBody>
      </p:sp>
      <p:cxnSp>
        <p:nvCxnSpPr>
          <p:cNvPr id="8" name="Conector reto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310284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www.correiodopovo.com.br/topicos/Tag/FUR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0" y="0"/>
            <a:ext cx="12192000" cy="8402300"/>
          </a:xfrm>
          <a:prstGeom prst="rect">
            <a:avLst/>
          </a:prstGeom>
          <a:solidFill>
            <a:schemeClr val="bg1"/>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18" name="Retângulo 17">
            <a:extLst>
              <a:ext uri="{FF2B5EF4-FFF2-40B4-BE49-F238E27FC236}">
                <a16:creationId xmlns=""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2" name="Título 1">
            <a:extLst>
              <a:ext uri="{FF2B5EF4-FFF2-40B4-BE49-F238E27FC236}">
                <a16:creationId xmlns="" xmlns:a16="http://schemas.microsoft.com/office/drawing/2014/main" id="{050E78D6-F072-48E7-8270-20EFBDD26F36}"/>
              </a:ext>
            </a:extLst>
          </p:cNvPr>
          <p:cNvSpPr>
            <a:spLocks noGrp="1"/>
          </p:cNvSpPr>
          <p:nvPr>
            <p:ph type="ctrTitle"/>
          </p:nvPr>
        </p:nvSpPr>
        <p:spPr>
          <a:xfrm>
            <a:off x="-1081548" y="643467"/>
            <a:ext cx="7365689" cy="6214533"/>
          </a:xfrm>
          <a:prstGeom prst="rect">
            <a:avLst/>
          </a:prstGeom>
        </p:spPr>
        <p:txBody>
          <a:bodyPr lIns="0" rIns="180000" rtlCol="0">
            <a:normAutofit/>
          </a:bodyPr>
          <a:lstStyle/>
          <a:p>
            <a:r>
              <a:rPr lang="pt-BR" sz="7200" b="1" dirty="0" smtClean="0">
                <a:solidFill>
                  <a:schemeClr val="tx1"/>
                </a:solidFill>
              </a:rPr>
              <a:t>Projeto</a:t>
            </a:r>
            <a:br>
              <a:rPr lang="pt-BR" sz="7200" b="1" dirty="0" smtClean="0">
                <a:solidFill>
                  <a:schemeClr val="tx1"/>
                </a:solidFill>
              </a:rPr>
            </a:br>
            <a:r>
              <a:rPr lang="pt-BR" sz="7200" b="1" dirty="0" smtClean="0">
                <a:solidFill>
                  <a:schemeClr val="tx1"/>
                </a:solidFill>
              </a:rPr>
              <a:t>revista</a:t>
            </a:r>
            <a:endParaRPr lang="pt-BR" sz="7200" b="1" dirty="0">
              <a:solidFill>
                <a:schemeClr val="tx1"/>
              </a:solidFill>
            </a:endParaRPr>
          </a:p>
        </p:txBody>
      </p:sp>
      <p:sp>
        <p:nvSpPr>
          <p:cNvPr id="3" name="Subtítulo 2">
            <a:extLst>
              <a:ext uri="{FF2B5EF4-FFF2-40B4-BE49-F238E27FC236}">
                <a16:creationId xmlns="" xmlns:a16="http://schemas.microsoft.com/office/drawing/2014/main" id="{3FC7BD98-5486-489C-BAA0-A69CEFF691B3}"/>
              </a:ext>
            </a:extLst>
          </p:cNvPr>
          <p:cNvSpPr>
            <a:spLocks noGrp="1"/>
          </p:cNvSpPr>
          <p:nvPr>
            <p:ph type="subTitle" idx="1"/>
          </p:nvPr>
        </p:nvSpPr>
        <p:spPr>
          <a:xfrm>
            <a:off x="8340436" y="573412"/>
            <a:ext cx="3203181" cy="5571066"/>
          </a:xfrm>
          <a:prstGeom prst="rect">
            <a:avLst/>
          </a:prstGeom>
        </p:spPr>
        <p:txBody>
          <a:bodyPr lIns="0" rIns="0" rtlCol="0">
            <a:normAutofit/>
          </a:bodyPr>
          <a:lstStyle/>
          <a:p>
            <a:pPr rtl="0"/>
            <a:r>
              <a:rPr lang="pt-BR" sz="2400" dirty="0" smtClean="0">
                <a:solidFill>
                  <a:schemeClr val="tx1"/>
                </a:solidFill>
              </a:rPr>
              <a:t>Orientações gerais</a:t>
            </a:r>
          </a:p>
          <a:p>
            <a:pPr rtl="0"/>
            <a:r>
              <a:rPr lang="pt-BR" sz="2400" dirty="0" smtClean="0">
                <a:solidFill>
                  <a:schemeClr val="tx1"/>
                </a:solidFill>
              </a:rPr>
              <a:t>Formação dos grupos</a:t>
            </a:r>
          </a:p>
          <a:p>
            <a:pPr rtl="0"/>
            <a:r>
              <a:rPr lang="pt-BR" sz="2400" dirty="0" smtClean="0">
                <a:solidFill>
                  <a:schemeClr val="tx1"/>
                </a:solidFill>
              </a:rPr>
              <a:t>Análise da estrutura de uma revista</a:t>
            </a:r>
          </a:p>
          <a:p>
            <a:pPr rtl="0"/>
            <a:r>
              <a:rPr lang="pt-BR" sz="2400" dirty="0" smtClean="0">
                <a:solidFill>
                  <a:schemeClr val="tx1"/>
                </a:solidFill>
              </a:rPr>
              <a:t>Definição da temática</a:t>
            </a:r>
          </a:p>
          <a:p>
            <a:r>
              <a:rPr lang="pt-BR" sz="2400" dirty="0" smtClean="0">
                <a:solidFill>
                  <a:schemeClr val="tx1"/>
                </a:solidFill>
              </a:rPr>
              <a:t>Estrutura da revista</a:t>
            </a:r>
          </a:p>
          <a:p>
            <a:pPr rtl="0"/>
            <a:r>
              <a:rPr lang="pt-BR" sz="2400" dirty="0" smtClean="0">
                <a:solidFill>
                  <a:schemeClr val="tx1"/>
                </a:solidFill>
              </a:rPr>
              <a:t>Seção: jogo da imitação</a:t>
            </a:r>
          </a:p>
          <a:p>
            <a:pPr rtl="0"/>
            <a:r>
              <a:rPr lang="pt-BR" sz="2400" dirty="0" smtClean="0">
                <a:solidFill>
                  <a:schemeClr val="tx1"/>
                </a:solidFill>
              </a:rPr>
              <a:t>Entrevista</a:t>
            </a:r>
          </a:p>
          <a:p>
            <a:pPr rtl="0"/>
            <a:r>
              <a:rPr lang="pt-BR" sz="2400" dirty="0" err="1" smtClean="0">
                <a:solidFill>
                  <a:schemeClr val="tx1"/>
                </a:solidFill>
              </a:rPr>
              <a:t>Meme</a:t>
            </a:r>
            <a:endParaRPr lang="pt-BR" sz="2400" dirty="0" smtClean="0">
              <a:solidFill>
                <a:schemeClr val="tx1"/>
              </a:solidFill>
            </a:endParaRPr>
          </a:p>
          <a:p>
            <a:pPr rtl="0"/>
            <a:r>
              <a:rPr lang="pt-BR" sz="2400" dirty="0" smtClean="0">
                <a:solidFill>
                  <a:schemeClr val="tx1"/>
                </a:solidFill>
              </a:rPr>
              <a:t>Editorial</a:t>
            </a:r>
          </a:p>
          <a:p>
            <a:pPr rtl="0"/>
            <a:r>
              <a:rPr lang="pt-BR" sz="2400" dirty="0" smtClean="0">
                <a:solidFill>
                  <a:schemeClr val="tx1"/>
                </a:solidFill>
              </a:rPr>
              <a:t>Carta do leitor</a:t>
            </a:r>
          </a:p>
        </p:txBody>
      </p:sp>
      <p:cxnSp>
        <p:nvCxnSpPr>
          <p:cNvPr id="20" name="Conector reto 19">
            <a:extLst>
              <a:ext uri="{FF2B5EF4-FFF2-40B4-BE49-F238E27FC236}">
                <a16:creationId xmlns="" xmlns:a16="http://schemas.microsoft.com/office/drawing/2014/main" id="{46E49661-E258-450C-8150-A91A6B30D1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5292436" cy="6863417"/>
          </a:xfrm>
          <a:prstGeom prst="rect">
            <a:avLst/>
          </a:prstGeom>
        </p:spPr>
        <p:txBody>
          <a:bodyPr wrap="square">
            <a:spAutoFit/>
          </a:bodyPr>
          <a:lstStyle/>
          <a:p>
            <a:pPr marL="742950" indent="-742950">
              <a:buAutoNum type="arabicParenR"/>
            </a:pPr>
            <a:r>
              <a:rPr lang="pt-BR" sz="4000" dirty="0" smtClean="0"/>
              <a:t>Sumário: quais são as seções que compõem a revista? Qual é a média de textos por seção? Qual é o texto ou a seção de maior destaque?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pic>
        <p:nvPicPr>
          <p:cNvPr id="1026" name="Picture 2"/>
          <p:cNvPicPr>
            <a:picLocks noChangeAspect="1" noChangeArrowheads="1"/>
          </p:cNvPicPr>
          <p:nvPr/>
        </p:nvPicPr>
        <p:blipFill>
          <a:blip r:embed="rId3"/>
          <a:srcRect l="31056" t="26596" r="27989" b="4495"/>
          <a:stretch>
            <a:fillRect/>
          </a:stretch>
        </p:blipFill>
        <p:spPr bwMode="auto">
          <a:xfrm>
            <a:off x="6968836" y="0"/>
            <a:ext cx="4532314" cy="6908933"/>
          </a:xfrm>
          <a:prstGeom prst="rect">
            <a:avLst/>
          </a:prstGeom>
          <a:noFill/>
          <a:ln w="9525">
            <a:noFill/>
            <a:miter lim="800000"/>
            <a:headEnd/>
            <a:tailEnd/>
          </a:ln>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10515600" cy="6247864"/>
          </a:xfrm>
          <a:prstGeom prst="rect">
            <a:avLst/>
          </a:prstGeom>
        </p:spPr>
        <p:txBody>
          <a:bodyPr wrap="square">
            <a:spAutoFit/>
          </a:bodyPr>
          <a:lstStyle/>
          <a:p>
            <a:r>
              <a:rPr lang="pt-BR" sz="4000" dirty="0" smtClean="0"/>
              <a:t>3) CORPO DA REVISTA: quais gêneros textuais estão presentes? </a:t>
            </a:r>
          </a:p>
          <a:p>
            <a:r>
              <a:rPr lang="pt-BR" sz="4000" dirty="0" smtClean="0"/>
              <a:t>4) PROJETO GRÁFICO: qual é a contribuição dos elementos gráficos (cores e tamanhos de letras, fotografias, imagens, infográficos etc.)?</a:t>
            </a:r>
          </a:p>
          <a:p>
            <a:r>
              <a:rPr lang="pt-BR" sz="4000" dirty="0" smtClean="0"/>
              <a:t>- Com base nos aspectos acima, escreva dois ou três parágrafos analisando a revista escolhida.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ESTRUTURA GERAL DA REVISTA</a:t>
            </a:r>
            <a:endParaRPr lang="pt-BR" dirty="0"/>
          </a:p>
        </p:txBody>
      </p:sp>
      <p:sp>
        <p:nvSpPr>
          <p:cNvPr id="4" name="CaixaDeTexto 3"/>
          <p:cNvSpPr txBox="1"/>
          <p:nvPr/>
        </p:nvSpPr>
        <p:spPr>
          <a:xfrm>
            <a:off x="872835" y="2022765"/>
            <a:ext cx="8866909" cy="2862322"/>
          </a:xfrm>
          <a:prstGeom prst="rect">
            <a:avLst/>
          </a:prstGeom>
          <a:noFill/>
        </p:spPr>
        <p:txBody>
          <a:bodyPr wrap="square" rtlCol="0">
            <a:spAutoFit/>
          </a:bodyPr>
          <a:lstStyle/>
          <a:p>
            <a:r>
              <a:rPr lang="pt-BR" sz="3600" dirty="0" smtClean="0"/>
              <a:t>ELEMENTOS PRÉ-TEXTUAIS</a:t>
            </a:r>
          </a:p>
          <a:p>
            <a:endParaRPr lang="pt-BR" sz="3600" dirty="0" smtClean="0"/>
          </a:p>
          <a:p>
            <a:pPr>
              <a:buFontTx/>
              <a:buChar char="-"/>
            </a:pPr>
            <a:r>
              <a:rPr lang="pt-BR" sz="3600" dirty="0" smtClean="0"/>
              <a:t> CAPA</a:t>
            </a:r>
          </a:p>
          <a:p>
            <a:pPr>
              <a:buFontTx/>
              <a:buChar char="-"/>
            </a:pPr>
            <a:r>
              <a:rPr lang="pt-BR" sz="3600" dirty="0" smtClean="0"/>
              <a:t> SUMÁRIO</a:t>
            </a:r>
          </a:p>
          <a:p>
            <a:pPr>
              <a:buFontTx/>
              <a:buChar char="-"/>
            </a:pPr>
            <a:r>
              <a:rPr lang="pt-BR" sz="3600" dirty="0" smtClean="0"/>
              <a:t> EQUIPE EDITORIAL</a:t>
            </a:r>
            <a:endParaRPr lang="pt-BR"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319" y="486451"/>
            <a:ext cx="9720072" cy="1499616"/>
          </a:xfrm>
        </p:spPr>
        <p:txBody>
          <a:bodyPr/>
          <a:lstStyle/>
          <a:p>
            <a:r>
              <a:rPr lang="pt-BR" dirty="0" smtClean="0"/>
              <a:t>ESTRUTURA GERAL DA REVISTA</a:t>
            </a:r>
            <a:endParaRPr lang="pt-BR" dirty="0"/>
          </a:p>
        </p:txBody>
      </p:sp>
      <p:sp>
        <p:nvSpPr>
          <p:cNvPr id="4" name="CaixaDeTexto 3"/>
          <p:cNvSpPr txBox="1"/>
          <p:nvPr/>
        </p:nvSpPr>
        <p:spPr>
          <a:xfrm>
            <a:off x="872835" y="1544160"/>
            <a:ext cx="10778838" cy="5078313"/>
          </a:xfrm>
          <a:prstGeom prst="rect">
            <a:avLst/>
          </a:prstGeom>
          <a:noFill/>
        </p:spPr>
        <p:txBody>
          <a:bodyPr wrap="square" rtlCol="0">
            <a:spAutoFit/>
          </a:bodyPr>
          <a:lstStyle/>
          <a:p>
            <a:r>
              <a:rPr lang="pt-BR" sz="3600" dirty="0" smtClean="0"/>
              <a:t>ELEMENTOS TEXTUAIS – elaborados pelos (as) alunos (as)</a:t>
            </a:r>
          </a:p>
          <a:p>
            <a:endParaRPr lang="pt-BR" sz="3600" dirty="0" smtClean="0"/>
          </a:p>
          <a:p>
            <a:pPr>
              <a:buFontTx/>
              <a:buChar char="-"/>
            </a:pPr>
            <a:r>
              <a:rPr lang="pt-BR" sz="3600" dirty="0" smtClean="0"/>
              <a:t> Desafio </a:t>
            </a:r>
            <a:r>
              <a:rPr lang="pt-BR" sz="3600" dirty="0" smtClean="0"/>
              <a:t>do jogo da imitação</a:t>
            </a:r>
          </a:p>
          <a:p>
            <a:pPr>
              <a:buFontTx/>
              <a:buChar char="-"/>
            </a:pPr>
            <a:r>
              <a:rPr lang="pt-BR" sz="3600" dirty="0" smtClean="0"/>
              <a:t> Entrevista</a:t>
            </a:r>
          </a:p>
          <a:p>
            <a:pPr>
              <a:buFontTx/>
              <a:buChar char="-"/>
            </a:pPr>
            <a:r>
              <a:rPr lang="pt-BR" sz="3600" dirty="0" smtClean="0"/>
              <a:t> Editorial</a:t>
            </a:r>
          </a:p>
          <a:p>
            <a:pPr>
              <a:buFontTx/>
              <a:buChar char="-"/>
            </a:pPr>
            <a:r>
              <a:rPr lang="pt-BR" sz="3600" dirty="0" smtClean="0"/>
              <a:t> Carta do leitor</a:t>
            </a:r>
          </a:p>
          <a:p>
            <a:pPr>
              <a:buFontTx/>
              <a:buChar char="-"/>
            </a:pPr>
            <a:r>
              <a:rPr lang="pt-BR" sz="3600" dirty="0" smtClean="0"/>
              <a:t> </a:t>
            </a:r>
            <a:r>
              <a:rPr lang="pt-BR" sz="3600" dirty="0" smtClean="0"/>
              <a:t>Notas jornalísticas</a:t>
            </a:r>
            <a:endParaRPr lang="pt-BR" sz="3600" dirty="0" smtClean="0"/>
          </a:p>
          <a:p>
            <a:pPr>
              <a:buFontTx/>
              <a:buChar char="-"/>
            </a:pPr>
            <a:r>
              <a:rPr lang="pt-BR" sz="3600" dirty="0" smtClean="0"/>
              <a:t> </a:t>
            </a:r>
            <a:r>
              <a:rPr lang="pt-BR" sz="3600" dirty="0" err="1" smtClean="0"/>
              <a:t>Meme</a:t>
            </a:r>
            <a:r>
              <a:rPr lang="pt-BR" sz="3600" dirty="0" smtClean="0"/>
              <a:t> ou texto visual</a:t>
            </a:r>
          </a:p>
          <a:p>
            <a:pPr>
              <a:buFontTx/>
              <a:buChar char="-"/>
            </a:pPr>
            <a:r>
              <a:rPr lang="pt-BR" sz="3600" dirty="0" smtClean="0"/>
              <a:t> Dois textos livres por componente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ESTRUTURA GERAL DA REVISTA</a:t>
            </a:r>
            <a:endParaRPr lang="pt-BR" dirty="0"/>
          </a:p>
        </p:txBody>
      </p:sp>
      <p:sp>
        <p:nvSpPr>
          <p:cNvPr id="4" name="CaixaDeTexto 3"/>
          <p:cNvSpPr txBox="1"/>
          <p:nvPr/>
        </p:nvSpPr>
        <p:spPr>
          <a:xfrm>
            <a:off x="872835" y="2022765"/>
            <a:ext cx="8866909" cy="3970318"/>
          </a:xfrm>
          <a:prstGeom prst="rect">
            <a:avLst/>
          </a:prstGeom>
          <a:noFill/>
        </p:spPr>
        <p:txBody>
          <a:bodyPr wrap="square" rtlCol="0">
            <a:spAutoFit/>
          </a:bodyPr>
          <a:lstStyle/>
          <a:p>
            <a:r>
              <a:rPr lang="pt-BR" sz="3600" dirty="0" smtClean="0"/>
              <a:t>ELEMENTOS TEXTUAIS – compilados de outras revistas</a:t>
            </a:r>
          </a:p>
          <a:p>
            <a:endParaRPr lang="pt-BR" sz="3600" dirty="0" smtClean="0"/>
          </a:p>
          <a:p>
            <a:pPr>
              <a:buFontTx/>
              <a:buChar char="-"/>
            </a:pPr>
            <a:r>
              <a:rPr lang="pt-BR" sz="3600" dirty="0" smtClean="0"/>
              <a:t> Reportagem central</a:t>
            </a:r>
          </a:p>
          <a:p>
            <a:pPr>
              <a:buFontTx/>
              <a:buChar char="-"/>
            </a:pPr>
            <a:r>
              <a:rPr lang="pt-BR" sz="3600" dirty="0" smtClean="0"/>
              <a:t> Textos de entretenimento</a:t>
            </a:r>
          </a:p>
          <a:p>
            <a:pPr>
              <a:buFontTx/>
              <a:buChar char="-"/>
            </a:pPr>
            <a:r>
              <a:rPr lang="pt-BR" sz="3600" dirty="0" smtClean="0"/>
              <a:t> Artigo de divulgação científica</a:t>
            </a:r>
          </a:p>
          <a:p>
            <a:pPr>
              <a:buFontTx/>
              <a:buChar char="-"/>
            </a:pPr>
            <a:r>
              <a:rPr lang="pt-BR" sz="3600" dirty="0" smtClean="0"/>
              <a:t> Textos livres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51837" y="363544"/>
            <a:ext cx="10582853" cy="1499616"/>
          </a:xfrm>
          <a:prstGeom prst="rect">
            <a:avLst/>
          </a:prstGeom>
        </p:spPr>
        <p:txBody>
          <a:bodyPr vert="horz" lIns="91440" tIns="45720" rIns="91440" bIns="45720" rtlCol="0">
            <a:normAutofit/>
          </a:bodyPr>
          <a:lstStyle/>
          <a:p>
            <a:r>
              <a:rPr lang="pt-BR" b="1" dirty="0" smtClean="0"/>
              <a:t>Seção desafio!!!</a:t>
            </a:r>
            <a:endParaRPr lang="pt-BR" b="1" dirty="0"/>
          </a:p>
        </p:txBody>
      </p:sp>
      <p:sp>
        <p:nvSpPr>
          <p:cNvPr id="9" name="Retângulo 8"/>
          <p:cNvSpPr/>
          <p:nvPr/>
        </p:nvSpPr>
        <p:spPr>
          <a:xfrm>
            <a:off x="866132" y="1575622"/>
            <a:ext cx="10594257" cy="4154984"/>
          </a:xfrm>
          <a:prstGeom prst="rect">
            <a:avLst/>
          </a:prstGeom>
          <a:solidFill>
            <a:schemeClr val="accent1">
              <a:lumMod val="50000"/>
            </a:schemeClr>
          </a:solidFill>
        </p:spPr>
        <p:txBody>
          <a:bodyPr wrap="square">
            <a:spAutoFit/>
          </a:bodyPr>
          <a:lstStyle/>
          <a:p>
            <a:pPr algn="just"/>
            <a:r>
              <a:rPr lang="pt-BR" sz="4400" dirty="0" smtClean="0"/>
              <a:t>Cada grupo escolherá uma temática de seu interesse, entretanto, todas as revistas conterão uma seção relacionada ao JOGO DA IMITAÇÃO. O propósito da seção é propor desafios relativos à diferenciação entre o ser humano e a inteligência artificial. </a:t>
            </a:r>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51837" y="363544"/>
            <a:ext cx="10582853" cy="1499616"/>
          </a:xfrm>
          <a:prstGeom prst="rect">
            <a:avLst/>
          </a:prstGeom>
        </p:spPr>
        <p:txBody>
          <a:bodyPr vert="horz" lIns="91440" tIns="45720" rIns="91440" bIns="45720" rtlCol="0">
            <a:normAutofit/>
          </a:bodyPr>
          <a:lstStyle/>
          <a:p>
            <a:r>
              <a:rPr lang="pt-BR" b="1" dirty="0" smtClean="0"/>
              <a:t>Seção desafio!!!</a:t>
            </a:r>
            <a:endParaRPr lang="pt-BR" b="1" dirty="0"/>
          </a:p>
        </p:txBody>
      </p:sp>
      <p:sp>
        <p:nvSpPr>
          <p:cNvPr id="9" name="Retângulo 8"/>
          <p:cNvSpPr/>
          <p:nvPr/>
        </p:nvSpPr>
        <p:spPr>
          <a:xfrm>
            <a:off x="866132" y="1450931"/>
            <a:ext cx="10993359" cy="4832092"/>
          </a:xfrm>
          <a:prstGeom prst="rect">
            <a:avLst/>
          </a:prstGeom>
          <a:solidFill>
            <a:schemeClr val="accent1">
              <a:lumMod val="50000"/>
            </a:schemeClr>
          </a:solidFill>
        </p:spPr>
        <p:txBody>
          <a:bodyPr wrap="square">
            <a:spAutoFit/>
          </a:bodyPr>
          <a:lstStyle/>
          <a:p>
            <a:pPr algn="just"/>
            <a:r>
              <a:rPr lang="pt-BR" sz="2800" dirty="0" smtClean="0"/>
              <a:t>Ex.1: em uma revista sobre a escritora Clarice Lispector, propor que o leitor identifique quais trechos foram escritos por ela e quais foram escritos por IA.</a:t>
            </a:r>
          </a:p>
          <a:p>
            <a:pPr algn="just"/>
            <a:r>
              <a:rPr lang="pt-BR" sz="2800" dirty="0" smtClean="0"/>
              <a:t>Ex.2: em uma revista sobre automóveis, fazer perguntas à IA e copiar as respostas. Depois, fazer as perguntas a pessoas e anotar as respostas. </a:t>
            </a:r>
          </a:p>
          <a:p>
            <a:pPr algn="just"/>
            <a:r>
              <a:rPr lang="pt-BR" sz="2800" dirty="0" smtClean="0"/>
              <a:t>Ex.3: em uma revista sobre tecnologia, fazer perguntas à IA e copiar as respostas. Depois, entrevistar um especialista da área para verificar a adequação das respostas.</a:t>
            </a:r>
          </a:p>
          <a:p>
            <a:pPr algn="just"/>
            <a:r>
              <a:rPr lang="pt-BR" sz="2800" dirty="0" smtClean="0"/>
              <a:t>Ex. 4: em uma revista sobre games, propor desafios/ enigmas sobre o universo </a:t>
            </a:r>
            <a:r>
              <a:rPr lang="pt-BR" sz="2800" dirty="0" err="1" smtClean="0"/>
              <a:t>gammer</a:t>
            </a:r>
            <a:r>
              <a:rPr lang="pt-BR" sz="2800" dirty="0" smtClean="0"/>
              <a:t>. Pedir à IA que os resolva e também às pessoas. Avaliar qual é mais criativa/ adequada.</a:t>
            </a:r>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24128" y="585216"/>
            <a:ext cx="9720072" cy="1499616"/>
          </a:xfrm>
          <a:prstGeom prst="rect">
            <a:avLst/>
          </a:prstGeom>
        </p:spPr>
        <p:txBody>
          <a:bodyPr vert="horz" lIns="91440" tIns="45720" rIns="91440" bIns="45720" rtlCol="0">
            <a:normAutofit/>
          </a:bodyPr>
          <a:lstStyle/>
          <a:p>
            <a:pPr algn="ctr" rtl="0"/>
            <a:r>
              <a:rPr lang="pt-BR" sz="1800" b="1" dirty="0" smtClean="0">
                <a:solidFill>
                  <a:srgbClr val="FFC000"/>
                </a:solidFill>
              </a:rPr>
              <a:t>Nome da seção:</a:t>
            </a:r>
            <a:r>
              <a:rPr lang="pt-BR" b="1" dirty="0" smtClean="0"/>
              <a:t/>
            </a:r>
            <a:br>
              <a:rPr lang="pt-BR" b="1" dirty="0" smtClean="0"/>
            </a:br>
            <a:r>
              <a:rPr lang="pt-BR" b="1" dirty="0" smtClean="0"/>
              <a:t>jogo da imitação</a:t>
            </a:r>
            <a:endParaRPr lang="pt-BR" b="1" dirty="0"/>
          </a:p>
        </p:txBody>
      </p:sp>
      <p:sp>
        <p:nvSpPr>
          <p:cNvPr id="3" name="Retângulo 2"/>
          <p:cNvSpPr/>
          <p:nvPr/>
        </p:nvSpPr>
        <p:spPr>
          <a:xfrm>
            <a:off x="1052945" y="2011326"/>
            <a:ext cx="10515600" cy="5693866"/>
          </a:xfrm>
          <a:prstGeom prst="rect">
            <a:avLst/>
          </a:prstGeom>
        </p:spPr>
        <p:txBody>
          <a:bodyPr wrap="square">
            <a:spAutoFit/>
          </a:bodyPr>
          <a:lstStyle/>
          <a:p>
            <a:r>
              <a:rPr lang="pt-BR" sz="2800" b="1" dirty="0" smtClean="0">
                <a:solidFill>
                  <a:srgbClr val="FFC000"/>
                </a:solidFill>
              </a:rPr>
              <a:t>Introdução à seção: breve explicação do que ela apresenta</a:t>
            </a:r>
          </a:p>
          <a:p>
            <a:pPr algn="just"/>
            <a:r>
              <a:rPr lang="pt-BR" sz="2800" dirty="0" smtClean="0"/>
              <a:t>No longa-metragem “O Jogo da imitação” (2014), o matemático Alan Turing (Benedict </a:t>
            </a:r>
            <a:r>
              <a:rPr lang="pt-BR" sz="2800" dirty="0" err="1" smtClean="0"/>
              <a:t>Cumberbatch</a:t>
            </a:r>
            <a:r>
              <a:rPr lang="pt-BR" sz="2800" dirty="0" smtClean="0"/>
              <a:t>) desafia um delegado que o interroga ao jogo da imitação.  Ele consiste em realizar uma pergunta e analisar uma resposta, identificando se ela foi elaborada por uma máquina ou um ser humano.</a:t>
            </a:r>
          </a:p>
          <a:p>
            <a:pPr algn="just"/>
            <a:r>
              <a:rPr lang="pt-BR" sz="2800" dirty="0" smtClean="0"/>
              <a:t>A REVISTA CLARICE desafia você, leitor literato, a identificar se os trechos que seguem foram escritos pela autora, nascida na Ucrânia, ou são uma imitação da inteligência artificial.</a:t>
            </a:r>
          </a:p>
          <a:p>
            <a:pPr algn="just"/>
            <a:endParaRPr lang="pt-BR" sz="2800" dirty="0" smtClean="0"/>
          </a:p>
          <a:p>
            <a:pPr algn="just"/>
            <a:r>
              <a:rPr lang="pt-BR" sz="2800" b="1" dirty="0" smtClean="0">
                <a:solidFill>
                  <a:srgbClr val="FFC000"/>
                </a:solidFill>
              </a:rPr>
              <a:t>Trechos...</a:t>
            </a:r>
            <a:endParaRPr lang="pt-BR" sz="2800" dirty="0" smtClean="0"/>
          </a:p>
          <a:p>
            <a:pPr algn="just"/>
            <a:endParaRPr lang="pt-BR" sz="2800" dirty="0" smtClean="0"/>
          </a:p>
          <a:p>
            <a:endParaRPr lang="pt-BR" sz="2800" dirty="0"/>
          </a:p>
        </p:txBody>
      </p:sp>
      <p:sp>
        <p:nvSpPr>
          <p:cNvPr id="4" name="CaixaDeTexto 3"/>
          <p:cNvSpPr txBox="1"/>
          <p:nvPr/>
        </p:nvSpPr>
        <p:spPr>
          <a:xfrm>
            <a:off x="953730" y="215415"/>
            <a:ext cx="1650926" cy="584775"/>
          </a:xfrm>
          <a:prstGeom prst="rect">
            <a:avLst/>
          </a:prstGeom>
          <a:noFill/>
          <a:ln>
            <a:solidFill>
              <a:srgbClr val="FFC000"/>
            </a:solidFill>
          </a:ln>
        </p:spPr>
        <p:txBody>
          <a:bodyPr wrap="square" rtlCol="0">
            <a:spAutoFit/>
          </a:bodyPr>
          <a:lstStyle/>
          <a:p>
            <a:r>
              <a:rPr lang="pt-BR" sz="3200" dirty="0" smtClean="0"/>
              <a:t>Exemplo</a:t>
            </a:r>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sp>
        <p:nvSpPr>
          <p:cNvPr id="9" name="Retângulo 8"/>
          <p:cNvSpPr/>
          <p:nvPr/>
        </p:nvSpPr>
        <p:spPr>
          <a:xfrm>
            <a:off x="824569" y="2379185"/>
            <a:ext cx="10993359" cy="1384995"/>
          </a:xfrm>
          <a:prstGeom prst="rect">
            <a:avLst/>
          </a:prstGeom>
          <a:solidFill>
            <a:schemeClr val="accent1">
              <a:lumMod val="50000"/>
            </a:schemeClr>
          </a:solidFill>
        </p:spPr>
        <p:txBody>
          <a:bodyPr wrap="square">
            <a:spAutoFit/>
          </a:bodyPr>
          <a:lstStyle/>
          <a:p>
            <a:pPr algn="just"/>
            <a:r>
              <a:rPr lang="pt-BR" sz="2800" dirty="0" smtClean="0"/>
              <a:t>Para começar....</a:t>
            </a:r>
          </a:p>
          <a:p>
            <a:pPr algn="just"/>
            <a:endParaRPr lang="pt-BR" sz="2800" dirty="0" smtClean="0"/>
          </a:p>
          <a:p>
            <a:pPr algn="just"/>
            <a:r>
              <a:rPr lang="pt-BR" sz="2800" dirty="0" smtClean="0"/>
              <a:t>Quais perguntas vocês faria aos seguintes entrevistados?</a:t>
            </a:r>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pic>
        <p:nvPicPr>
          <p:cNvPr id="2050" name="Picture 2" descr="Neymar – Wikipédia, a enciclopédia livre"/>
          <p:cNvPicPr>
            <a:picLocks noChangeAspect="1" noChangeArrowheads="1"/>
          </p:cNvPicPr>
          <p:nvPr/>
        </p:nvPicPr>
        <p:blipFill>
          <a:blip r:embed="rId3"/>
          <a:srcRect/>
          <a:stretch>
            <a:fillRect/>
          </a:stretch>
        </p:blipFill>
        <p:spPr bwMode="auto">
          <a:xfrm>
            <a:off x="4824558" y="0"/>
            <a:ext cx="4574306" cy="6858000"/>
          </a:xfrm>
          <a:prstGeom prst="rect">
            <a:avLst/>
          </a:prstGeom>
          <a:noFill/>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010274" y="474380"/>
            <a:ext cx="9720072" cy="1499616"/>
          </a:xfrm>
        </p:spPr>
        <p:txBody>
          <a:bodyPr/>
          <a:lstStyle/>
          <a:p>
            <a:r>
              <a:rPr lang="pt-BR" dirty="0" smtClean="0"/>
              <a:t>1. Orientações gerais</a:t>
            </a:r>
            <a:endParaRPr lang="pt-BR" dirty="0"/>
          </a:p>
        </p:txBody>
      </p:sp>
      <p:sp>
        <p:nvSpPr>
          <p:cNvPr id="4" name="CaixaDeTexto 3"/>
          <p:cNvSpPr txBox="1"/>
          <p:nvPr/>
        </p:nvSpPr>
        <p:spPr>
          <a:xfrm>
            <a:off x="734290" y="1662543"/>
            <a:ext cx="6594765" cy="5693866"/>
          </a:xfrm>
          <a:prstGeom prst="rect">
            <a:avLst/>
          </a:prstGeom>
          <a:noFill/>
        </p:spPr>
        <p:txBody>
          <a:bodyPr wrap="square" rtlCol="0">
            <a:spAutoFit/>
          </a:bodyPr>
          <a:lstStyle/>
          <a:p>
            <a:pPr algn="just">
              <a:buFontTx/>
              <a:buChar char="-"/>
            </a:pPr>
            <a:r>
              <a:rPr lang="pt-BR" sz="2800" dirty="0" smtClean="0"/>
              <a:t>A avaliação 1 (10,0) da disciplina será referente à elaboração de uma revista temática. </a:t>
            </a:r>
          </a:p>
          <a:p>
            <a:pPr algn="just">
              <a:buFontTx/>
              <a:buChar char="-"/>
            </a:pPr>
            <a:r>
              <a:rPr lang="pt-BR" sz="2800" dirty="0" smtClean="0"/>
              <a:t> A revista PODERÁ ser elaborada em grupos de, NO MÁXIMO, QUATRO INTEGRANTES.</a:t>
            </a:r>
          </a:p>
          <a:p>
            <a:pPr algn="just">
              <a:buFontTx/>
              <a:buChar char="-"/>
            </a:pPr>
            <a:r>
              <a:rPr lang="pt-BR" sz="2800" dirty="0" smtClean="0"/>
              <a:t> Durante as aulas de Língua Portuguesa, será proposta a escrita de diferentes gêneros. TODOS/TODAS as integrantes do grupo deverão produzir os textos. Posteriormente, será escolhido um texto por grupo para que seja revisado e publicado.</a:t>
            </a:r>
          </a:p>
          <a:p>
            <a:pPr algn="just"/>
            <a:endParaRPr lang="pt-BR" sz="2800" dirty="0"/>
          </a:p>
        </p:txBody>
      </p:sp>
      <p:sp>
        <p:nvSpPr>
          <p:cNvPr id="5" name="CaixaDeTexto 4"/>
          <p:cNvSpPr txBox="1"/>
          <p:nvPr/>
        </p:nvSpPr>
        <p:spPr>
          <a:xfrm>
            <a:off x="7855527" y="1634836"/>
            <a:ext cx="4003964" cy="4401205"/>
          </a:xfrm>
          <a:prstGeom prst="rect">
            <a:avLst/>
          </a:prstGeom>
          <a:noFill/>
        </p:spPr>
        <p:txBody>
          <a:bodyPr wrap="square" rtlCol="0">
            <a:spAutoFit/>
          </a:bodyPr>
          <a:lstStyle/>
          <a:p>
            <a:pPr algn="just">
              <a:buFontTx/>
              <a:buChar char="-"/>
            </a:pPr>
            <a:r>
              <a:rPr lang="pt-BR" sz="2800" dirty="0" smtClean="0"/>
              <a:t> A professora registrará a escrita individual. Para cada texto não produzido, o/a aluno/a perderá 10% da nota final da revista.</a:t>
            </a:r>
          </a:p>
          <a:p>
            <a:pPr algn="just">
              <a:buFontTx/>
              <a:buChar char="-"/>
            </a:pPr>
            <a:r>
              <a:rPr lang="pt-BR" sz="2800" dirty="0" smtClean="0"/>
              <a:t> Sugere-se a divisão das tarefas de editor(a), editor(a) gráfica, revisor(a).</a:t>
            </a:r>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41000" y="332509"/>
            <a:ext cx="10582853" cy="1499616"/>
          </a:xfrm>
          <a:prstGeom prst="rect">
            <a:avLst/>
          </a:prstGeom>
        </p:spPr>
        <p:txBody>
          <a:bodyPr vert="horz" lIns="91440" tIns="45720" rIns="91440" bIns="45720" rtlCol="0">
            <a:normAutofit/>
          </a:bodyPr>
          <a:lstStyle/>
          <a:p>
            <a:r>
              <a:rPr lang="pt-BR" b="1" dirty="0" smtClean="0"/>
              <a:t>ENTREVISTA</a:t>
            </a:r>
            <a:endParaRPr lang="pt-BR" b="1" dirty="0"/>
          </a:p>
        </p:txBody>
      </p:sp>
      <p:pic>
        <p:nvPicPr>
          <p:cNvPr id="49154" name="Picture 2" descr="Kobra homenageia Da Vinci em muro do MIS Experience – Metro World News  Brasil"/>
          <p:cNvPicPr>
            <a:picLocks noChangeAspect="1" noChangeArrowheads="1"/>
          </p:cNvPicPr>
          <p:nvPr/>
        </p:nvPicPr>
        <p:blipFill>
          <a:blip r:embed="rId3"/>
          <a:srcRect/>
          <a:stretch>
            <a:fillRect/>
          </a:stretch>
        </p:blipFill>
        <p:spPr bwMode="auto">
          <a:xfrm>
            <a:off x="1859684" y="1440873"/>
            <a:ext cx="9265515" cy="5188688"/>
          </a:xfrm>
          <a:prstGeom prst="rect">
            <a:avLst/>
          </a:prstGeom>
          <a:noFill/>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ENTREVISTA – aspectos importantes</a:t>
            </a:r>
            <a:endParaRPr lang="pt-BR" b="1" dirty="0"/>
          </a:p>
        </p:txBody>
      </p:sp>
      <p:sp>
        <p:nvSpPr>
          <p:cNvPr id="9" name="Retângulo 8"/>
          <p:cNvSpPr/>
          <p:nvPr/>
        </p:nvSpPr>
        <p:spPr>
          <a:xfrm>
            <a:off x="824569" y="1995055"/>
            <a:ext cx="10993359" cy="4832092"/>
          </a:xfrm>
          <a:prstGeom prst="rect">
            <a:avLst/>
          </a:prstGeom>
          <a:solidFill>
            <a:schemeClr val="accent1">
              <a:lumMod val="50000"/>
            </a:schemeClr>
          </a:solidFill>
        </p:spPr>
        <p:txBody>
          <a:bodyPr wrap="square">
            <a:spAutoFit/>
          </a:bodyPr>
          <a:lstStyle/>
          <a:p>
            <a:pPr algn="just"/>
            <a:r>
              <a:rPr lang="pt-BR" sz="2800" dirty="0" smtClean="0"/>
              <a:t>1 – Prepare-se:</a:t>
            </a:r>
          </a:p>
          <a:p>
            <a:pPr algn="just"/>
            <a:r>
              <a:rPr lang="pt-BR" sz="2800" dirty="0" smtClean="0"/>
              <a:t>Pesquise sobre a pessoa a ser entrevistada. Reflita sobre quais questões o público da revista se interessará.</a:t>
            </a:r>
          </a:p>
          <a:p>
            <a:pPr algn="just"/>
            <a:endParaRPr lang="pt-BR" sz="2800" dirty="0" smtClean="0"/>
          </a:p>
          <a:p>
            <a:pPr algn="just"/>
            <a:r>
              <a:rPr lang="pt-BR" sz="2800" dirty="0" smtClean="0"/>
              <a:t>2 – Elabore um roteiro:</a:t>
            </a:r>
          </a:p>
          <a:p>
            <a:pPr algn="just"/>
            <a:r>
              <a:rPr lang="pt-BR" sz="2800" dirty="0" smtClean="0"/>
              <a:t>As questões serão um guia, embora você deva se manter aberto(a) à conversa e aos tópicos que poderão surgir naturalmente.</a:t>
            </a:r>
          </a:p>
          <a:p>
            <a:pPr algn="just"/>
            <a:endParaRPr lang="pt-BR" sz="2800" dirty="0" smtClean="0"/>
          </a:p>
          <a:p>
            <a:pPr algn="just"/>
            <a:r>
              <a:rPr lang="pt-BR" sz="2800" dirty="0" smtClean="0"/>
              <a:t>3 – Organize seu equipamento:</a:t>
            </a:r>
          </a:p>
          <a:p>
            <a:pPr algn="just"/>
            <a:r>
              <a:rPr lang="pt-BR" sz="2800" dirty="0" smtClean="0"/>
              <a:t>Leve consigo todo o equipamento necessário para registro das respostas.</a:t>
            </a:r>
          </a:p>
          <a:p>
            <a:pPr algn="just"/>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446671"/>
            <a:ext cx="10582853" cy="1499616"/>
          </a:xfrm>
          <a:prstGeom prst="rect">
            <a:avLst/>
          </a:prstGeom>
        </p:spPr>
        <p:txBody>
          <a:bodyPr vert="horz" lIns="91440" tIns="45720" rIns="91440" bIns="45720" rtlCol="0">
            <a:normAutofit/>
          </a:bodyPr>
          <a:lstStyle/>
          <a:p>
            <a:r>
              <a:rPr lang="pt-BR" b="1" dirty="0" smtClean="0"/>
              <a:t>ENTREVISTA – aspectos importantes</a:t>
            </a:r>
            <a:endParaRPr lang="pt-BR" b="1" dirty="0"/>
          </a:p>
        </p:txBody>
      </p:sp>
      <p:sp>
        <p:nvSpPr>
          <p:cNvPr id="9" name="Retângulo 8"/>
          <p:cNvSpPr/>
          <p:nvPr/>
        </p:nvSpPr>
        <p:spPr>
          <a:xfrm>
            <a:off x="831273" y="1607128"/>
            <a:ext cx="11360727" cy="5693866"/>
          </a:xfrm>
          <a:prstGeom prst="rect">
            <a:avLst/>
          </a:prstGeom>
          <a:solidFill>
            <a:schemeClr val="accent1">
              <a:lumMod val="50000"/>
            </a:schemeClr>
          </a:solidFill>
        </p:spPr>
        <p:txBody>
          <a:bodyPr wrap="square">
            <a:spAutoFit/>
          </a:bodyPr>
          <a:lstStyle/>
          <a:p>
            <a:pPr algn="just"/>
            <a:r>
              <a:rPr lang="pt-BR" sz="2800" dirty="0" smtClean="0"/>
              <a:t>4 – Seja cordial e respeitoso(a). Peça autorização para coletar as respostas e imagens do(a) entrevistado(a).</a:t>
            </a:r>
          </a:p>
          <a:p>
            <a:pPr algn="just"/>
            <a:endParaRPr lang="pt-BR" sz="2800" dirty="0" smtClean="0"/>
          </a:p>
          <a:p>
            <a:pPr algn="just"/>
            <a:r>
              <a:rPr lang="pt-BR" sz="2800" dirty="0" smtClean="0"/>
              <a:t>5 – Evite perguntas constrangedoras ou que induzem a uma resposta.</a:t>
            </a:r>
          </a:p>
          <a:p>
            <a:pPr algn="just"/>
            <a:endParaRPr lang="pt-BR" sz="2800" dirty="0" smtClean="0"/>
          </a:p>
          <a:p>
            <a:pPr algn="just"/>
            <a:r>
              <a:rPr lang="pt-BR" sz="2800" dirty="0" smtClean="0"/>
              <a:t>6 – Planeje um tempo máximo para duração da entrevista, evitando exceder 40 min.</a:t>
            </a:r>
          </a:p>
          <a:p>
            <a:pPr algn="just"/>
            <a:endParaRPr lang="pt-BR" sz="2800" dirty="0" smtClean="0"/>
          </a:p>
          <a:p>
            <a:pPr algn="just"/>
            <a:r>
              <a:rPr lang="pt-BR" sz="2800" dirty="0" smtClean="0"/>
              <a:t>7 – Analise o material, destaque as frases mais contundentes. </a:t>
            </a:r>
          </a:p>
          <a:p>
            <a:pPr algn="just"/>
            <a:endParaRPr lang="pt-BR" sz="2800" dirty="0" smtClean="0"/>
          </a:p>
          <a:p>
            <a:pPr algn="just"/>
            <a:r>
              <a:rPr lang="pt-BR" sz="2800" dirty="0" smtClean="0"/>
              <a:t>8 – Elabore o texto introdutório e transcreva as perguntas e respostas selecionadas.</a:t>
            </a:r>
          </a:p>
          <a:p>
            <a:pPr algn="just"/>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MEME – ATIVIDADE ON-LINE</a:t>
            </a:r>
            <a:endParaRPr lang="pt-BR" b="1"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GÊNEROS DAS REVISTAS – Uma retomada</a:t>
            </a:r>
            <a:endParaRPr lang="pt-BR" b="1" dirty="0"/>
          </a:p>
        </p:txBody>
      </p:sp>
      <p:sp>
        <p:nvSpPr>
          <p:cNvPr id="9" name="Retângulo 8"/>
          <p:cNvSpPr/>
          <p:nvPr/>
        </p:nvSpPr>
        <p:spPr>
          <a:xfrm>
            <a:off x="736079" y="2216953"/>
            <a:ext cx="10993359" cy="3539430"/>
          </a:xfrm>
          <a:prstGeom prst="rect">
            <a:avLst/>
          </a:prstGeom>
          <a:solidFill>
            <a:schemeClr val="accent1">
              <a:lumMod val="50000"/>
            </a:schemeClr>
          </a:solidFill>
        </p:spPr>
        <p:txBody>
          <a:bodyPr wrap="square">
            <a:spAutoFit/>
          </a:bodyPr>
          <a:lstStyle/>
          <a:p>
            <a:r>
              <a:rPr lang="pt-BR" sz="3200" dirty="0" smtClean="0"/>
              <a:t>A despeito das variações, todas as revistas, com exceção das revistas em quadrinhos, contêm um núcleo estável, constituído por gêneros textuais do domínio discursivo jornalístico. </a:t>
            </a:r>
            <a:r>
              <a:rPr lang="pt-BR" sz="3200" b="1" dirty="0" smtClean="0"/>
              <a:t>Entendem-se por domínio discursivo as práticas de linguagem características de uma área de atividade humana, com seus suportes e gêneros</a:t>
            </a:r>
            <a:r>
              <a:rPr lang="pt-BR" sz="3200" dirty="0" smtClean="0"/>
              <a:t>. No domínio jornalístico, produzem-se editoriais, notas e notícias, reportagens, artigos de opinião, entrevistas e resenhas. </a:t>
            </a:r>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654489"/>
            <a:ext cx="10582853" cy="1499616"/>
          </a:xfrm>
          <a:prstGeom prst="rect">
            <a:avLst/>
          </a:prstGeom>
        </p:spPr>
        <p:txBody>
          <a:bodyPr vert="horz" lIns="91440" tIns="45720" rIns="91440" bIns="45720" rtlCol="0">
            <a:normAutofit/>
          </a:bodyPr>
          <a:lstStyle/>
          <a:p>
            <a:r>
              <a:rPr lang="pt-BR" b="1" dirty="0" smtClean="0"/>
              <a:t>GÊNEROS DAS REVISTAS – Uma retomada</a:t>
            </a:r>
            <a:endParaRPr lang="pt-BR" b="1" dirty="0"/>
          </a:p>
        </p:txBody>
      </p:sp>
      <p:sp>
        <p:nvSpPr>
          <p:cNvPr id="9" name="Retângulo 8"/>
          <p:cNvSpPr/>
          <p:nvPr/>
        </p:nvSpPr>
        <p:spPr>
          <a:xfrm>
            <a:off x="868814" y="2039972"/>
            <a:ext cx="10993359" cy="4031873"/>
          </a:xfrm>
          <a:prstGeom prst="rect">
            <a:avLst/>
          </a:prstGeom>
          <a:solidFill>
            <a:schemeClr val="accent1">
              <a:lumMod val="50000"/>
            </a:schemeClr>
          </a:solidFill>
        </p:spPr>
        <p:txBody>
          <a:bodyPr wrap="square">
            <a:spAutoFit/>
          </a:bodyPr>
          <a:lstStyle/>
          <a:p>
            <a:r>
              <a:rPr lang="pt-BR" sz="3200" dirty="0" smtClean="0"/>
              <a:t>Exceção feita às notas e notícias, que podem ter caráter mais informativo, os demais gêneros do domínio jornalístico são formadores de opinião. Os gêneros textuais são, por assim dizer, </a:t>
            </a:r>
            <a:r>
              <a:rPr lang="pt-BR" sz="3200" i="1" dirty="0" smtClean="0"/>
              <a:t>scripts </a:t>
            </a:r>
            <a:r>
              <a:rPr lang="pt-BR" sz="3200" dirty="0" smtClean="0"/>
              <a:t>discursivos, que se constituíram e cristalizaram a partir dos usos sociais da linguagem em determinada época e sociedade. Ao longo de nossa socialização, vamos aprendendo a reconhecer os domínios e gêneros discursivos, a partir do contato com os textos que circulam socialmente. </a:t>
            </a:r>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509200"/>
          </a:xfrm>
          <a:prstGeom prst="rect">
            <a:avLst/>
          </a:prstGeom>
          <a:solidFill>
            <a:schemeClr val="accent1">
              <a:lumMod val="50000"/>
            </a:schemeClr>
          </a:solidFill>
        </p:spPr>
        <p:txBody>
          <a:bodyPr wrap="square">
            <a:spAutoFit/>
          </a:bodyPr>
          <a:lstStyle/>
          <a:p>
            <a:r>
              <a:rPr lang="pt-BR" sz="3200" b="1" dirty="0" smtClean="0"/>
              <a:t>1. Observe o título, o primeiro parágrafo e, em alguns casos, a rubrica de diferentes matérias de uma revista semanal de variedades, reproduzidos a seguir. Identifique o gênero do texto, escrevendo, entre parênteses, o número adequado. Justifique sua resposta, descrevendo características dos textos.</a:t>
            </a:r>
          </a:p>
          <a:p>
            <a:r>
              <a:rPr lang="pt-BR" sz="3200" dirty="0" smtClean="0"/>
              <a:t>(1) nota				</a:t>
            </a:r>
          </a:p>
          <a:p>
            <a:r>
              <a:rPr lang="pt-BR" sz="3200" dirty="0" smtClean="0"/>
              <a:t>(2) entrevista			</a:t>
            </a:r>
          </a:p>
          <a:p>
            <a:r>
              <a:rPr lang="pt-BR" sz="3200" dirty="0" smtClean="0"/>
              <a:t>(3) resenha			</a:t>
            </a:r>
          </a:p>
          <a:p>
            <a:r>
              <a:rPr lang="pt-BR" sz="3200" dirty="0" smtClean="0"/>
              <a:t>(4) artigo de opinião		</a:t>
            </a:r>
          </a:p>
          <a:p>
            <a:r>
              <a:rPr lang="pt-BR" sz="3200" dirty="0" smtClean="0"/>
              <a:t>(5) reportagem</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6001643"/>
          </a:xfrm>
          <a:prstGeom prst="rect">
            <a:avLst/>
          </a:prstGeom>
          <a:solidFill>
            <a:schemeClr val="accent1">
              <a:lumMod val="50000"/>
            </a:schemeClr>
          </a:solidFill>
        </p:spPr>
        <p:txBody>
          <a:bodyPr wrap="square">
            <a:spAutoFit/>
          </a:bodyPr>
          <a:lstStyle/>
          <a:p>
            <a:r>
              <a:rPr lang="pt-BR" sz="3200" dirty="0" smtClean="0"/>
              <a:t>Texto 1</a:t>
            </a:r>
          </a:p>
          <a:p>
            <a:r>
              <a:rPr lang="pt-BR" sz="3200" dirty="0" smtClean="0"/>
              <a:t>ISTOÉ — Sua presença no Sambódromo está garantida?</a:t>
            </a:r>
          </a:p>
          <a:p>
            <a:r>
              <a:rPr lang="pt-BR" sz="3200" dirty="0" smtClean="0"/>
              <a:t>Neguinho da Beija-Flor — Vou para a avenida de qualquer jeito. Minha imunidade baixou e por isso não poderei ficar um mês sem fazer quimioterapia, como eu pretendia. Queria estar mais forte e disposto para puxar o samba durante o desfile todo. A intenção é cantar 80 minutos, mas vou até onde der. Não dá para não ir ao Sambódromo. São 34 anos de passarela do samba. As pessoas esperam me ver, me perguntam se vou participar o tempo todo. A polêmica é grande, porque há quem ache que não devo ir. ISTOÉ. São Paulo, ano 32, n. 2045 , p.6 , 28 jan. 2009.</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016758"/>
          </a:xfrm>
          <a:prstGeom prst="rect">
            <a:avLst/>
          </a:prstGeom>
          <a:solidFill>
            <a:schemeClr val="accent1">
              <a:lumMod val="50000"/>
            </a:schemeClr>
          </a:solidFill>
        </p:spPr>
        <p:txBody>
          <a:bodyPr wrap="square">
            <a:spAutoFit/>
          </a:bodyPr>
          <a:lstStyle/>
          <a:p>
            <a:r>
              <a:rPr lang="pt-BR" sz="3200" dirty="0" smtClean="0"/>
              <a:t>Texto 2 - SAÚDE PÚBLICA</a:t>
            </a:r>
          </a:p>
          <a:p>
            <a:r>
              <a:rPr lang="pt-BR" sz="3200" dirty="0" smtClean="0"/>
              <a:t>Genética no SUS</a:t>
            </a:r>
          </a:p>
          <a:p>
            <a:r>
              <a:rPr lang="pt-BR" sz="3200" dirty="0" smtClean="0"/>
              <a:t>O Ministério da Saúde anunciou na quarta-feira 21 a inclusão da genética clínica no SUS. O novo serviço será multidisciplinar e fará exames e tratamentos. Abrange anomalias genéticas, erros inatos de metabolismo e deficiências mentais. O SUS também terá um serviço de aconselhamento genético para garantir às famílias a reprodução segura no campo da saúde. </a:t>
            </a:r>
          </a:p>
          <a:p>
            <a:r>
              <a:rPr lang="pt-BR" sz="3200" dirty="0" smtClean="0"/>
              <a:t>ISTOÉ. São Paulo, ano 32 , n. 2045 , p.24, 28 jan. 2009.</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6678751"/>
          </a:xfrm>
          <a:prstGeom prst="rect">
            <a:avLst/>
          </a:prstGeom>
          <a:solidFill>
            <a:schemeClr val="accent1">
              <a:lumMod val="50000"/>
            </a:schemeClr>
          </a:solidFill>
        </p:spPr>
        <p:txBody>
          <a:bodyPr wrap="square">
            <a:spAutoFit/>
          </a:bodyPr>
          <a:lstStyle/>
          <a:p>
            <a:r>
              <a:rPr lang="pt-BR" sz="3200" dirty="0" smtClean="0"/>
              <a:t>Texto 3 - </a:t>
            </a:r>
            <a:r>
              <a:rPr lang="pt-BR" sz="3200" dirty="0" err="1" smtClean="0"/>
              <a:t>LeonardoAttuch</a:t>
            </a:r>
            <a:endParaRPr lang="pt-BR" sz="3200" dirty="0" smtClean="0"/>
          </a:p>
          <a:p>
            <a:r>
              <a:rPr lang="pt-BR" sz="3200" dirty="0" err="1" smtClean="0"/>
              <a:t>attuch@</a:t>
            </a:r>
            <a:r>
              <a:rPr lang="pt-BR" sz="3200" dirty="0" smtClean="0"/>
              <a:t>istoé.com.</a:t>
            </a:r>
            <a:r>
              <a:rPr lang="pt-BR" sz="3200" dirty="0" err="1" smtClean="0"/>
              <a:t>br</a:t>
            </a:r>
            <a:endParaRPr lang="pt-BR" sz="3200" dirty="0" smtClean="0"/>
          </a:p>
          <a:p>
            <a:r>
              <a:rPr lang="pt-BR" sz="3200" dirty="0" smtClean="0"/>
              <a:t>O ABACAXI DE OBAMA</a:t>
            </a:r>
          </a:p>
          <a:p>
            <a:r>
              <a:rPr lang="pt-BR" sz="3200" dirty="0" err="1" smtClean="0"/>
              <a:t>Barack</a:t>
            </a:r>
            <a:r>
              <a:rPr lang="pt-BR" sz="3200" dirty="0" smtClean="0"/>
              <a:t> Hussein </a:t>
            </a:r>
            <a:r>
              <a:rPr lang="pt-BR" sz="3200" dirty="0" err="1" smtClean="0"/>
              <a:t>Obama</a:t>
            </a:r>
            <a:r>
              <a:rPr lang="pt-BR" sz="3200" dirty="0" smtClean="0"/>
              <a:t> é o homem certo na hora errada. Sua festa foi magnífica, a chegada do primeiro presidente negro à Casa Branca emocionou a todos, mas </a:t>
            </a:r>
            <a:r>
              <a:rPr lang="pt-BR" sz="3200" dirty="0" err="1" smtClean="0"/>
              <a:t>Obama</a:t>
            </a:r>
            <a:r>
              <a:rPr lang="pt-BR" sz="3200" dirty="0" smtClean="0"/>
              <a:t> acaba de assumir o pior emprego do mundo. Da posse até 23 de janeiro de 2013, quando se encerra seu mandato, é provável que o grande abacaxi americano não tenha sido totalmente descascado. É possível até que ele entre para a história como o último presidente da era imperial dos Estados Unidos. </a:t>
            </a:r>
            <a:r>
              <a:rPr lang="pt-BR" sz="1200" dirty="0" smtClean="0"/>
              <a:t>ISTOÉ. São Paulo, ano 32, n. 2045, p.41, 28 jan. 2009.</a:t>
            </a:r>
          </a:p>
          <a:p>
            <a:r>
              <a:rPr lang="pt-BR" sz="3200" dirty="0" smtClean="0"/>
              <a:t> </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BR" dirty="0" smtClean="0"/>
              <a:t>Revistas no </a:t>
            </a:r>
            <a:r>
              <a:rPr lang="pt-BR" dirty="0" err="1" smtClean="0"/>
              <a:t>brasil</a:t>
            </a:r>
            <a:r>
              <a:rPr lang="pt-BR" dirty="0" smtClean="0"/>
              <a:t>: história</a:t>
            </a:r>
            <a:endParaRPr lang="pt-BR" dirty="0"/>
          </a:p>
        </p:txBody>
      </p:sp>
      <p:sp>
        <p:nvSpPr>
          <p:cNvPr id="4" name="Retângulo 3"/>
          <p:cNvSpPr/>
          <p:nvPr/>
        </p:nvSpPr>
        <p:spPr>
          <a:xfrm>
            <a:off x="1039091" y="5473005"/>
            <a:ext cx="10183091" cy="1015663"/>
          </a:xfrm>
          <a:prstGeom prst="rect">
            <a:avLst/>
          </a:prstGeom>
        </p:spPr>
        <p:txBody>
          <a:bodyPr wrap="square">
            <a:spAutoFit/>
          </a:bodyPr>
          <a:lstStyle/>
          <a:p>
            <a:r>
              <a:rPr lang="pt-BR" sz="2000" dirty="0" smtClean="0"/>
              <a:t>Imagens da revista Jornal da Família - década de 1860</a:t>
            </a:r>
          </a:p>
          <a:p>
            <a:endParaRPr lang="pt-BR" sz="2000" dirty="0" smtClean="0"/>
          </a:p>
          <a:p>
            <a:r>
              <a:rPr lang="pt-BR" sz="2000" dirty="0" smtClean="0"/>
              <a:t>https://www.youtube.com/watch?v=ptkfqbl9Oec</a:t>
            </a:r>
            <a:endParaRPr lang="pt-BR" sz="2000" dirty="0"/>
          </a:p>
        </p:txBody>
      </p:sp>
      <p:pic>
        <p:nvPicPr>
          <p:cNvPr id="5" name="Imagem 4"/>
          <p:cNvPicPr/>
          <p:nvPr/>
        </p:nvPicPr>
        <p:blipFill>
          <a:blip r:embed="rId3" cstate="print"/>
          <a:srcRect b="50715"/>
          <a:stretch>
            <a:fillRect/>
          </a:stretch>
        </p:blipFill>
        <p:spPr bwMode="auto">
          <a:xfrm>
            <a:off x="983672" y="1856510"/>
            <a:ext cx="9961418" cy="3546764"/>
          </a:xfrm>
          <a:prstGeom prst="rect">
            <a:avLst/>
          </a:prstGeom>
          <a:noFill/>
          <a:ln w="9525">
            <a:noFill/>
            <a:miter lim="800000"/>
            <a:headEnd/>
            <a:tailEnd/>
          </a:ln>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878532"/>
          </a:xfrm>
          <a:prstGeom prst="rect">
            <a:avLst/>
          </a:prstGeom>
          <a:solidFill>
            <a:schemeClr val="accent1">
              <a:lumMod val="50000"/>
            </a:schemeClr>
          </a:solidFill>
        </p:spPr>
        <p:txBody>
          <a:bodyPr wrap="square">
            <a:spAutoFit/>
          </a:bodyPr>
          <a:lstStyle/>
          <a:p>
            <a:r>
              <a:rPr lang="pt-BR" sz="2400" dirty="0" smtClean="0"/>
              <a:t>Texto 4 - COMPORTAMENTO</a:t>
            </a:r>
          </a:p>
          <a:p>
            <a:r>
              <a:rPr lang="pt-BR" sz="2400" dirty="0" smtClean="0"/>
              <a:t>PERIGO EM ALTO-MAR</a:t>
            </a:r>
          </a:p>
          <a:p>
            <a:r>
              <a:rPr lang="pt-BR" sz="2400" i="1" dirty="0" smtClean="0"/>
              <a:t>Quarta morte em cruzeiro marítimo no período de um mês acende o alerta sobre os riscos de adoecer nesse tipo de viagem (</a:t>
            </a:r>
            <a:r>
              <a:rPr lang="pt-BR" sz="2400" dirty="0" smtClean="0"/>
              <a:t>Carina Rabelo) </a:t>
            </a:r>
          </a:p>
          <a:p>
            <a:r>
              <a:rPr lang="pt-BR" sz="2400" dirty="0" smtClean="0"/>
              <a:t>Quando decidem fazer um cruzeiro marítimo, poucos turistas imaginam que estão sujeitos a contrair uma infecção em alto-mar ou ter uma parada cardíaca. O máximo que se espera é um enjôo. Mas, mesmo com a melhor estrutura do mundo, o navio está longe de ser um porto seguro. Pelo contrário. </a:t>
            </a:r>
          </a:p>
          <a:p>
            <a:r>
              <a:rPr lang="pt-BR" sz="2400" dirty="0" smtClean="0"/>
              <a:t>O ambiente fechado — favorável à propagação de vírus e bactérias — e a situação de confinamento podem ser fatais. E nenhuma embarcação, por mais moderna que seja, é uma UTI flutuante. As quatro mortes registradas em cruzeiros na costa brasileira, no período de um mês, acenderam a luz de alerta sobre os riscos de adoecer nesse tipo de viagem.” </a:t>
            </a:r>
            <a:r>
              <a:rPr lang="pt-BR" dirty="0" smtClean="0"/>
              <a:t>ISTOÉ. São Paulo, ano 32 , n. 2045 , p.46, 28 jan. 2009.</a:t>
            </a:r>
          </a:p>
          <a:p>
            <a:r>
              <a:rPr lang="pt-BR" sz="3200" dirty="0" smtClean="0"/>
              <a:t> </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EXERCÍCIO ORAL</a:t>
            </a:r>
            <a:endParaRPr lang="pt-BR" b="1" dirty="0"/>
          </a:p>
        </p:txBody>
      </p:sp>
      <p:sp>
        <p:nvSpPr>
          <p:cNvPr id="9" name="Retângulo 8"/>
          <p:cNvSpPr/>
          <p:nvPr/>
        </p:nvSpPr>
        <p:spPr>
          <a:xfrm>
            <a:off x="868814" y="1348800"/>
            <a:ext cx="10993359" cy="5878532"/>
          </a:xfrm>
          <a:prstGeom prst="rect">
            <a:avLst/>
          </a:prstGeom>
          <a:solidFill>
            <a:schemeClr val="accent1">
              <a:lumMod val="50000"/>
            </a:schemeClr>
          </a:solidFill>
        </p:spPr>
        <p:txBody>
          <a:bodyPr wrap="square">
            <a:spAutoFit/>
          </a:bodyPr>
          <a:lstStyle/>
          <a:p>
            <a:r>
              <a:rPr lang="pt-BR" sz="2400" dirty="0" smtClean="0"/>
              <a:t>( ) Texto 5</a:t>
            </a:r>
          </a:p>
          <a:p>
            <a:r>
              <a:rPr lang="pt-BR" sz="2400" dirty="0" smtClean="0"/>
              <a:t>Em Cartaz / por Ivan Cláudio</a:t>
            </a:r>
          </a:p>
          <a:p>
            <a:r>
              <a:rPr lang="pt-BR" sz="2400" dirty="0" smtClean="0"/>
              <a:t>CINEMA</a:t>
            </a:r>
          </a:p>
          <a:p>
            <a:r>
              <a:rPr lang="pt-BR" sz="2400" dirty="0" smtClean="0"/>
              <a:t>Diga Sim, senhor!</a:t>
            </a:r>
          </a:p>
          <a:p>
            <a:r>
              <a:rPr lang="pt-BR" sz="2400" dirty="0" smtClean="0"/>
              <a:t>Quando não está no trabalho tratando de empréstimos e cobranças, o bancário Carl (interpretado por Jim Carrey) fica em casa assistindo à tevê e comendo batata frita. Mergulhado num tédio sem fim, ele se inscreve num programa de </a:t>
            </a:r>
            <a:r>
              <a:rPr lang="pt-BR" sz="2400" dirty="0" err="1" smtClean="0"/>
              <a:t>autoajuda</a:t>
            </a:r>
            <a:r>
              <a:rPr lang="pt-BR" sz="2400" dirty="0" smtClean="0"/>
              <a:t> cuja única regra para ser mais feliz é dizer sempre sim.</a:t>
            </a:r>
          </a:p>
          <a:p>
            <a:r>
              <a:rPr lang="pt-BR" sz="2400" dirty="0" smtClean="0"/>
              <a:t>A fórmula mágica funciona por algum tempo, até que Carl decide mudar. Esse é o enredo do filme Sim, Senhor! (em cartaz no Brasil na sexta feira 30), comédia que satiriza as promessas das posturas otimistas. ISTOÉ. São Paulo, ano 32, n. 2045, p.97, 28 jan. 2009</a:t>
            </a:r>
          </a:p>
          <a:p>
            <a:r>
              <a:rPr lang="pt-BR" sz="2400" dirty="0" smtClean="0"/>
              <a:t/>
            </a:r>
            <a:br>
              <a:rPr lang="pt-BR" sz="2400" dirty="0" smtClean="0"/>
            </a:br>
            <a:r>
              <a:rPr lang="pt-BR" sz="2400" dirty="0" smtClean="0"/>
              <a:t> </a:t>
            </a:r>
            <a:r>
              <a:rPr lang="pt-BR" sz="3200" dirty="0" smtClean="0"/>
              <a:t> </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AS NOTAS JORNALÍSTICAS</a:t>
            </a:r>
            <a:endParaRPr lang="pt-BR" b="1" dirty="0"/>
          </a:p>
        </p:txBody>
      </p:sp>
      <p:sp>
        <p:nvSpPr>
          <p:cNvPr id="9" name="Retângulo 8"/>
          <p:cNvSpPr/>
          <p:nvPr/>
        </p:nvSpPr>
        <p:spPr>
          <a:xfrm>
            <a:off x="883563" y="1393045"/>
            <a:ext cx="10993359" cy="6555641"/>
          </a:xfrm>
          <a:prstGeom prst="rect">
            <a:avLst/>
          </a:prstGeom>
          <a:solidFill>
            <a:schemeClr val="accent1">
              <a:lumMod val="50000"/>
            </a:schemeClr>
          </a:solidFill>
        </p:spPr>
        <p:txBody>
          <a:bodyPr wrap="square">
            <a:spAutoFit/>
          </a:bodyPr>
          <a:lstStyle/>
          <a:p>
            <a:r>
              <a:rPr lang="pt-BR" sz="2800" dirty="0" smtClean="0"/>
              <a:t>A nota jornalística “é uma notícia de um fato relevante que se caracteriza pela brevidade do texto, ou pequena notícia que se destina a informação rápida. Apenas o lead basta para descrevê-la. É muito comum em colunas de jornais. (ANDRADE E MEDEIROS, 2001 apud FIGUEIREDO, 2003, p. 12)</a:t>
            </a:r>
          </a:p>
          <a:p>
            <a:endParaRPr lang="pt-BR" sz="2800" dirty="0" smtClean="0"/>
          </a:p>
          <a:p>
            <a:r>
              <a:rPr lang="pt-BR" sz="2800" b="1" dirty="0" smtClean="0"/>
              <a:t>CARACTERÍSTICAS FUNDAMENTAIS:</a:t>
            </a:r>
          </a:p>
          <a:p>
            <a:pPr>
              <a:buFontTx/>
              <a:buChar char="-"/>
            </a:pPr>
            <a:r>
              <a:rPr lang="pt-BR" sz="2800" dirty="0" smtClean="0"/>
              <a:t> Informação de rápido consumo, mas baseada em pesquisa;</a:t>
            </a:r>
          </a:p>
          <a:p>
            <a:pPr>
              <a:buFontTx/>
              <a:buChar char="-"/>
            </a:pPr>
            <a:r>
              <a:rPr lang="pt-BR" sz="2800" dirty="0" smtClean="0"/>
              <a:t> Presença de título e, por vezes, de subtítulo objetivo;</a:t>
            </a:r>
          </a:p>
          <a:p>
            <a:pPr>
              <a:buFontTx/>
              <a:buChar char="-"/>
            </a:pPr>
            <a:r>
              <a:rPr lang="pt-BR" sz="2800" dirty="0" smtClean="0"/>
              <a:t> Texto curto, com linguagem objetiva;</a:t>
            </a:r>
          </a:p>
          <a:p>
            <a:pPr>
              <a:buFontTx/>
              <a:buChar char="-"/>
            </a:pPr>
            <a:r>
              <a:rPr lang="pt-BR" sz="2800" dirty="0" smtClean="0"/>
              <a:t> Presença de LEAD/ LIDE: O quê? Quem? Quando? Onde? Como? Por quê?</a:t>
            </a:r>
          </a:p>
          <a:p>
            <a:pPr>
              <a:buFontTx/>
              <a:buChar char="-"/>
            </a:pPr>
            <a:r>
              <a:rPr lang="pt-BR" sz="2800" dirty="0" smtClean="0"/>
              <a:t> Pode ser acompanhada de imagens</a:t>
            </a:r>
          </a:p>
          <a:p>
            <a:pPr>
              <a:buFontTx/>
              <a:buChar char="-"/>
            </a:pPr>
            <a:r>
              <a:rPr lang="pt-BR" sz="2800" dirty="0" smtClean="0"/>
              <a:t> Variedade de tipologias</a:t>
            </a:r>
          </a:p>
          <a:p>
            <a:r>
              <a:rPr lang="pt-BR" sz="2800" dirty="0" smtClean="0"/>
              <a:t/>
            </a:r>
            <a:br>
              <a:rPr lang="pt-BR" sz="2800" dirty="0" smtClean="0"/>
            </a:br>
            <a:r>
              <a:rPr lang="pt-BR" sz="2800" dirty="0" smtClean="0"/>
              <a:t>  </a:t>
            </a:r>
          </a:p>
          <a:p>
            <a:endParaRPr lang="pt-BR" sz="28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pic>
        <p:nvPicPr>
          <p:cNvPr id="2060" name="Picture 12"/>
          <p:cNvPicPr>
            <a:picLocks noChangeAspect="1" noChangeArrowheads="1"/>
          </p:cNvPicPr>
          <p:nvPr/>
        </p:nvPicPr>
        <p:blipFill>
          <a:blip r:embed="rId8"/>
          <a:srcRect l="7255" t="15928" r="38450" b="9476"/>
          <a:stretch>
            <a:fillRect/>
          </a:stretch>
        </p:blipFill>
        <p:spPr bwMode="auto">
          <a:xfrm>
            <a:off x="899653" y="1550336"/>
            <a:ext cx="6164826" cy="4761974"/>
          </a:xfrm>
          <a:prstGeom prst="rect">
            <a:avLst/>
          </a:prstGeom>
          <a:noFill/>
          <a:ln w="9525">
            <a:noFill/>
            <a:miter lim="800000"/>
            <a:headEnd/>
            <a:tailEnd/>
          </a:ln>
          <a:effectLst/>
        </p:spPr>
      </p:pic>
      <p:sp>
        <p:nvSpPr>
          <p:cNvPr id="15" name="CaixaDeTexto 14"/>
          <p:cNvSpPr txBox="1"/>
          <p:nvPr/>
        </p:nvSpPr>
        <p:spPr>
          <a:xfrm>
            <a:off x="7241457" y="1410355"/>
            <a:ext cx="4498259" cy="5109091"/>
          </a:xfrm>
          <a:prstGeom prst="rect">
            <a:avLst/>
          </a:prstGeom>
          <a:noFill/>
        </p:spPr>
        <p:txBody>
          <a:bodyPr wrap="square" rtlCol="0">
            <a:spAutoFit/>
          </a:bodyPr>
          <a:lstStyle/>
          <a:p>
            <a:pPr algn="just"/>
            <a:r>
              <a:rPr lang="pt-BR" sz="2200" dirty="0" smtClean="0"/>
              <a:t>A </a:t>
            </a:r>
            <a:r>
              <a:rPr lang="pt-BR" sz="2200" b="1" u="sng" dirty="0" smtClean="0">
                <a:hlinkClick r:id="rId9"/>
              </a:rPr>
              <a:t>Universidade Federal do Rio Grande (</a:t>
            </a:r>
            <a:r>
              <a:rPr lang="pt-BR" sz="2200" b="1" u="sng" dirty="0" err="1" smtClean="0">
                <a:hlinkClick r:id="rId9"/>
              </a:rPr>
              <a:t>Furg</a:t>
            </a:r>
            <a:r>
              <a:rPr lang="pt-BR" sz="2200" b="1" u="sng" dirty="0" smtClean="0">
                <a:hlinkClick r:id="rId9"/>
              </a:rPr>
              <a:t>)</a:t>
            </a:r>
            <a:r>
              <a:rPr lang="pt-BR" sz="2200" dirty="0" smtClean="0"/>
              <a:t> suspendeu atividades em todos os seus campi nos dias 12 e 13 de setembro, considerando a previsão de fortes chuvas para os próximos dias no Estado. As atividades serão reprogramadas, sem prejuízo do calendário acadêmico. A portaria emitida pela universidade exclui da suspensão de atividades todos os serviços do Grupo de Vigilância e os demais serviços considerados essenciais e intransferíveis.</a:t>
            </a:r>
          </a:p>
          <a:p>
            <a:endParaRPr lang="pt-BR"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sp>
        <p:nvSpPr>
          <p:cNvPr id="15" name="CaixaDeTexto 14"/>
          <p:cNvSpPr txBox="1"/>
          <p:nvPr/>
        </p:nvSpPr>
        <p:spPr>
          <a:xfrm>
            <a:off x="1209367" y="3365377"/>
            <a:ext cx="8937524" cy="2800767"/>
          </a:xfrm>
          <a:prstGeom prst="rect">
            <a:avLst/>
          </a:prstGeom>
          <a:noFill/>
        </p:spPr>
        <p:txBody>
          <a:bodyPr wrap="square" rtlCol="0">
            <a:spAutoFit/>
          </a:bodyPr>
          <a:lstStyle/>
          <a:p>
            <a:pPr algn="just"/>
            <a:r>
              <a:rPr lang="pt-BR" sz="2200" dirty="0" smtClean="0"/>
              <a:t>Quão rápido Papai Noel deveria viajar para entregar presentes para todas as crianças cristãs do mundo em uma única noite? Segundo um cálculo feito por estudantes da Universidade de </a:t>
            </a:r>
            <a:r>
              <a:rPr lang="pt-BR" sz="2200" dirty="0" err="1" smtClean="0"/>
              <a:t>Leicester</a:t>
            </a:r>
            <a:r>
              <a:rPr lang="pt-BR" sz="2200" dirty="0" smtClean="0"/>
              <a:t>, na Inglaterra, o bom velhinho atingiria 5,6 milhões km/h – 0,5% da velocidade da luz. </a:t>
            </a:r>
          </a:p>
          <a:p>
            <a:pPr algn="just"/>
            <a:r>
              <a:rPr lang="pt-BR" sz="2200" dirty="0" smtClean="0"/>
              <a:t>Veja aqui mais dados “realistas”. </a:t>
            </a:r>
          </a:p>
          <a:p>
            <a:pPr algn="just"/>
            <a:endParaRPr lang="pt-BR" sz="2200" dirty="0" smtClean="0"/>
          </a:p>
          <a:p>
            <a:pPr algn="just"/>
            <a:r>
              <a:rPr lang="pt-BR" sz="2200" dirty="0" smtClean="0"/>
              <a:t>Leia mais em: https://super.abril.com.br/cultura/quao-rapido-o-papai-noel-deveria-viajar-para-entregar-todos-os-presentes/</a:t>
            </a:r>
            <a:endParaRPr lang="pt-BR" dirty="0"/>
          </a:p>
        </p:txBody>
      </p:sp>
      <p:pic>
        <p:nvPicPr>
          <p:cNvPr id="80898" name="Picture 2"/>
          <p:cNvPicPr>
            <a:picLocks noChangeAspect="1" noChangeArrowheads="1"/>
          </p:cNvPicPr>
          <p:nvPr/>
        </p:nvPicPr>
        <p:blipFill>
          <a:blip r:embed="rId8"/>
          <a:srcRect l="14962" t="46573" r="17253" b="25605"/>
          <a:stretch>
            <a:fillRect/>
          </a:stretch>
        </p:blipFill>
        <p:spPr bwMode="auto">
          <a:xfrm>
            <a:off x="1622322" y="1415845"/>
            <a:ext cx="7787148" cy="1797035"/>
          </a:xfrm>
          <a:prstGeom prst="rect">
            <a:avLst/>
          </a:prstGeom>
          <a:noFill/>
          <a:ln w="9525">
            <a:noFill/>
            <a:miter lim="800000"/>
            <a:headEnd/>
            <a:tailEnd/>
          </a:ln>
          <a:effectLst/>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138299"/>
            <a:ext cx="10582853" cy="1499616"/>
          </a:xfrm>
          <a:prstGeom prst="rect">
            <a:avLst/>
          </a:prstGeom>
        </p:spPr>
        <p:txBody>
          <a:bodyPr vert="horz" lIns="91440" tIns="45720" rIns="91440" bIns="45720" rtlCol="0">
            <a:normAutofit/>
          </a:bodyPr>
          <a:lstStyle/>
          <a:p>
            <a:r>
              <a:rPr lang="pt-BR" b="1" dirty="0" smtClean="0"/>
              <a:t>AS NOTAS JORNALÍSTICAS: EXEMPLO</a:t>
            </a:r>
            <a:endParaRPr lang="pt-BR" b="1" dirty="0"/>
          </a:p>
        </p:txBody>
      </p:sp>
      <p:sp>
        <p:nvSpPr>
          <p:cNvPr id="2054" name="AutoShape 6" descr="https://www.correiodopovo.com.br/imagens/social/whatsapp.png"/>
          <p:cNvSpPr>
            <a:spLocks noChangeAspect="1" noChangeArrowheads="1"/>
          </p:cNvSpPr>
          <p:nvPr/>
        </p:nvSpPr>
        <p:spPr bwMode="auto">
          <a:xfrm>
            <a:off x="669925" y="-21809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5" name="Picture 7" descr="https://www.correiodopovo.com.br/imagens/social/facebook.png"/>
          <p:cNvPicPr>
            <a:picLocks noChangeAspect="1" noChangeArrowheads="1"/>
          </p:cNvPicPr>
          <p:nvPr/>
        </p:nvPicPr>
        <p:blipFill>
          <a:blip r:embed="rId3"/>
          <a:srcRect/>
          <a:stretch>
            <a:fillRect/>
          </a:stretch>
        </p:blipFill>
        <p:spPr bwMode="auto">
          <a:xfrm>
            <a:off x="669925" y="-20529550"/>
            <a:ext cx="4876800" cy="4876800"/>
          </a:xfrm>
          <a:prstGeom prst="rect">
            <a:avLst/>
          </a:prstGeom>
          <a:noFill/>
        </p:spPr>
      </p:pic>
      <p:pic>
        <p:nvPicPr>
          <p:cNvPr id="2056" name="Picture 8" descr="https://www.correiodopovo.com.br/imagens/social/Twitter.png"/>
          <p:cNvPicPr>
            <a:picLocks noChangeAspect="1" noChangeArrowheads="1"/>
          </p:cNvPicPr>
          <p:nvPr/>
        </p:nvPicPr>
        <p:blipFill>
          <a:blip r:embed="rId4"/>
          <a:srcRect/>
          <a:stretch>
            <a:fillRect/>
          </a:stretch>
        </p:blipFill>
        <p:spPr bwMode="auto">
          <a:xfrm>
            <a:off x="669925" y="-15851188"/>
            <a:ext cx="4876800" cy="4876800"/>
          </a:xfrm>
          <a:prstGeom prst="rect">
            <a:avLst/>
          </a:prstGeom>
          <a:noFill/>
        </p:spPr>
      </p:pic>
      <p:pic>
        <p:nvPicPr>
          <p:cNvPr id="2057" name="Picture 9" descr="https://www.correiodopovo.com.br/imagens/social/email.png"/>
          <p:cNvPicPr>
            <a:picLocks noChangeAspect="1" noChangeArrowheads="1"/>
          </p:cNvPicPr>
          <p:nvPr/>
        </p:nvPicPr>
        <p:blipFill>
          <a:blip r:embed="rId5"/>
          <a:srcRect/>
          <a:stretch>
            <a:fillRect/>
          </a:stretch>
        </p:blipFill>
        <p:spPr bwMode="auto">
          <a:xfrm>
            <a:off x="669925" y="-11172825"/>
            <a:ext cx="228600" cy="228600"/>
          </a:xfrm>
          <a:prstGeom prst="rect">
            <a:avLst/>
          </a:prstGeom>
          <a:noFill/>
        </p:spPr>
      </p:pic>
      <p:pic>
        <p:nvPicPr>
          <p:cNvPr id="2058" name="Picture 10" descr="https://www.correiodopovo.com.br/imagens/social/imprimir.png"/>
          <p:cNvPicPr>
            <a:picLocks noChangeAspect="1" noChangeArrowheads="1"/>
          </p:cNvPicPr>
          <p:nvPr/>
        </p:nvPicPr>
        <p:blipFill>
          <a:blip r:embed="rId6"/>
          <a:srcRect/>
          <a:stretch>
            <a:fillRect/>
          </a:stretch>
        </p:blipFill>
        <p:spPr bwMode="auto">
          <a:xfrm>
            <a:off x="669925" y="-9893300"/>
            <a:ext cx="228600" cy="228600"/>
          </a:xfrm>
          <a:prstGeom prst="rect">
            <a:avLst/>
          </a:prstGeom>
          <a:noFill/>
        </p:spPr>
      </p:pic>
      <p:pic>
        <p:nvPicPr>
          <p:cNvPr id="2059" name="Picture 11" descr="As atividades serão reprogramadas, sem prejuízo do calendário acadêmico"/>
          <p:cNvPicPr>
            <a:picLocks noChangeAspect="1" noChangeArrowheads="1"/>
          </p:cNvPicPr>
          <p:nvPr/>
        </p:nvPicPr>
        <p:blipFill>
          <a:blip r:embed="rId7"/>
          <a:srcRect/>
          <a:stretch>
            <a:fillRect/>
          </a:stretch>
        </p:blipFill>
        <p:spPr bwMode="auto">
          <a:xfrm>
            <a:off x="42863" y="-8613775"/>
            <a:ext cx="11430000" cy="5705475"/>
          </a:xfrm>
          <a:prstGeom prst="rect">
            <a:avLst/>
          </a:prstGeom>
          <a:noFill/>
        </p:spPr>
      </p:pic>
      <p:pic>
        <p:nvPicPr>
          <p:cNvPr id="82946" name="Picture 2" descr="Numeralha com dados do cálculo da velocidade do trenó do papai noel para entregar presentes nas casas de todas as crianças cristãs do mundo."/>
          <p:cNvPicPr>
            <a:picLocks noChangeAspect="1" noChangeArrowheads="1"/>
          </p:cNvPicPr>
          <p:nvPr/>
        </p:nvPicPr>
        <p:blipFill>
          <a:blip r:embed="rId8"/>
          <a:srcRect/>
          <a:stretch>
            <a:fillRect/>
          </a:stretch>
        </p:blipFill>
        <p:spPr bwMode="auto">
          <a:xfrm>
            <a:off x="3414968" y="1179033"/>
            <a:ext cx="4929543" cy="5678967"/>
          </a:xfrm>
          <a:prstGeom prst="rect">
            <a:avLst/>
          </a:prstGeom>
          <a:noFill/>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57200" y="2433484"/>
            <a:ext cx="5102942" cy="3416320"/>
          </a:xfrm>
          <a:prstGeom prst="rect">
            <a:avLst/>
          </a:prstGeom>
          <a:solidFill>
            <a:schemeClr val="tx1"/>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AS NOTAS: OUTROS EXEMPLOS</a:t>
            </a:r>
            <a:endParaRPr lang="pt-BR" b="1" dirty="0"/>
          </a:p>
        </p:txBody>
      </p:sp>
      <p:pic>
        <p:nvPicPr>
          <p:cNvPr id="2050" name="Picture 2" descr="2"/>
          <p:cNvPicPr>
            <a:picLocks noChangeAspect="1" noChangeArrowheads="1"/>
          </p:cNvPicPr>
          <p:nvPr/>
        </p:nvPicPr>
        <p:blipFill>
          <a:blip r:embed="rId3"/>
          <a:srcRect/>
          <a:stretch>
            <a:fillRect/>
          </a:stretch>
        </p:blipFill>
        <p:spPr bwMode="auto">
          <a:xfrm>
            <a:off x="5696702" y="1402990"/>
            <a:ext cx="5967531" cy="4997809"/>
          </a:xfrm>
          <a:prstGeom prst="rect">
            <a:avLst/>
          </a:prstGeom>
          <a:noFill/>
        </p:spPr>
      </p:pic>
      <p:pic>
        <p:nvPicPr>
          <p:cNvPr id="2052" name="Picture 4" descr="7"/>
          <p:cNvPicPr>
            <a:picLocks noChangeAspect="1" noChangeArrowheads="1"/>
          </p:cNvPicPr>
          <p:nvPr/>
        </p:nvPicPr>
        <p:blipFill>
          <a:blip r:embed="rId4"/>
          <a:srcRect/>
          <a:stretch>
            <a:fillRect/>
          </a:stretch>
        </p:blipFill>
        <p:spPr bwMode="auto">
          <a:xfrm>
            <a:off x="494789" y="2344992"/>
            <a:ext cx="5039552" cy="3496341"/>
          </a:xfrm>
          <a:prstGeom prst="rect">
            <a:avLst/>
          </a:prstGeom>
          <a:noFill/>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a:t>
            </a:r>
            <a:endParaRPr lang="pt-BR" b="1" dirty="0"/>
          </a:p>
        </p:txBody>
      </p:sp>
      <p:sp>
        <p:nvSpPr>
          <p:cNvPr id="9" name="Retângulo 8"/>
          <p:cNvSpPr/>
          <p:nvPr/>
        </p:nvSpPr>
        <p:spPr>
          <a:xfrm>
            <a:off x="1061884" y="1658517"/>
            <a:ext cx="10412361" cy="4832092"/>
          </a:xfrm>
          <a:prstGeom prst="rect">
            <a:avLst/>
          </a:prstGeom>
          <a:solidFill>
            <a:schemeClr val="accent1">
              <a:lumMod val="50000"/>
            </a:schemeClr>
          </a:solidFill>
        </p:spPr>
        <p:txBody>
          <a:bodyPr wrap="square">
            <a:spAutoFit/>
          </a:bodyPr>
          <a:lstStyle/>
          <a:p>
            <a:r>
              <a:rPr lang="pt-BR" sz="2800" dirty="0" smtClean="0"/>
              <a:t>Nos jornais, o editorial é um gênero opinativo, em que o locutor defende um determinado ponto de vista sobre tema de interesse da comunidade (referido ou aludido no título), o qual, num determinado momento, se encontra em pauta na mídia em geral. Não é assinado, o que se traduz como indicação de que a tese nele defendida é a posição ideológica do jornal, não apenas de seu locutor. Apresentar sucintamente uma questão, desenvolver os argumentos do jornal, refutando os que a eles se opõem, e finalizar expondo de modo condensado a posição adotada pelo jornal é, segundo </a:t>
            </a:r>
            <a:r>
              <a:rPr lang="pt-BR" sz="2800" dirty="0" err="1" smtClean="0"/>
              <a:t>Arbex</a:t>
            </a:r>
            <a:r>
              <a:rPr lang="pt-BR" sz="2800" dirty="0" smtClean="0"/>
              <a:t> Jr., a estrutura básica de um editorial, que deve ser expresso na variedade </a:t>
            </a:r>
            <a:r>
              <a:rPr lang="pt-BR" sz="2800" dirty="0" err="1" smtClean="0"/>
              <a:t>linguística</a:t>
            </a:r>
            <a:r>
              <a:rPr lang="pt-BR" sz="2800" dirty="0" smtClean="0"/>
              <a:t> e estilo próprio daquele jornal (ARBEX JR., 1992, p. 98).</a:t>
            </a:r>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a:t>
            </a:r>
            <a:endParaRPr lang="pt-BR" b="1" dirty="0"/>
          </a:p>
        </p:txBody>
      </p:sp>
      <p:sp>
        <p:nvSpPr>
          <p:cNvPr id="9" name="Retângulo 8"/>
          <p:cNvSpPr/>
          <p:nvPr/>
        </p:nvSpPr>
        <p:spPr>
          <a:xfrm>
            <a:off x="929148" y="1570026"/>
            <a:ext cx="10545097" cy="6986528"/>
          </a:xfrm>
          <a:prstGeom prst="rect">
            <a:avLst/>
          </a:prstGeom>
          <a:solidFill>
            <a:schemeClr val="accent1">
              <a:lumMod val="50000"/>
            </a:schemeClr>
          </a:solidFill>
        </p:spPr>
        <p:txBody>
          <a:bodyPr wrap="square">
            <a:spAutoFit/>
          </a:bodyPr>
          <a:lstStyle/>
          <a:p>
            <a:r>
              <a:rPr lang="pt-BR" sz="3200" dirty="0" smtClean="0"/>
              <a:t>Nas revistas, o editorial constantemente assume características diferentes, a começar pelo nome: carta do editor, carta ao leitor... Como carta, vem assinado e se mostra como uma conversa direta com o leitor, representado no texto pelo pronome você ou similar. E é usado para uma apresentação comentada das matérias mais importantes da edição. Troca, assim, a argumentação pela exposição e pela injunção, ou combina as três </a:t>
            </a:r>
            <a:r>
              <a:rPr lang="pt-BR" sz="3200" dirty="0" err="1" smtClean="0"/>
              <a:t>sequências</a:t>
            </a:r>
            <a:r>
              <a:rPr lang="pt-BR" sz="3200" dirty="0" smtClean="0"/>
              <a:t>, quando o editor, diante de alguma matéria mais polêmica, decide posicionar-se como representante da revista.</a:t>
            </a:r>
          </a:p>
          <a:p>
            <a:endParaRPr lang="pt-BR" sz="3200" dirty="0" smtClean="0"/>
          </a:p>
          <a:p>
            <a:r>
              <a:rPr lang="pt-BR" sz="3200" dirty="0" smtClean="0"/>
              <a:t/>
            </a:r>
            <a:br>
              <a:rPr lang="pt-BR" sz="3200" dirty="0" smtClean="0"/>
            </a:br>
            <a:r>
              <a:rPr lang="pt-BR" sz="3200" dirty="0" smtClean="0"/>
              <a:t>  </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968710" y="271031"/>
            <a:ext cx="10582853" cy="1499616"/>
          </a:xfrm>
          <a:prstGeom prst="rect">
            <a:avLst/>
          </a:prstGeom>
        </p:spPr>
        <p:txBody>
          <a:bodyPr vert="horz" lIns="91440" tIns="45720" rIns="91440" bIns="45720" rtlCol="0">
            <a:normAutofit/>
          </a:bodyPr>
          <a:lstStyle/>
          <a:p>
            <a:r>
              <a:rPr lang="pt-BR" b="1" dirty="0" smtClean="0"/>
              <a:t>O EDITORIAL: EXEMPLO</a:t>
            </a:r>
            <a:endParaRPr lang="pt-BR" b="1" dirty="0"/>
          </a:p>
        </p:txBody>
      </p:sp>
      <p:sp>
        <p:nvSpPr>
          <p:cNvPr id="9" name="Retângulo 8"/>
          <p:cNvSpPr/>
          <p:nvPr/>
        </p:nvSpPr>
        <p:spPr>
          <a:xfrm>
            <a:off x="958645" y="2395936"/>
            <a:ext cx="10545097" cy="1569660"/>
          </a:xfrm>
          <a:prstGeom prst="rect">
            <a:avLst/>
          </a:prstGeom>
          <a:solidFill>
            <a:schemeClr val="accent1">
              <a:lumMod val="50000"/>
            </a:schemeClr>
          </a:solidFill>
        </p:spPr>
        <p:txBody>
          <a:bodyPr wrap="square">
            <a:spAutoFit/>
          </a:bodyPr>
          <a:lstStyle/>
          <a:p>
            <a:r>
              <a:rPr lang="pt-BR" sz="3200" dirty="0" smtClean="0"/>
              <a:t>Link: https://super.abril.com.br/coluna/alexandre-versignassi/a-bussola-de-einstein-e-os-35-anos-da-super/  </a:t>
            </a:r>
          </a:p>
          <a:p>
            <a:endParaRPr lang="pt-BR" sz="32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886692" y="1787237"/>
            <a:ext cx="11305308" cy="4832092"/>
          </a:xfrm>
          <a:prstGeom prst="rect">
            <a:avLst/>
          </a:prstGeom>
          <a:noFill/>
        </p:spPr>
        <p:txBody>
          <a:bodyPr wrap="square" rtlCol="0">
            <a:spAutoFit/>
          </a:bodyPr>
          <a:lstStyle/>
          <a:p>
            <a:r>
              <a:rPr lang="pt-BR" sz="2800" b="1" dirty="0" smtClean="0"/>
              <a:t>O “gênero” revista</a:t>
            </a:r>
            <a:endParaRPr lang="pt-BR" sz="2800" dirty="0" smtClean="0"/>
          </a:p>
          <a:p>
            <a:r>
              <a:rPr lang="pt-BR" sz="2800" dirty="0" smtClean="0"/>
              <a:t> </a:t>
            </a:r>
          </a:p>
          <a:p>
            <a:r>
              <a:rPr lang="pt-BR" sz="2800" dirty="0" smtClean="0"/>
              <a:t>As revistas, publicações semanais ou de periodicidade maior, surgiram para atender à demanda de um público que buscava, sobretudo, entretenimento e educação. As primeiras revistas de variedades, denominadas </a:t>
            </a:r>
            <a:r>
              <a:rPr lang="pt-BR" sz="2800" i="1" dirty="0" smtClean="0"/>
              <a:t>magazines</a:t>
            </a:r>
            <a:r>
              <a:rPr lang="pt-BR" sz="2800" dirty="0" smtClean="0"/>
              <a:t>, reuniam textos de assuntos variados, escritos em linguagem leve e agradável, com muitas ilustrações. </a:t>
            </a:r>
          </a:p>
          <a:p>
            <a:r>
              <a:rPr lang="pt-BR" sz="2800" dirty="0" smtClean="0"/>
              <a:t>Com o advento de outros veículos de comunicação e a ampliação da população alfabetizada, o tratamento da informação nos jornais e revistas impressos foi se modificando. As revistas multiplicaram-se, segmentando-se cada vez mais por público e tema.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886692" y="1967346"/>
            <a:ext cx="11305308" cy="3970318"/>
          </a:xfrm>
          <a:prstGeom prst="rect">
            <a:avLst/>
          </a:prstGeom>
          <a:noFill/>
        </p:spPr>
        <p:txBody>
          <a:bodyPr wrap="square" rtlCol="0">
            <a:spAutoFit/>
          </a:bodyPr>
          <a:lstStyle/>
          <a:p>
            <a:r>
              <a:rPr lang="pt-BR" sz="2800" dirty="0" smtClean="0"/>
              <a:t>Além de se distinguirem dos jornais quanto ao formato, à periodicidade, à qualidade do papel e do projeto gráfico, as revistas tendem a se especializar por gênero (revistas femininas, masculinas, gays), faixa etária (revistas para crianças, para adolescentes, para o público adulto em geral) e temas (saúde, esporte, negócios, etc.), ou até combinando algumas dessas variáveis. Há uma grande diversidade de estilos entre as publicações, que procuram criar uma identidade que favoreça a aproximação entre o veículo e seus leitores, despertando neles o sentimento de pertencer a um certo grupo. </a:t>
            </a:r>
          </a:p>
          <a:p>
            <a:r>
              <a:rPr lang="pt-BR" sz="2800" dirty="0" smtClean="0"/>
              <a:t> </a:t>
            </a:r>
            <a:endParaRPr lang="pt-B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37982" y="224998"/>
            <a:ext cx="10582853" cy="1499616"/>
          </a:xfrm>
          <a:prstGeom prst="rect">
            <a:avLst/>
          </a:prstGeom>
        </p:spPr>
        <p:txBody>
          <a:bodyPr vert="horz" lIns="91440" tIns="45720" rIns="91440" bIns="45720" rtlCol="0">
            <a:normAutofit/>
          </a:bodyPr>
          <a:lstStyle/>
          <a:p>
            <a:r>
              <a:rPr lang="pt-BR" dirty="0" smtClean="0"/>
              <a:t>A revista de cultura mais longeva do </a:t>
            </a:r>
            <a:r>
              <a:rPr lang="pt-BR" dirty="0" err="1" smtClean="0"/>
              <a:t>brasil</a:t>
            </a:r>
            <a:endParaRPr lang="pt-BR" b="1" dirty="0"/>
          </a:p>
        </p:txBody>
      </p:sp>
      <p:pic>
        <p:nvPicPr>
          <p:cNvPr id="2050" name="Picture 2"/>
          <p:cNvPicPr>
            <a:picLocks noChangeAspect="1" noChangeArrowheads="1"/>
          </p:cNvPicPr>
          <p:nvPr/>
        </p:nvPicPr>
        <p:blipFill>
          <a:blip r:embed="rId3"/>
          <a:srcRect l="4579" t="10227" r="8532" b="6250"/>
          <a:stretch>
            <a:fillRect/>
          </a:stretch>
        </p:blipFill>
        <p:spPr bwMode="auto">
          <a:xfrm>
            <a:off x="1039091" y="1204887"/>
            <a:ext cx="10460182" cy="5653113"/>
          </a:xfrm>
          <a:prstGeom prst="rect">
            <a:avLst/>
          </a:prstGeom>
          <a:noFill/>
          <a:ln w="9525">
            <a:noFill/>
            <a:miter lim="800000"/>
            <a:headEnd/>
            <a:tailEnd/>
          </a:ln>
          <a:effectLst/>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37982" y="224998"/>
            <a:ext cx="10582853" cy="1499616"/>
          </a:xfrm>
          <a:prstGeom prst="rect">
            <a:avLst/>
          </a:prstGeom>
        </p:spPr>
        <p:txBody>
          <a:bodyPr vert="horz" lIns="91440" tIns="45720" rIns="91440" bIns="45720" rtlCol="0">
            <a:normAutofit/>
          </a:bodyPr>
          <a:lstStyle/>
          <a:p>
            <a:r>
              <a:rPr lang="pt-BR" sz="3600" dirty="0" smtClean="0"/>
              <a:t>Quais as diferenças entre a revista impressa e a digital?</a:t>
            </a:r>
            <a:endParaRPr lang="pt-BR" sz="3600" b="1" dirty="0"/>
          </a:p>
        </p:txBody>
      </p:sp>
      <p:pic>
        <p:nvPicPr>
          <p:cNvPr id="3075" name="Picture 3"/>
          <p:cNvPicPr>
            <a:picLocks noChangeAspect="1" noChangeArrowheads="1"/>
          </p:cNvPicPr>
          <p:nvPr/>
        </p:nvPicPr>
        <p:blipFill>
          <a:blip r:embed="rId3"/>
          <a:srcRect l="6129" t="15625" r="7301" b="10133"/>
          <a:stretch>
            <a:fillRect/>
          </a:stretch>
        </p:blipFill>
        <p:spPr bwMode="auto">
          <a:xfrm>
            <a:off x="1052945" y="1361716"/>
            <a:ext cx="10127673" cy="4883208"/>
          </a:xfrm>
          <a:prstGeom prst="rect">
            <a:avLst/>
          </a:prstGeom>
          <a:noFill/>
          <a:ln w="9525">
            <a:noFill/>
            <a:miter lim="800000"/>
            <a:headEnd/>
            <a:tailEnd/>
          </a:ln>
          <a:effectLst/>
        </p:spPr>
      </p:pic>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882" y="555724"/>
            <a:ext cx="9720072" cy="1499616"/>
          </a:xfrm>
        </p:spPr>
        <p:txBody>
          <a:bodyPr/>
          <a:lstStyle/>
          <a:p>
            <a:r>
              <a:rPr lang="pt-BR" dirty="0" smtClean="0"/>
              <a:t>PARA COMEÇAR...</a:t>
            </a:r>
            <a:endParaRPr lang="pt-BR" dirty="0"/>
          </a:p>
        </p:txBody>
      </p:sp>
      <p:sp>
        <p:nvSpPr>
          <p:cNvPr id="4" name="CaixaDeTexto 3"/>
          <p:cNvSpPr txBox="1"/>
          <p:nvPr/>
        </p:nvSpPr>
        <p:spPr>
          <a:xfrm>
            <a:off x="1080653" y="2673928"/>
            <a:ext cx="8866909" cy="1200329"/>
          </a:xfrm>
          <a:prstGeom prst="rect">
            <a:avLst/>
          </a:prstGeom>
          <a:noFill/>
        </p:spPr>
        <p:txBody>
          <a:bodyPr wrap="square" rtlCol="0">
            <a:spAutoFit/>
          </a:bodyPr>
          <a:lstStyle/>
          <a:p>
            <a:r>
              <a:rPr lang="pt-BR" sz="3600" dirty="0" smtClean="0"/>
              <a:t>Quais gêneros iremos produzir? </a:t>
            </a:r>
          </a:p>
          <a:p>
            <a:r>
              <a:rPr lang="pt-BR" sz="3600" dirty="0" smtClean="0"/>
              <a:t>Quais gêneros textuais compõem a revista?</a:t>
            </a:r>
            <a:endParaRPr lang="pt-B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B91C57-2090-466E-B05A-DA282135678E}"/>
              </a:ext>
            </a:extLst>
          </p:cNvPr>
          <p:cNvSpPr>
            <a:spLocks noGrp="1"/>
          </p:cNvSpPr>
          <p:nvPr>
            <p:ph type="title"/>
          </p:nvPr>
        </p:nvSpPr>
        <p:spPr>
          <a:xfrm>
            <a:off x="1024127" y="585216"/>
            <a:ext cx="10582853" cy="1499616"/>
          </a:xfrm>
          <a:prstGeom prst="rect">
            <a:avLst/>
          </a:prstGeom>
        </p:spPr>
        <p:txBody>
          <a:bodyPr vert="horz" lIns="91440" tIns="45720" rIns="91440" bIns="45720" rtlCol="0">
            <a:normAutofit/>
          </a:bodyPr>
          <a:lstStyle/>
          <a:p>
            <a:r>
              <a:rPr lang="pt-BR" dirty="0" smtClean="0"/>
              <a:t>ATIVIDADE</a:t>
            </a:r>
            <a:endParaRPr lang="pt-BR" b="1" dirty="0"/>
          </a:p>
        </p:txBody>
      </p:sp>
      <p:sp>
        <p:nvSpPr>
          <p:cNvPr id="4" name="Retângulo 3"/>
          <p:cNvSpPr/>
          <p:nvPr/>
        </p:nvSpPr>
        <p:spPr>
          <a:xfrm>
            <a:off x="955964" y="1692672"/>
            <a:ext cx="10515600" cy="5016758"/>
          </a:xfrm>
          <a:prstGeom prst="rect">
            <a:avLst/>
          </a:prstGeom>
        </p:spPr>
        <p:txBody>
          <a:bodyPr wrap="square">
            <a:spAutoFit/>
          </a:bodyPr>
          <a:lstStyle/>
          <a:p>
            <a:r>
              <a:rPr lang="pt-BR" sz="4000" dirty="0" smtClean="0"/>
              <a:t>Na biblioteca, cada grupo escolherá uma revista e analisará os seguintes aspectos.</a:t>
            </a:r>
          </a:p>
          <a:p>
            <a:pPr marL="742950" indent="-742950">
              <a:buAutoNum type="arabicParenR"/>
            </a:pPr>
            <a:r>
              <a:rPr lang="pt-BR" sz="4000" dirty="0" smtClean="0"/>
              <a:t>Capa: qual é a temática central da revista? Ela indica o público-alvo? Há destaque a algum elemento ou texto? </a:t>
            </a:r>
          </a:p>
          <a:p>
            <a:pPr marL="742950" indent="-742950">
              <a:buAutoNum type="arabicParenR"/>
            </a:pPr>
            <a:endParaRPr lang="pt-BR" sz="4000" dirty="0" smtClean="0"/>
          </a:p>
          <a:p>
            <a:pPr marL="742950" indent="-742950">
              <a:buAutoNum type="arabicParenR"/>
            </a:pPr>
            <a:endParaRPr lang="pt-BR" sz="4000" dirty="0" smtClean="0"/>
          </a:p>
          <a:p>
            <a:pPr marL="742950" indent="-742950">
              <a:buAutoNum type="arabicParenR"/>
            </a:pPr>
            <a:endParaRPr lang="pt-BR" sz="4000" dirty="0"/>
          </a:p>
        </p:txBody>
      </p:sp>
    </p:spTree>
    <p:extLst>
      <p:ext uri="{BB962C8B-B14F-4D97-AF65-F5344CB8AC3E}">
        <p14:creationId xmlns="" xmlns:p14="http://schemas.microsoft.com/office/powerpoint/2010/main" val="1102586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89549367">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A708FAD-CC7A-492F-8811-2B53E77C7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E682D-B6B9-42D0-88B0-65F09B3D7CEF}">
  <ds:schemaRefs>
    <ds:schemaRef ds:uri="http://schemas.microsoft.com/sharepoint/v3/contenttype/forms"/>
  </ds:schemaRefs>
</ds:datastoreItem>
</file>

<file path=customXml/itemProps3.xml><?xml version="1.0" encoding="utf-8"?>
<ds:datastoreItem xmlns:ds="http://schemas.openxmlformats.org/officeDocument/2006/customXml" ds:itemID="{C10F7A41-B1D0-4876-B6D4-D0473498FCF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tf89549367</Template>
  <TotalTime>0</TotalTime>
  <Words>2362</Words>
  <PresentationFormat>Personalizar</PresentationFormat>
  <Paragraphs>249</Paragraphs>
  <Slides>39</Slides>
  <Notes>33</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tf89549367</vt:lpstr>
      <vt:lpstr>Projeto revista</vt:lpstr>
      <vt:lpstr>1. Orientações gerais</vt:lpstr>
      <vt:lpstr>Revistas no brasil: história</vt:lpstr>
      <vt:lpstr>PARA COMEÇAR...</vt:lpstr>
      <vt:lpstr>PARA COMEÇAR...</vt:lpstr>
      <vt:lpstr>A revista de cultura mais longeva do brasil</vt:lpstr>
      <vt:lpstr>Quais as diferenças entre a revista impressa e a digital?</vt:lpstr>
      <vt:lpstr>PARA COMEÇAR...</vt:lpstr>
      <vt:lpstr>ATIVIDADE</vt:lpstr>
      <vt:lpstr>ATIVIDADE</vt:lpstr>
      <vt:lpstr>ATIVIDADE</vt:lpstr>
      <vt:lpstr>ESTRUTURA GERAL DA REVISTA</vt:lpstr>
      <vt:lpstr>ESTRUTURA GERAL DA REVISTA</vt:lpstr>
      <vt:lpstr>ESTRUTURA GERAL DA REVISTA</vt:lpstr>
      <vt:lpstr>Seção desafio!!!</vt:lpstr>
      <vt:lpstr>Seção desafio!!!</vt:lpstr>
      <vt:lpstr>Nome da seção: jogo da imitação</vt:lpstr>
      <vt:lpstr>ENTREVISTA</vt:lpstr>
      <vt:lpstr>ENTREVISTA</vt:lpstr>
      <vt:lpstr>ENTREVISTA</vt:lpstr>
      <vt:lpstr>ENTREVISTA – aspectos importantes</vt:lpstr>
      <vt:lpstr>ENTREVISTA – aspectos importantes</vt:lpstr>
      <vt:lpstr>MEME – ATIVIDADE ON-LINE</vt:lpstr>
      <vt:lpstr>GÊNEROS DAS REVISTAS – Uma retomada</vt:lpstr>
      <vt:lpstr>GÊNEROS DAS REVISTAS – Uma retomada</vt:lpstr>
      <vt:lpstr>EXERCÍCIO ORAL</vt:lpstr>
      <vt:lpstr>EXERCÍCIO ORAL</vt:lpstr>
      <vt:lpstr>EXERCÍCIO ORAL</vt:lpstr>
      <vt:lpstr>EXERCÍCIO ORAL</vt:lpstr>
      <vt:lpstr>EXERCÍCIO ORAL</vt:lpstr>
      <vt:lpstr>EXERCÍCIO ORAL</vt:lpstr>
      <vt:lpstr>AS NOTAS JORNALÍSTICAS</vt:lpstr>
      <vt:lpstr>AS NOTAS JORNALÍSTICAS: EXEMPLO</vt:lpstr>
      <vt:lpstr>AS NOTAS JORNALÍSTICAS: EXEMPLO</vt:lpstr>
      <vt:lpstr>AS NOTAS JORNALÍSTICAS: EXEMPLO</vt:lpstr>
      <vt:lpstr>AS NOTAS: OUTROS EXEMPLOS</vt:lpstr>
      <vt:lpstr>O EDITORIAL</vt:lpstr>
      <vt:lpstr>O EDITORIAL</vt:lpstr>
      <vt:lpstr>O EDITORIAL: EXEMPLO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2019-09-30T17:00:29Z</dcterms:created>
  <dcterms:modified xsi:type="dcterms:W3CDTF">2023-09-12T15:33:28Z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