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2" r:id="rId4"/>
  </p:sldMasterIdLst>
  <p:notesMasterIdLst>
    <p:notesMasterId r:id="rId27"/>
  </p:notesMasterIdLst>
  <p:handoutMasterIdLst>
    <p:handoutMasterId r:id="rId28"/>
  </p:handoutMasterIdLst>
  <p:sldIdLst>
    <p:sldId id="275" r:id="rId5"/>
    <p:sldId id="262" r:id="rId6"/>
    <p:sldId id="303" r:id="rId7"/>
    <p:sldId id="304" r:id="rId8"/>
    <p:sldId id="306" r:id="rId9"/>
    <p:sldId id="310" r:id="rId10"/>
    <p:sldId id="311" r:id="rId11"/>
    <p:sldId id="305" r:id="rId12"/>
    <p:sldId id="309" r:id="rId13"/>
    <p:sldId id="277" r:id="rId14"/>
    <p:sldId id="307" r:id="rId15"/>
    <p:sldId id="312" r:id="rId16"/>
    <p:sldId id="314" r:id="rId17"/>
    <p:sldId id="313" r:id="rId18"/>
    <p:sldId id="279" r:id="rId19"/>
    <p:sldId id="308" r:id="rId20"/>
    <p:sldId id="276" r:id="rId21"/>
    <p:sldId id="315" r:id="rId22"/>
    <p:sldId id="316" r:id="rId23"/>
    <p:sldId id="317" r:id="rId24"/>
    <p:sldId id="318" r:id="rId25"/>
    <p:sldId id="319" r:id="rId26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33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55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66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svg"/><Relationship Id="rId1" Type="http://schemas.openxmlformats.org/officeDocument/2006/relationships/image" Target="../media/image31.png"/><Relationship Id="rId6" Type="http://schemas.openxmlformats.org/officeDocument/2006/relationships/image" Target="../media/image8.svg"/><Relationship Id="rId5" Type="http://schemas.openxmlformats.org/officeDocument/2006/relationships/image" Target="../media/image71.png"/><Relationship Id="rId4" Type="http://schemas.openxmlformats.org/officeDocument/2006/relationships/image" Target="../media/image6.svg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A7A92-187F-49C2-B105-FF9B894315DB}">
      <dsp:nvSpPr>
        <dsp:cNvPr id="0" name=""/>
        <dsp:cNvSpPr/>
      </dsp:nvSpPr>
      <dsp:spPr>
        <a:xfrm>
          <a:off x="614381" y="503862"/>
          <a:ext cx="1749937" cy="1749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AD5D71-EFD2-4F69-975F-3C416F413E35}">
      <dsp:nvSpPr>
        <dsp:cNvPr id="0" name=""/>
        <dsp:cNvSpPr/>
      </dsp:nvSpPr>
      <dsp:spPr>
        <a:xfrm>
          <a:off x="987318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D8DA1-45EB-48B7-8C33-BC9FFCD40B68}">
      <dsp:nvSpPr>
        <dsp:cNvPr id="0" name=""/>
        <dsp:cNvSpPr/>
      </dsp:nvSpPr>
      <dsp:spPr>
        <a:xfrm>
          <a:off x="54974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100" kern="1200" noProof="0" dirty="0"/>
            <a:t>Entrada de consumidor</a:t>
          </a:r>
        </a:p>
      </dsp:txBody>
      <dsp:txXfrm>
        <a:off x="54974" y="2798862"/>
        <a:ext cx="2868750" cy="720000"/>
      </dsp:txXfrm>
    </dsp:sp>
    <dsp:sp modelId="{B6C5F440-C8F6-4028-ADFF-45EC8C387D65}">
      <dsp:nvSpPr>
        <dsp:cNvPr id="0" name=""/>
        <dsp:cNvSpPr/>
      </dsp:nvSpPr>
      <dsp:spPr>
        <a:xfrm>
          <a:off x="3985162" y="503862"/>
          <a:ext cx="1749937" cy="1749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1DBE9-A946-4792-BE31-E6EB520345D0}">
      <dsp:nvSpPr>
        <dsp:cNvPr id="0" name=""/>
        <dsp:cNvSpPr/>
      </dsp:nvSpPr>
      <dsp:spPr>
        <a:xfrm>
          <a:off x="4358099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8DC24-2362-45B8-A165-B28E94DD9AEB}">
      <dsp:nvSpPr>
        <dsp:cNvPr id="0" name=""/>
        <dsp:cNvSpPr/>
      </dsp:nvSpPr>
      <dsp:spPr>
        <a:xfrm>
          <a:off x="3425756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100" kern="1200" noProof="0" dirty="0"/>
            <a:t>Concorrentes</a:t>
          </a:r>
        </a:p>
      </dsp:txBody>
      <dsp:txXfrm>
        <a:off x="3425756" y="2798862"/>
        <a:ext cx="2868750" cy="720000"/>
      </dsp:txXfrm>
    </dsp:sp>
    <dsp:sp modelId="{AE4B8D37-1516-4369-9BEB-385DF52AAF7F}">
      <dsp:nvSpPr>
        <dsp:cNvPr id="0" name=""/>
        <dsp:cNvSpPr/>
      </dsp:nvSpPr>
      <dsp:spPr>
        <a:xfrm>
          <a:off x="7355943" y="503862"/>
          <a:ext cx="1749937" cy="1749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89332-6116-4524-B7AF-24F9EDAE32AD}">
      <dsp:nvSpPr>
        <dsp:cNvPr id="0" name=""/>
        <dsp:cNvSpPr/>
      </dsp:nvSpPr>
      <dsp:spPr>
        <a:xfrm>
          <a:off x="7728881" y="876800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8B3AD-AF91-44E3-A525-C5DF0FE6D5F0}">
      <dsp:nvSpPr>
        <dsp:cNvPr id="0" name=""/>
        <dsp:cNvSpPr/>
      </dsp:nvSpPr>
      <dsp:spPr>
        <a:xfrm>
          <a:off x="6796537" y="279886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100" kern="1200" noProof="0" dirty="0"/>
            <a:t>Mercado</a:t>
          </a:r>
        </a:p>
      </dsp:txBody>
      <dsp:txXfrm>
        <a:off x="6796537" y="2798862"/>
        <a:ext cx="2868750" cy="720000"/>
      </dsp:txXfrm>
    </dsp:sp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="" xmlns:a16="http://schemas.microsoft.com/office/drawing/2014/main" id="{8DC34CFD-6F4E-4681-B460-A8F7493C7F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F3322E13-55DF-4A70-91A8-410C5C2D8B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C2F05-C415-4BA9-ACDB-AC39A3A9B8F9}" type="datetime1">
              <a:rPr lang="pt-BR" smtClean="0"/>
              <a:pPr/>
              <a:t>15/08/2023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C6B0BA75-E10A-47EF-BE58-F600D0CE7A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18518574-FB4D-4659-9BAD-C6176B8C04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D2C2D-0AE7-4203-A3E2-03757C0567A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4544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07472-DC86-4397-84EF-37EB9367CC46}" type="datetime1">
              <a:rPr lang="pt-BR" smtClean="0"/>
              <a:pPr/>
              <a:t>15/08/2023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Editar estilos de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41BEB-0138-4C6B-B846-472DDAAEEDB5}" type="slidenum">
              <a:rPr lang="pt-BR" noProof="0" smtClean="0"/>
              <a:pPr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270323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3620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41BEB-0138-4C6B-B846-472DDAAEEDB5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250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B5678EED-F689-4FB2-886F-89739D370DFD}" type="datetime1">
              <a:rPr lang="pt-BR" noProof="0" smtClean="0"/>
              <a:pPr rtl="0"/>
              <a:t>15/08/2023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
              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cxnSp>
        <p:nvCxnSpPr>
          <p:cNvPr id="13" name="Conector reto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042EA7-8920-4EE1-AC33-01E92C8DFC22}" type="datetime1">
              <a:rPr lang="pt-BR" noProof="0" smtClean="0"/>
              <a:pPr rtl="0"/>
              <a:t>15/08/2023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
              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9B177-77B1-44CE-926D-21A296453815}" type="datetime1">
              <a:rPr lang="pt-BR" noProof="0" smtClean="0"/>
              <a:pPr rtl="0"/>
              <a:t>15/08/2023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
              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cxnSp>
        <p:nvCxnSpPr>
          <p:cNvPr id="8" name="Conector reto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789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BF5425-8D69-423C-81A7-72CE3610C0A0}" type="datetime1">
              <a:rPr lang="pt-BR" noProof="0" smtClean="0"/>
              <a:pPr rtl="0"/>
              <a:t>15/08/2023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
              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EEF83A-CEF6-40A3-99AE-C9E5D34C07F3}" type="datetime1">
              <a:rPr lang="pt-BR" noProof="0" smtClean="0"/>
              <a:pPr rtl="0"/>
              <a:t>15/08/2023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
              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BACE7C-8C8D-4905-8067-32C4FAF8B251}" type="datetime1">
              <a:rPr lang="pt-BR" noProof="0" smtClean="0"/>
              <a:pPr rtl="0"/>
              <a:t>15/08/2023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
              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FCEBE8-5F22-4527-A84D-A13F936C203B}" type="datetime1">
              <a:rPr lang="pt-BR" noProof="0" smtClean="0"/>
              <a:pPr rtl="0"/>
              <a:t>15/08/2023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
              </a:t>
            </a:r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FCF810-4396-43DA-A5E7-A67E7681FA68}" type="datetime1">
              <a:rPr lang="pt-BR" noProof="0" smtClean="0"/>
              <a:pPr rtl="0"/>
              <a:t>15/08/2023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
              </a:t>
            </a:r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CFFFF-E1F8-48F5-965B-14CB7B442123}" type="datetime1">
              <a:rPr lang="pt-BR" noProof="0" smtClean="0"/>
              <a:pPr rtl="0"/>
              <a:t>15/08/2023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
              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B1FCC-60ED-426A-85D3-CA3F1A2A5783}" type="datetime1">
              <a:rPr lang="pt-BR" noProof="0" smtClean="0"/>
              <a:pPr rtl="0"/>
              <a:t>15/08/2023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
              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=""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335D08-4221-4E34-9FD4-D4C266AA6720}" type="datetime1">
              <a:rPr lang="pt-BR" noProof="0" smtClean="0"/>
              <a:pPr rtl="0"/>
              <a:t>15/08/2023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/>
              <a:t>
              </a:t>
            </a:r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020FA7C1-0047-4EA8-A325-BDB85F07AD82}" type="datetime1">
              <a:rPr lang="pt-BR" noProof="0" smtClean="0"/>
              <a:pPr rtl="0"/>
              <a:t>15/08/2023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
              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0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="" xmlns:a16="http://schemas.microsoft.com/office/drawing/2014/main" id="{B8D726A5-7900-41B4-8D49-49B4A2010E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81548" y="643467"/>
            <a:ext cx="7365689" cy="6214533"/>
          </a:xfrm>
          <a:prstGeom prst="rect">
            <a:avLst/>
          </a:prstGeom>
        </p:spPr>
        <p:txBody>
          <a:bodyPr lIns="0" rIns="180000" rtlCol="0">
            <a:normAutofit/>
          </a:bodyPr>
          <a:lstStyle/>
          <a:p>
            <a:r>
              <a:rPr lang="pt-BR" sz="7200" b="1" dirty="0" smtClean="0">
                <a:solidFill>
                  <a:schemeClr val="tx1"/>
                </a:solidFill>
              </a:rPr>
              <a:t>Projeto</a:t>
            </a:r>
            <a:br>
              <a:rPr lang="pt-BR" sz="7200" b="1" dirty="0" smtClean="0">
                <a:solidFill>
                  <a:schemeClr val="tx1"/>
                </a:solidFill>
              </a:rPr>
            </a:br>
            <a:r>
              <a:rPr lang="pt-BR" sz="7200" b="1" dirty="0" smtClean="0">
                <a:solidFill>
                  <a:schemeClr val="tx1"/>
                </a:solidFill>
              </a:rPr>
              <a:t>revista</a:t>
            </a:r>
            <a:endParaRPr lang="pt-BR" sz="7200" b="1" dirty="0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0436" y="573412"/>
            <a:ext cx="3203181" cy="5571066"/>
          </a:xfrm>
          <a:prstGeom prst="rect">
            <a:avLst/>
          </a:prstGeom>
        </p:spPr>
        <p:txBody>
          <a:bodyPr lIns="0" rIns="0" rtlCol="0">
            <a:normAutofit/>
          </a:bodyPr>
          <a:lstStyle/>
          <a:p>
            <a:pPr rtl="0"/>
            <a:r>
              <a:rPr lang="pt-BR" sz="2400" dirty="0" smtClean="0">
                <a:solidFill>
                  <a:schemeClr val="tx1"/>
                </a:solidFill>
              </a:rPr>
              <a:t>Orientações gerais</a:t>
            </a:r>
          </a:p>
          <a:p>
            <a:pPr rtl="0"/>
            <a:r>
              <a:rPr lang="pt-BR" sz="2400" dirty="0" smtClean="0">
                <a:solidFill>
                  <a:schemeClr val="tx1"/>
                </a:solidFill>
              </a:rPr>
              <a:t>Formação dos grupos</a:t>
            </a:r>
          </a:p>
          <a:p>
            <a:pPr rtl="0"/>
            <a:r>
              <a:rPr lang="pt-BR" sz="2400" dirty="0" smtClean="0">
                <a:solidFill>
                  <a:schemeClr val="tx1"/>
                </a:solidFill>
              </a:rPr>
              <a:t>Análise da estrutura de uma revista</a:t>
            </a:r>
          </a:p>
          <a:p>
            <a:pPr rtl="0"/>
            <a:r>
              <a:rPr lang="pt-BR" sz="2400" dirty="0" smtClean="0">
                <a:solidFill>
                  <a:schemeClr val="tx1"/>
                </a:solidFill>
              </a:rPr>
              <a:t>Definição da temática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Estrutura da revista</a:t>
            </a:r>
          </a:p>
          <a:p>
            <a:pPr rtl="0"/>
            <a:r>
              <a:rPr lang="pt-BR" sz="2400" dirty="0" smtClean="0">
                <a:solidFill>
                  <a:schemeClr val="tx1"/>
                </a:solidFill>
              </a:rPr>
              <a:t>Seção</a:t>
            </a:r>
            <a:r>
              <a:rPr lang="pt-BR" sz="2400" dirty="0" smtClean="0">
                <a:solidFill>
                  <a:schemeClr val="tx1"/>
                </a:solidFill>
              </a:rPr>
              <a:t>: jogo da </a:t>
            </a:r>
            <a:r>
              <a:rPr lang="pt-BR" sz="2400" dirty="0" smtClean="0">
                <a:solidFill>
                  <a:schemeClr val="tx1"/>
                </a:solidFill>
              </a:rPr>
              <a:t>imitação</a:t>
            </a:r>
          </a:p>
          <a:p>
            <a:pPr rtl="0"/>
            <a:r>
              <a:rPr lang="pt-BR" sz="2400" dirty="0" smtClean="0">
                <a:solidFill>
                  <a:schemeClr val="tx1"/>
                </a:solidFill>
              </a:rPr>
              <a:t>Entrevista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="" xmlns:a16="http://schemas.microsoft.com/office/drawing/2014/main" id="{46E49661-E258-450C-8150-A91A6B30D1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340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82853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dirty="0" smtClean="0"/>
              <a:t>ATIVIDADE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955964" y="1692672"/>
            <a:ext cx="52924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pt-BR" sz="4000" dirty="0" smtClean="0"/>
              <a:t>Sumário: quais são as seções que compõem a revista? Qual é a média de textos por seção? Qual é o texto ou a seção de maior destaque? </a:t>
            </a:r>
          </a:p>
          <a:p>
            <a:pPr marL="742950" indent="-742950">
              <a:buAutoNum type="arabicParenR"/>
            </a:pPr>
            <a:endParaRPr lang="pt-BR" sz="4000" dirty="0" smtClean="0"/>
          </a:p>
          <a:p>
            <a:pPr marL="742950" indent="-742950">
              <a:buAutoNum type="arabicParenR"/>
            </a:pPr>
            <a:endParaRPr lang="pt-BR" sz="4000" dirty="0" smtClean="0"/>
          </a:p>
          <a:p>
            <a:pPr marL="742950" indent="-742950">
              <a:buAutoNum type="arabicParenR"/>
            </a:pPr>
            <a:endParaRPr lang="pt-BR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1056" t="26596" r="27989" b="4495"/>
          <a:stretch>
            <a:fillRect/>
          </a:stretch>
        </p:blipFill>
        <p:spPr bwMode="auto">
          <a:xfrm>
            <a:off x="6968836" y="0"/>
            <a:ext cx="4532314" cy="69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82853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dirty="0" smtClean="0"/>
              <a:t>ATIVIDADE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955964" y="1692672"/>
            <a:ext cx="105156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3) CORPO DA REVISTA: quais gêneros textuais estão presentes? </a:t>
            </a:r>
          </a:p>
          <a:p>
            <a:r>
              <a:rPr lang="pt-BR" sz="4000" dirty="0" smtClean="0"/>
              <a:t>4) PROJETO GRÁFICO: qual é a contribuição dos elementos gráficos (cores e tamanhos de letras, fotografias, imagens, infográficos etc.)?</a:t>
            </a:r>
          </a:p>
          <a:p>
            <a:r>
              <a:rPr lang="pt-BR" sz="4000" dirty="0" smtClean="0"/>
              <a:t>- Com base nos aspectos acima, escreva dois ou três parágrafos analisando a revista escolhida. </a:t>
            </a:r>
          </a:p>
          <a:p>
            <a:pPr marL="742950" indent="-742950">
              <a:buAutoNum type="arabicParenR"/>
            </a:pPr>
            <a:endParaRPr lang="pt-BR" sz="4000" dirty="0" smtClean="0"/>
          </a:p>
          <a:p>
            <a:pPr marL="742950" indent="-742950">
              <a:buAutoNum type="arabicParenR"/>
            </a:pPr>
            <a:endParaRPr lang="pt-BR" sz="4000" dirty="0" smtClean="0"/>
          </a:p>
          <a:p>
            <a:pPr marL="742950" indent="-742950">
              <a:buAutoNum type="arabicParenR"/>
            </a:pPr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882" y="555724"/>
            <a:ext cx="9720072" cy="1499616"/>
          </a:xfrm>
        </p:spPr>
        <p:txBody>
          <a:bodyPr/>
          <a:lstStyle/>
          <a:p>
            <a:r>
              <a:rPr lang="pt-BR" dirty="0" smtClean="0"/>
              <a:t>ESTRUTURA GERAL DA REVISTA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72835" y="2022765"/>
            <a:ext cx="8866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ELEMENTOS PRÉ-TEXTUAIS</a:t>
            </a:r>
          </a:p>
          <a:p>
            <a:endParaRPr lang="pt-BR" sz="3600" dirty="0" smtClean="0"/>
          </a:p>
          <a:p>
            <a:pPr>
              <a:buFontTx/>
              <a:buChar char="-"/>
            </a:pPr>
            <a:r>
              <a:rPr lang="pt-BR" sz="3600" dirty="0" smtClean="0"/>
              <a:t> CAPA</a:t>
            </a:r>
          </a:p>
          <a:p>
            <a:pPr>
              <a:buFontTx/>
              <a:buChar char="-"/>
            </a:pPr>
            <a:r>
              <a:rPr lang="pt-BR" sz="3600" dirty="0" smtClean="0"/>
              <a:t> </a:t>
            </a:r>
            <a:r>
              <a:rPr lang="pt-BR" sz="3600" dirty="0" smtClean="0"/>
              <a:t>SUMÁRIO</a:t>
            </a:r>
          </a:p>
          <a:p>
            <a:pPr>
              <a:buFontTx/>
              <a:buChar char="-"/>
            </a:pPr>
            <a:r>
              <a:rPr lang="pt-BR" sz="3600" dirty="0" smtClean="0"/>
              <a:t> </a:t>
            </a:r>
            <a:r>
              <a:rPr lang="pt-BR" sz="3600" dirty="0" smtClean="0"/>
              <a:t>EQUIPE EDITORIAL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8319" y="486451"/>
            <a:ext cx="9720072" cy="1499616"/>
          </a:xfrm>
        </p:spPr>
        <p:txBody>
          <a:bodyPr/>
          <a:lstStyle/>
          <a:p>
            <a:r>
              <a:rPr lang="pt-BR" dirty="0" smtClean="0"/>
              <a:t>ESTRUTURA GERAL DA REVISTA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72835" y="1544160"/>
            <a:ext cx="107788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ELEMENTOS TEXTUAIS – elaborados pelos (as) alunos (as)</a:t>
            </a:r>
          </a:p>
          <a:p>
            <a:endParaRPr lang="pt-BR" sz="3600" dirty="0" smtClean="0"/>
          </a:p>
          <a:p>
            <a:pPr>
              <a:buFontTx/>
              <a:buChar char="-"/>
            </a:pPr>
            <a:r>
              <a:rPr lang="pt-BR" sz="3600" dirty="0" smtClean="0"/>
              <a:t>Desafio do jogo da imitação</a:t>
            </a:r>
          </a:p>
          <a:p>
            <a:pPr>
              <a:buFontTx/>
              <a:buChar char="-"/>
            </a:pPr>
            <a:r>
              <a:rPr lang="pt-BR" sz="3600" dirty="0" smtClean="0"/>
              <a:t> Entrevista</a:t>
            </a:r>
          </a:p>
          <a:p>
            <a:pPr>
              <a:buFontTx/>
              <a:buChar char="-"/>
            </a:pPr>
            <a:r>
              <a:rPr lang="pt-BR" sz="3600" dirty="0" smtClean="0"/>
              <a:t> Editorial</a:t>
            </a:r>
          </a:p>
          <a:p>
            <a:pPr>
              <a:buFontTx/>
              <a:buChar char="-"/>
            </a:pPr>
            <a:r>
              <a:rPr lang="pt-BR" sz="3600" dirty="0" smtClean="0"/>
              <a:t> Carta do leitor</a:t>
            </a:r>
          </a:p>
          <a:p>
            <a:pPr>
              <a:buFontTx/>
              <a:buChar char="-"/>
            </a:pPr>
            <a:r>
              <a:rPr lang="pt-BR" sz="3600" dirty="0" smtClean="0"/>
              <a:t> Notícias</a:t>
            </a:r>
          </a:p>
          <a:p>
            <a:pPr>
              <a:buFontTx/>
              <a:buChar char="-"/>
            </a:pPr>
            <a:r>
              <a:rPr lang="pt-BR" sz="3600" dirty="0" smtClean="0"/>
              <a:t> </a:t>
            </a:r>
            <a:r>
              <a:rPr lang="pt-BR" sz="3600" dirty="0" err="1" smtClean="0"/>
              <a:t>Meme</a:t>
            </a:r>
            <a:r>
              <a:rPr lang="pt-BR" sz="3600" dirty="0" smtClean="0"/>
              <a:t> ou texto visual</a:t>
            </a:r>
          </a:p>
          <a:p>
            <a:pPr>
              <a:buFontTx/>
              <a:buChar char="-"/>
            </a:pPr>
            <a:r>
              <a:rPr lang="pt-BR" sz="3600" dirty="0" smtClean="0"/>
              <a:t> Dois textos livres por componente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882" y="555724"/>
            <a:ext cx="9720072" cy="1499616"/>
          </a:xfrm>
        </p:spPr>
        <p:txBody>
          <a:bodyPr/>
          <a:lstStyle/>
          <a:p>
            <a:r>
              <a:rPr lang="pt-BR" dirty="0" smtClean="0"/>
              <a:t>ESTRUTURA GERAL DA REVISTA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72835" y="2022765"/>
            <a:ext cx="88669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ELEMENTOS TEXTUAIS – compilados de outras revistas</a:t>
            </a:r>
          </a:p>
          <a:p>
            <a:endParaRPr lang="pt-BR" sz="3600" dirty="0" smtClean="0"/>
          </a:p>
          <a:p>
            <a:pPr>
              <a:buFontTx/>
              <a:buChar char="-"/>
            </a:pPr>
            <a:r>
              <a:rPr lang="pt-BR" sz="3600" dirty="0" smtClean="0"/>
              <a:t> Reportagem central</a:t>
            </a:r>
          </a:p>
          <a:p>
            <a:pPr>
              <a:buFontTx/>
              <a:buChar char="-"/>
            </a:pPr>
            <a:r>
              <a:rPr lang="pt-BR" sz="3600" dirty="0" smtClean="0"/>
              <a:t> Textos de entretenimento</a:t>
            </a:r>
          </a:p>
          <a:p>
            <a:pPr>
              <a:buFontTx/>
              <a:buChar char="-"/>
            </a:pPr>
            <a:r>
              <a:rPr lang="pt-BR" sz="3600" dirty="0" smtClean="0"/>
              <a:t> Artigo de divulgação científica</a:t>
            </a:r>
          </a:p>
          <a:p>
            <a:pPr>
              <a:buFontTx/>
              <a:buChar char="-"/>
            </a:pPr>
            <a:r>
              <a:rPr lang="pt-BR" sz="3600" dirty="0" smtClean="0"/>
              <a:t> Textos livres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837" y="363544"/>
            <a:ext cx="10582853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b="1" dirty="0" smtClean="0"/>
              <a:t>Seção desafio!!!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866132" y="1575622"/>
            <a:ext cx="10594257" cy="415498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4400" dirty="0" smtClean="0"/>
              <a:t>Cada grupo escolherá uma temática de seu interesse, entretanto, todas as revistas conterão uma seção relacionada ao JOGO DA IMITAÇÃO. O propósito da seção é propor desafios relativos à diferenciação entre o ser humano e a inteligência artificial. </a:t>
            </a:r>
          </a:p>
        </p:txBody>
      </p:sp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837" y="363544"/>
            <a:ext cx="10582853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b="1" dirty="0" smtClean="0"/>
              <a:t>Seção desafio!!!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866132" y="1450931"/>
            <a:ext cx="10993359" cy="48320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Ex.1: em uma revista sobre a escritora Clarice Lispector, propor que o leitor identifique quais trechos foram escritos por ela e quais foram escritos por IA.</a:t>
            </a:r>
          </a:p>
          <a:p>
            <a:pPr algn="just"/>
            <a:r>
              <a:rPr lang="pt-BR" sz="2800" dirty="0" smtClean="0"/>
              <a:t>Ex.2: em uma revista sobre automóveis, fazer perguntas à IA e copiar as respostas. Depois, fazer as perguntas a pessoas e anotar as respostas. </a:t>
            </a:r>
          </a:p>
          <a:p>
            <a:pPr algn="just"/>
            <a:r>
              <a:rPr lang="pt-BR" sz="2800" dirty="0" smtClean="0"/>
              <a:t>Ex.3: em uma revista sobre tecnologia, fazer perguntas à IA e copiar as respostas. Depois, entrevistar um especialista da área para verificar a adequação das respostas.</a:t>
            </a:r>
          </a:p>
          <a:p>
            <a:pPr algn="just"/>
            <a:r>
              <a:rPr lang="pt-BR" sz="2800" dirty="0" smtClean="0"/>
              <a:t>Ex. 4: em uma revista sobre games, propor desafios/ enigmas sobre o universo </a:t>
            </a:r>
            <a:r>
              <a:rPr lang="pt-BR" sz="2800" dirty="0" err="1" smtClean="0"/>
              <a:t>gammer</a:t>
            </a:r>
            <a:r>
              <a:rPr lang="pt-BR" sz="2800" dirty="0" smtClean="0"/>
              <a:t>. Pedir à IA que os resolva e também às pessoas. Avaliar qual é mais criativa/ adequada.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rtl="0"/>
            <a:r>
              <a:rPr lang="pt-BR" sz="1800" b="1" dirty="0" smtClean="0">
                <a:solidFill>
                  <a:srgbClr val="FFC000"/>
                </a:solidFill>
              </a:rPr>
              <a:t>Nome da seção: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jogo da imitação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1052945" y="2011326"/>
            <a:ext cx="10515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FFC000"/>
                </a:solidFill>
              </a:rPr>
              <a:t>Introdução à seção: breve explicação do que ela apresenta</a:t>
            </a:r>
          </a:p>
          <a:p>
            <a:pPr algn="just"/>
            <a:r>
              <a:rPr lang="pt-BR" sz="2800" dirty="0" smtClean="0"/>
              <a:t>No longa-metragem “O Jogo da imitação” (2014), o matemático Alan Turing (Benedict </a:t>
            </a:r>
            <a:r>
              <a:rPr lang="pt-BR" sz="2800" dirty="0" err="1" smtClean="0"/>
              <a:t>Cumberbatch</a:t>
            </a:r>
            <a:r>
              <a:rPr lang="pt-BR" sz="2800" dirty="0" smtClean="0"/>
              <a:t>) desafia um delegado que o interroga ao jogo da imitação.  Ele consiste em realizar uma pergunta e analisar uma resposta, identificando se ela foi elaborada por uma máquina ou um ser humano.</a:t>
            </a:r>
          </a:p>
          <a:p>
            <a:pPr algn="just"/>
            <a:r>
              <a:rPr lang="pt-BR" sz="2800" dirty="0" smtClean="0"/>
              <a:t>A REVISTA CLARICE desafia você, leitor literato, a identificar se os trechos que seguem foram escritos pela autora, nascida na Ucrânia, ou são uma imitação da inteligência artificial.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b="1" dirty="0" smtClean="0">
                <a:solidFill>
                  <a:srgbClr val="FFC000"/>
                </a:solidFill>
              </a:rPr>
              <a:t>Trechos...</a:t>
            </a:r>
            <a:endParaRPr lang="pt-BR" sz="2800" dirty="0" smtClean="0"/>
          </a:p>
          <a:p>
            <a:pPr algn="just"/>
            <a:endParaRPr lang="pt-BR" sz="2800" dirty="0" smtClean="0"/>
          </a:p>
          <a:p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53730" y="215415"/>
            <a:ext cx="1650926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Exemplo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10" y="654489"/>
            <a:ext cx="10582853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b="1" dirty="0" smtClean="0"/>
              <a:t>ENTREVISTA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824569" y="2379185"/>
            <a:ext cx="10993359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Para começar....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Quais perguntas vocês faria aos seguintes entrevistados?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10" y="654489"/>
            <a:ext cx="10582853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b="1" dirty="0" smtClean="0"/>
              <a:t>ENTREVISTA</a:t>
            </a:r>
            <a:endParaRPr lang="pt-BR" b="1" dirty="0"/>
          </a:p>
        </p:txBody>
      </p:sp>
      <p:pic>
        <p:nvPicPr>
          <p:cNvPr id="2050" name="Picture 2" descr="Neymar – Wikipédia, a enciclopédia liv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4558" y="0"/>
            <a:ext cx="457430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010274" y="474380"/>
            <a:ext cx="9720072" cy="1499616"/>
          </a:xfrm>
        </p:spPr>
        <p:txBody>
          <a:bodyPr/>
          <a:lstStyle/>
          <a:p>
            <a:r>
              <a:rPr lang="pt-BR" dirty="0" smtClean="0"/>
              <a:t>1. Orientações gerais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734290" y="1662543"/>
            <a:ext cx="65947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800" dirty="0" smtClean="0"/>
              <a:t>A avaliação 1 (10,0) da disciplina será referente à elaboração de uma revista temática. </a:t>
            </a:r>
          </a:p>
          <a:p>
            <a:pPr algn="just">
              <a:buFontTx/>
              <a:buChar char="-"/>
            </a:pPr>
            <a:r>
              <a:rPr lang="pt-BR" sz="2800" dirty="0" smtClean="0"/>
              <a:t> A revista PODERÁ ser elaborada em grupos de, NO MÁXIMO, QUATRO INTEGRANTES.</a:t>
            </a:r>
          </a:p>
          <a:p>
            <a:pPr algn="just">
              <a:buFontTx/>
              <a:buChar char="-"/>
            </a:pPr>
            <a:r>
              <a:rPr lang="pt-BR" sz="2800" dirty="0" smtClean="0"/>
              <a:t> Durante as aulas de Língua Portuguesa, será proposta a escrita de diferentes gêneros. TODOS/TODAS as integrantes do grupo deverão produzir os textos. Posteriormente, será escolhido um texto por grupo para que seja revisado e publicado.</a:t>
            </a:r>
          </a:p>
          <a:p>
            <a:pPr algn="just"/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855527" y="1634836"/>
            <a:ext cx="40039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800" dirty="0" smtClean="0"/>
              <a:t> A professora registrará a escrita individual. Para cada texto não produzido, o/a aluno/a perderá 10% da nota final da revista.</a:t>
            </a:r>
          </a:p>
          <a:p>
            <a:pPr algn="just">
              <a:buFontTx/>
              <a:buChar char="-"/>
            </a:pPr>
            <a:r>
              <a:rPr lang="pt-BR" sz="2800" dirty="0" smtClean="0"/>
              <a:t> Sugere-se a divisão das tarefas de editor(a), editor(a) gráfica, revisor(a).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00" y="332509"/>
            <a:ext cx="10582853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b="1" dirty="0" smtClean="0"/>
              <a:t>ENTREVISTA</a:t>
            </a:r>
            <a:endParaRPr lang="pt-BR" b="1" dirty="0"/>
          </a:p>
        </p:txBody>
      </p:sp>
      <p:pic>
        <p:nvPicPr>
          <p:cNvPr id="49154" name="Picture 2" descr="Kobra homenageia Da Vinci em muro do MIS Experience – Metro World News  Bras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9684" y="1440873"/>
            <a:ext cx="9265515" cy="5188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10" y="654489"/>
            <a:ext cx="10582853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b="1" dirty="0" smtClean="0"/>
              <a:t>ENTREVISTA – aspectos importantes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824569" y="1995055"/>
            <a:ext cx="10993359" cy="483209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1 – Prepare-se:</a:t>
            </a:r>
          </a:p>
          <a:p>
            <a:pPr algn="just"/>
            <a:r>
              <a:rPr lang="pt-BR" sz="2800" dirty="0" smtClean="0"/>
              <a:t>Pesquise sobre a pessoa a ser entrevistada. Reflita sobre quais questões o público da revista se interessará.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2 – Elabore um roteiro:</a:t>
            </a:r>
          </a:p>
          <a:p>
            <a:pPr algn="just"/>
            <a:r>
              <a:rPr lang="pt-BR" sz="2800" dirty="0" smtClean="0"/>
              <a:t>As questões serão um guia, embora você deva se manter aberto(a) à conversa e aos tópicos que poderão surgir naturalmente.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3 – Organize seu equipamento:</a:t>
            </a:r>
          </a:p>
          <a:p>
            <a:pPr algn="just"/>
            <a:r>
              <a:rPr lang="pt-BR" sz="2800" dirty="0" smtClean="0"/>
              <a:t>Leve consigo todo o equipamento necessário para registro das respostas.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10" y="446671"/>
            <a:ext cx="10582853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b="1" dirty="0" smtClean="0"/>
              <a:t>ENTREVISTA – aspectos importantes</a:t>
            </a:r>
            <a:endParaRPr lang="pt-BR" b="1" dirty="0"/>
          </a:p>
        </p:txBody>
      </p:sp>
      <p:sp>
        <p:nvSpPr>
          <p:cNvPr id="9" name="Retângulo 8"/>
          <p:cNvSpPr/>
          <p:nvPr/>
        </p:nvSpPr>
        <p:spPr>
          <a:xfrm>
            <a:off x="831273" y="1607128"/>
            <a:ext cx="11360727" cy="569386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4 – Seja cordial e respeitoso(a). Peça autorização para coletar as respostas e imagens do(a) entrevistado(a).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5 – Evite perguntas constrangedoras ou que induzem a uma resposta.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6 – Planeje um tempo máximo para duração da entrevista, evitando exceder 40 min.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7 – Analise o material, destaque as frases mais contundentes.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8 – Elabore o texto introdutório e transcreva as perguntas e respostas selecionadas.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Revistas no </a:t>
            </a:r>
            <a:r>
              <a:rPr lang="pt-BR" dirty="0" err="1" smtClean="0"/>
              <a:t>brasil</a:t>
            </a:r>
            <a:r>
              <a:rPr lang="pt-BR" dirty="0" smtClean="0"/>
              <a:t>: história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039091" y="5473005"/>
            <a:ext cx="10183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Imagens da revista Jornal da Família - década de 1860</a:t>
            </a:r>
          </a:p>
          <a:p>
            <a:endParaRPr lang="pt-BR" sz="2000" dirty="0" smtClean="0"/>
          </a:p>
          <a:p>
            <a:r>
              <a:rPr lang="pt-BR" sz="2000" dirty="0" smtClean="0"/>
              <a:t>https://www.youtube.com/watch?v=ptkfqbl9Oec</a:t>
            </a:r>
            <a:endParaRPr lang="pt-BR" sz="2000" dirty="0"/>
          </a:p>
        </p:txBody>
      </p:sp>
      <p:pic>
        <p:nvPicPr>
          <p:cNvPr id="5" name="Imagem 4"/>
          <p:cNvPicPr/>
          <p:nvPr/>
        </p:nvPicPr>
        <p:blipFill>
          <a:blip r:embed="rId3" cstate="print"/>
          <a:srcRect b="50715"/>
          <a:stretch>
            <a:fillRect/>
          </a:stretch>
        </p:blipFill>
        <p:spPr bwMode="auto">
          <a:xfrm>
            <a:off x="983672" y="1856510"/>
            <a:ext cx="9961418" cy="354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882" y="555724"/>
            <a:ext cx="9720072" cy="1499616"/>
          </a:xfrm>
        </p:spPr>
        <p:txBody>
          <a:bodyPr/>
          <a:lstStyle/>
          <a:p>
            <a:r>
              <a:rPr lang="pt-BR" dirty="0" smtClean="0"/>
              <a:t>PARA COMEÇAR...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86692" y="1787237"/>
            <a:ext cx="113053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 “gênero” revista</a:t>
            </a:r>
            <a:endParaRPr lang="pt-BR" sz="2800" dirty="0" smtClean="0"/>
          </a:p>
          <a:p>
            <a:r>
              <a:rPr lang="pt-BR" sz="2800" dirty="0" smtClean="0"/>
              <a:t> </a:t>
            </a:r>
          </a:p>
          <a:p>
            <a:r>
              <a:rPr lang="pt-BR" sz="2800" dirty="0" smtClean="0"/>
              <a:t>As revistas, publicações semanais ou de periodicidade maior, surgiram para atender à demanda de um público que buscava, sobretudo, entretenimento e educação. As primeiras revistas de variedades, denominadas </a:t>
            </a:r>
            <a:r>
              <a:rPr lang="pt-BR" sz="2800" i="1" dirty="0" smtClean="0"/>
              <a:t>magazines</a:t>
            </a:r>
            <a:r>
              <a:rPr lang="pt-BR" sz="2800" dirty="0" smtClean="0"/>
              <a:t>, reuniam textos de assuntos variados, escritos em linguagem leve e agradável, com muitas ilustrações. </a:t>
            </a:r>
          </a:p>
          <a:p>
            <a:r>
              <a:rPr lang="pt-BR" sz="2800" dirty="0" smtClean="0"/>
              <a:t>Com o advento de outros veículos de comunicação e a ampliação da população alfabetizada, o tratamento da informação nos jornais e revistas impressos foi se modificando. As revistas multiplicaram-se, segmentando-se cada vez mais por público e tema.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882" y="555724"/>
            <a:ext cx="9720072" cy="1499616"/>
          </a:xfrm>
        </p:spPr>
        <p:txBody>
          <a:bodyPr/>
          <a:lstStyle/>
          <a:p>
            <a:r>
              <a:rPr lang="pt-BR" dirty="0" smtClean="0"/>
              <a:t>PARA COMEÇAR...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86692" y="1967346"/>
            <a:ext cx="11305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Além de se distinguirem dos jornais quanto ao formato, à periodicidade, à qualidade do papel e do projeto gráfico, as revistas tendem a se especializar por gênero (revistas femininas, masculinas, gays), faixa etária (revistas para crianças, para adolescentes, para o público adulto em geral) e temas (saúde, esporte, negócios, etc.), ou até combinando algumas dessas variáveis. Há uma grande diversidade de estilos entre as publicações, que procuram criar uma identidade que favoreça a aproximação entre o veículo e seus leitores, despertando neles o sentimento de pertencer a um certo grupo. </a:t>
            </a:r>
          </a:p>
          <a:p>
            <a:r>
              <a:rPr lang="pt-BR" sz="2800" dirty="0" smtClean="0"/>
              <a:t> 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82" y="224998"/>
            <a:ext cx="10582853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dirty="0" smtClean="0"/>
              <a:t>A revista de cultura mais longeva do </a:t>
            </a:r>
            <a:r>
              <a:rPr lang="pt-BR" dirty="0" err="1" smtClean="0"/>
              <a:t>brasil</a:t>
            </a:r>
            <a:endParaRPr lang="pt-B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579" t="10227" r="8532" b="6250"/>
          <a:stretch>
            <a:fillRect/>
          </a:stretch>
        </p:blipFill>
        <p:spPr bwMode="auto">
          <a:xfrm>
            <a:off x="1039091" y="1204887"/>
            <a:ext cx="10460182" cy="56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982" y="224998"/>
            <a:ext cx="10582853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3600" dirty="0" smtClean="0"/>
              <a:t>Quais as diferenças entre a revista impressa e a digital?</a:t>
            </a:r>
            <a:endParaRPr lang="pt-BR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6129" t="15625" r="7301" b="10133"/>
          <a:stretch>
            <a:fillRect/>
          </a:stretch>
        </p:blipFill>
        <p:spPr bwMode="auto">
          <a:xfrm>
            <a:off x="1052945" y="1361716"/>
            <a:ext cx="10127673" cy="488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9882" y="555724"/>
            <a:ext cx="9720072" cy="1499616"/>
          </a:xfrm>
        </p:spPr>
        <p:txBody>
          <a:bodyPr/>
          <a:lstStyle/>
          <a:p>
            <a:r>
              <a:rPr lang="pt-BR" dirty="0" smtClean="0"/>
              <a:t>PARA COMEÇAR...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80653" y="2673928"/>
            <a:ext cx="8866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Quais gêneros iremos produzir? </a:t>
            </a:r>
          </a:p>
          <a:p>
            <a:r>
              <a:rPr lang="pt-BR" sz="3600" dirty="0" smtClean="0"/>
              <a:t>Quais gêneros textuais compõem a revista?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8B91C57-2090-466E-B05A-DA282135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582853" cy="1499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 dirty="0" smtClean="0"/>
              <a:t>ATIVIDADE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955964" y="1692672"/>
            <a:ext cx="1051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Na biblioteca, cada grupo escolherá uma revista e analisará os seguintes aspectos.</a:t>
            </a:r>
          </a:p>
          <a:p>
            <a:pPr marL="742950" indent="-742950">
              <a:buAutoNum type="arabicParenR"/>
            </a:pPr>
            <a:r>
              <a:rPr lang="pt-BR" sz="4000" dirty="0" smtClean="0"/>
              <a:t>Capa: qual é a temática central da revista? Ela indica o público-alvo? Há destaque a algum elemento ou texto? </a:t>
            </a:r>
          </a:p>
          <a:p>
            <a:pPr marL="742950" indent="-742950">
              <a:buAutoNum type="arabicParenR"/>
            </a:pPr>
            <a:endParaRPr lang="pt-BR" sz="4000" dirty="0" smtClean="0"/>
          </a:p>
          <a:p>
            <a:pPr marL="742950" indent="-742950">
              <a:buAutoNum type="arabicParenR"/>
            </a:pPr>
            <a:endParaRPr lang="pt-BR" sz="4000" dirty="0" smtClean="0"/>
          </a:p>
          <a:p>
            <a:pPr marL="742950" indent="-742950">
              <a:buAutoNum type="arabicParenR"/>
            </a:pPr>
            <a:endParaRPr lang="pt-BR" sz="4000" dirty="0"/>
          </a:p>
        </p:txBody>
      </p:sp>
    </p:spTree>
    <p:extLst>
      <p:ext uri="{BB962C8B-B14F-4D97-AF65-F5344CB8AC3E}">
        <p14:creationId xmlns="" xmlns:p14="http://schemas.microsoft.com/office/powerpoint/2010/main" val="11025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89549367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A708FAD-CC7A-492F-8811-2B53E77C7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DE682D-B6B9-42D0-88B0-65F09B3D7C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0F7A41-B1D0-4876-B6D4-D0473498FC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tf89549367</Template>
  <TotalTime>0</TotalTime>
  <Words>981</Words>
  <PresentationFormat>Personalizar</PresentationFormat>
  <Paragraphs>149</Paragraphs>
  <Slides>22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tf89549367</vt:lpstr>
      <vt:lpstr>Projeto revista</vt:lpstr>
      <vt:lpstr>1. Orientações gerais</vt:lpstr>
      <vt:lpstr>Revistas no brasil: história</vt:lpstr>
      <vt:lpstr>PARA COMEÇAR...</vt:lpstr>
      <vt:lpstr>PARA COMEÇAR...</vt:lpstr>
      <vt:lpstr>A revista de cultura mais longeva do brasil</vt:lpstr>
      <vt:lpstr>Quais as diferenças entre a revista impressa e a digital?</vt:lpstr>
      <vt:lpstr>PARA COMEÇAR...</vt:lpstr>
      <vt:lpstr>ATIVIDADE</vt:lpstr>
      <vt:lpstr>ATIVIDADE</vt:lpstr>
      <vt:lpstr>ATIVIDADE</vt:lpstr>
      <vt:lpstr>ESTRUTURA GERAL DA REVISTA</vt:lpstr>
      <vt:lpstr>ESTRUTURA GERAL DA REVISTA</vt:lpstr>
      <vt:lpstr>ESTRUTURA GERAL DA REVISTA</vt:lpstr>
      <vt:lpstr>Seção desafio!!!</vt:lpstr>
      <vt:lpstr>Seção desafio!!!</vt:lpstr>
      <vt:lpstr>Nome da seção: jogo da imitação</vt:lpstr>
      <vt:lpstr>ENTREVISTA</vt:lpstr>
      <vt:lpstr>ENTREVISTA</vt:lpstr>
      <vt:lpstr>ENTREVISTA</vt:lpstr>
      <vt:lpstr>ENTREVISTA – aspectos importantes</vt:lpstr>
      <vt:lpstr>ENTREVISTA – aspectos importantes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2019-09-30T17:00:29Z</dcterms:created>
  <dcterms:modified xsi:type="dcterms:W3CDTF">2023-08-15T10:45:09Z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