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21.xml.rels" ContentType="application/vnd.openxmlformats-package.relationships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1.png" ContentType="image/png"/>
  <Override PartName="/ppt/media/image2.png" ContentType="image/png"/>
  <Override PartName="/ppt/media/image3.png" ContentType="image/png"/>
  <Override PartName="/ppt/media/image16.png" ContentType="image/png"/>
  <Override PartName="/ppt/media/image6.jpeg" ContentType="image/jpeg"/>
  <Override PartName="/ppt/media/image4.png" ContentType="image/png"/>
  <Override PartName="/ppt/media/image10.png" ContentType="image/png"/>
  <Override PartName="/ppt/media/image5.png" ContentType="image/png"/>
  <Override PartName="/ppt/media/image7.png" ContentType="image/png"/>
  <Override PartName="/ppt/media/image12.png" ContentType="image/png"/>
  <Override PartName="/ppt/media/image8.png" ContentType="image/png"/>
  <Override PartName="/ppt/media/image9.png" ContentType="image/png"/>
  <Override PartName="/ppt/media/image13.jpeg" ContentType="image/jpeg"/>
  <Override PartName="/ppt/media/image11.png" ContentType="image/png"/>
  <Override PartName="/ppt/media/image14.jpeg" ContentType="image/jpeg"/>
  <Override PartName="/ppt/media/image15.png" ContentType="image/png"/>
  <Override PartName="/ppt/media/image17.png" ContentType="image/png"/>
  <Override PartName="/ppt/media/image18.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slide21.xml" ContentType="application/vnd.openxmlformats-officedocument.presentationml.slide+xml"/>
  <Override PartName="/ppt/_rels/presentation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pt-BR" sz="1800" spc="-1" strike="noStrike">
                <a:solidFill>
                  <a:schemeClr val="dk1"/>
                </a:solidFill>
                <a:latin typeface="Calibri"/>
              </a:rPr>
              <a:t>Clique para mover o slide</a:t>
            </a:r>
            <a:endParaRPr b="0" lang="pt-B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Clique para editar o formato de notas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&lt;cabeçalho&gt;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dt" idx="2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ftr" idx="3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6"/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0F63C7D5-A2D2-4C57-97F7-0CEF95C0098C}" type="slidenum"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sldNum" idx="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pt-B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230CABB-0D3A-4429-8520-6EA7A1E19DC2}" type="slidenum">
              <a:rPr b="0" lang="pt-BR" sz="1200" spc="-1" strike="noStrike">
                <a:solidFill>
                  <a:schemeClr val="dk1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sldNum" idx="1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pt-B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2963AB6-DFAB-49AE-88B8-2DACF7678C39}" type="slidenum">
              <a:rPr b="0" lang="pt-BR" sz="1200" spc="-1" strike="noStrike">
                <a:solidFill>
                  <a:schemeClr val="dk1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 type="sldNum" idx="1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pt-B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A093F6C-0AC5-49C9-87E8-2D9A312CBE61}" type="slidenum">
              <a:rPr b="0" lang="pt-BR" sz="1200" spc="-1" strike="noStrike">
                <a:solidFill>
                  <a:schemeClr val="dk1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sldNum" idx="1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pt-B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9096CDA-C9C9-4E8D-A095-B9104B393FEC}" type="slidenum">
              <a:rPr b="0" lang="pt-BR" sz="1200" spc="-1" strike="noStrike">
                <a:solidFill>
                  <a:schemeClr val="dk1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sldNum" idx="1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pt-B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24371C7-ACF0-4374-95E9-D3CA8ACE55C4}" type="slidenum">
              <a:rPr b="0" lang="pt-BR" sz="1200" spc="-1" strike="noStrike">
                <a:solidFill>
                  <a:schemeClr val="dk1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sldNum" idx="1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pt-B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F628E24-B220-4560-86D1-D81446742B95}" type="slidenum">
              <a:rPr b="0" lang="pt-BR" sz="1200" spc="-1" strike="noStrike">
                <a:solidFill>
                  <a:schemeClr val="dk1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 type="sldNum" idx="1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pt-B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97D86E2-0DEE-4E2A-B4C6-67DFBADB8148}" type="slidenum">
              <a:rPr b="0" lang="pt-BR" sz="1200" spc="-1" strike="noStrike">
                <a:solidFill>
                  <a:schemeClr val="dk1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sldNum" idx="2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pt-B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92D7627-8CC8-434C-B5EA-D9B49E0ACFA6}" type="slidenum">
              <a:rPr b="0" lang="pt-BR" sz="1200" spc="-1" strike="noStrike">
                <a:solidFill>
                  <a:schemeClr val="dk1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sldNum" idx="2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pt-B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D592280-A399-4078-B831-65E3793024A6}" type="slidenum">
              <a:rPr b="0" lang="pt-BR" sz="1200" spc="-1" strike="noStrike">
                <a:solidFill>
                  <a:schemeClr val="dk1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sldNum" idx="2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pt-B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91B6680-9B39-407B-B0C3-DAF16D57CFE1}" type="slidenum">
              <a:rPr b="0" lang="pt-BR" sz="1200" spc="-1" strike="noStrike">
                <a:solidFill>
                  <a:schemeClr val="dk1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 type="sldNum" idx="2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pt-B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78663DA-E372-4176-B8AC-2F9C2A4C2FAA}" type="slidenum">
              <a:rPr b="0" lang="pt-BR" sz="1200" spc="-1" strike="noStrike">
                <a:solidFill>
                  <a:schemeClr val="dk1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sldNum" idx="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pt-B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CFA9D62-1971-4A85-A982-6470EAB3D74F}" type="slidenum">
              <a:rPr b="0" lang="pt-BR" sz="1200" spc="-1" strike="noStrike">
                <a:solidFill>
                  <a:schemeClr val="dk1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sldNum" idx="2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pt-B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DAD81DE-545F-4205-91FA-6C614588E29E}" type="slidenum">
              <a:rPr b="0" lang="pt-BR" sz="1200" spc="-1" strike="noStrike">
                <a:solidFill>
                  <a:schemeClr val="dk1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 type="sldNum" idx="2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pt-B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D53A6E0-8CAE-4A6F-84DC-82BED540F775}" type="slidenum">
              <a:rPr b="0" lang="pt-BR" sz="1200" spc="-1" strike="noStrike">
                <a:solidFill>
                  <a:schemeClr val="dk1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pt-B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AF57B71-374B-49A0-A52D-3EA65FAF7296}" type="slidenum">
              <a:rPr b="0" lang="pt-BR" sz="1200" spc="-1" strike="noStrike">
                <a:solidFill>
                  <a:schemeClr val="dk1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sldNum" idx="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pt-B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FA31685-67EF-4F08-BC18-C2ECD7B6FDBF}" type="slidenum">
              <a:rPr b="0" lang="pt-BR" sz="1200" spc="-1" strike="noStrike">
                <a:solidFill>
                  <a:schemeClr val="dk1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sldNum" idx="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pt-B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E7D4A59-1AEB-4E3E-9802-51A2F3B9FA8C}" type="slidenum">
              <a:rPr b="0" lang="pt-BR" sz="1200" spc="-1" strike="noStrike">
                <a:solidFill>
                  <a:schemeClr val="dk1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pt-B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6D3C250-BF8A-4D6B-BBE2-CF6B4DDD2671}" type="slidenum">
              <a:rPr b="0" lang="pt-BR" sz="1200" spc="-1" strike="noStrike">
                <a:solidFill>
                  <a:schemeClr val="dk1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sldNum" idx="1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pt-B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2B6C0FC-853D-41AC-94DB-D6625B6B2F46}" type="slidenum">
              <a:rPr b="0" lang="pt-BR" sz="1200" spc="-1" strike="noStrike">
                <a:solidFill>
                  <a:schemeClr val="dk1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pt-B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4526841-D998-4520-AC4A-6E0619D67AE5}" type="slidenum">
              <a:rPr b="0" lang="pt-BR" sz="1200" spc="-1" strike="noStrike">
                <a:solidFill>
                  <a:schemeClr val="dk1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pt-B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9919C29-2D2C-4BF8-8458-7CF2A30809F2}" type="slidenum">
              <a:rPr b="0" lang="pt-BR" sz="1200" spc="-1" strike="noStrike">
                <a:solidFill>
                  <a:schemeClr val="dk1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162058E4-2513-464A-8754-CDB194472C48}" type="slidenum">
              <a:t>&lt;#&gt;</a:t>
            </a:fld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252240" y="95040"/>
            <a:ext cx="5876640" cy="89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1536120" y="2189160"/>
            <a:ext cx="1051524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1536120" y="2972880"/>
            <a:ext cx="1051524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ABD070B-AC4A-4DAE-A72A-B65AA63F5EB6}" type="slidenum">
              <a:t>&lt;#&gt;</a:t>
            </a:fld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252240" y="95040"/>
            <a:ext cx="5876640" cy="89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1536120" y="218916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6924240" y="218916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1536120" y="297288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6924240" y="297288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3A0D15D-49D5-4FD4-AE4F-AD491D99E913}" type="slidenum">
              <a:t>&lt;#&gt;</a:t>
            </a:fld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3252240" y="95040"/>
            <a:ext cx="5876640" cy="89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1536120" y="2189160"/>
            <a:ext cx="338580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5091480" y="2189160"/>
            <a:ext cx="338580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/>
          </p:nvPr>
        </p:nvSpPr>
        <p:spPr>
          <a:xfrm>
            <a:off x="8647200" y="2189160"/>
            <a:ext cx="338580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/>
          </p:nvPr>
        </p:nvSpPr>
        <p:spPr>
          <a:xfrm>
            <a:off x="1536120" y="2972880"/>
            <a:ext cx="338580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/>
          </p:nvPr>
        </p:nvSpPr>
        <p:spPr>
          <a:xfrm>
            <a:off x="5091480" y="2972880"/>
            <a:ext cx="338580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/>
          </p:nvPr>
        </p:nvSpPr>
        <p:spPr>
          <a:xfrm>
            <a:off x="8647200" y="2972880"/>
            <a:ext cx="338580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AC4D307-5BA9-4AF4-93BA-F868C9C85722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252240" y="95040"/>
            <a:ext cx="5876640" cy="89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1536120" y="218916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102A7B57-6692-4A15-AA5E-1D036CD3D305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252240" y="95040"/>
            <a:ext cx="5876640" cy="89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1536120" y="218916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9AA2F0D-3D4D-4B5D-A967-497B716FFCB3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252240" y="95040"/>
            <a:ext cx="5876640" cy="89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1536120" y="2189160"/>
            <a:ext cx="5131080" cy="149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6924240" y="2189160"/>
            <a:ext cx="5131080" cy="149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3C49DBC-54E3-496E-8D4C-120D16D9AE3B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252240" y="95040"/>
            <a:ext cx="5876640" cy="89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BC6CBF0-6999-477B-8072-AE4E282596F4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3252240" y="95040"/>
            <a:ext cx="5876640" cy="413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43E5DDA-1AA6-44A4-A784-BCD629B5DE3A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3252240" y="95040"/>
            <a:ext cx="5876640" cy="89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1536120" y="218916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6924240" y="2189160"/>
            <a:ext cx="5131080" cy="149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1536120" y="297288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9B93DB53-B3EB-49F7-968A-3BDA517861FA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3252240" y="95040"/>
            <a:ext cx="5876640" cy="89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1536120" y="2189160"/>
            <a:ext cx="5131080" cy="149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6924240" y="218916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6924240" y="297288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8658448-2B01-40CD-872D-AA34B0B37DBD}" type="slidenum">
              <a:t>&lt;#&gt;</a:t>
            </a:fld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3252240" y="95040"/>
            <a:ext cx="5876640" cy="89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1536120" y="218916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6924240" y="218916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1536120" y="2972880"/>
            <a:ext cx="1051524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E00F782-F665-4248-8462-97B94A281AA5}" type="slidenum">
              <a:t>&lt;#&gt;</a:t>
            </a:fld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aixaDeTexto 9"/>
          <p:cNvSpPr/>
          <p:nvPr/>
        </p:nvSpPr>
        <p:spPr>
          <a:xfrm>
            <a:off x="0" y="-7200"/>
            <a:ext cx="12191760" cy="1096200"/>
          </a:xfrm>
          <a:prstGeom prst="rect">
            <a:avLst/>
          </a:prstGeom>
          <a:solidFill>
            <a:schemeClr val="accent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pt-B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3252240" y="95040"/>
            <a:ext cx="5876640" cy="89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r>
              <a:rPr b="0" lang="pt-BR" sz="4400" spc="-1" strike="noStrike">
                <a:solidFill>
                  <a:schemeClr val="dk1"/>
                </a:solidFill>
                <a:latin typeface="Calibri"/>
              </a:rPr>
              <a:t>Clique para editar o formato do texto do título</a:t>
            </a:r>
            <a:endParaRPr b="0" lang="pt-BR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sldNum" idx="1"/>
          </p:nvPr>
        </p:nvSpPr>
        <p:spPr>
          <a:xfrm>
            <a:off x="9440280" y="649296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pt-BR" sz="1600" spc="-1" strike="noStrike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8B4EC40-E996-4710-A2AA-87C1E5F5CC03}" type="slidenum">
              <a:rPr b="0" lang="pt-BR" sz="16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&lt;número&gt;</a:t>
            </a:fld>
            <a:endParaRPr b="0" lang="pt-BR" sz="16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CaixaDeTexto 7"/>
          <p:cNvSpPr/>
          <p:nvPr/>
        </p:nvSpPr>
        <p:spPr>
          <a:xfrm>
            <a:off x="0" y="1097640"/>
            <a:ext cx="870840" cy="5760000"/>
          </a:xfrm>
          <a:prstGeom prst="rect">
            <a:avLst/>
          </a:prstGeom>
          <a:pattFill prst="wdUpDiag">
            <a:fgClr>
              <a:srgbClr val="a9d18e"/>
            </a:fgClr>
            <a:bgClr>
              <a:srgbClr val="ffffff"/>
            </a:bgClr>
          </a:patt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pt-BR" sz="18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4" name="Imagem 8" descr=""/>
          <p:cNvPicPr/>
          <p:nvPr/>
        </p:nvPicPr>
        <p:blipFill>
          <a:blip r:embed="rId2"/>
          <a:stretch/>
        </p:blipFill>
        <p:spPr>
          <a:xfrm>
            <a:off x="0" y="720"/>
            <a:ext cx="1928520" cy="1079640"/>
          </a:xfrm>
          <a:prstGeom prst="rect">
            <a:avLst/>
          </a:prstGeom>
          <a:ln w="0">
            <a:noFill/>
          </a:ln>
        </p:spPr>
      </p:pic>
      <p:pic>
        <p:nvPicPr>
          <p:cNvPr id="5" name="Imagem 10" descr=""/>
          <p:cNvPicPr/>
          <p:nvPr/>
        </p:nvPicPr>
        <p:blipFill>
          <a:blip r:embed="rId3"/>
          <a:stretch/>
        </p:blipFill>
        <p:spPr>
          <a:xfrm>
            <a:off x="10871280" y="1440"/>
            <a:ext cx="1311840" cy="1079640"/>
          </a:xfrm>
          <a:prstGeom prst="rect">
            <a:avLst/>
          </a:prstGeom>
          <a:ln w="0">
            <a:noFill/>
          </a:ln>
        </p:spPr>
      </p:pic>
      <p:sp>
        <p:nvSpPr>
          <p:cNvPr id="6" name="PlaceHolder 3"/>
          <p:cNvSpPr>
            <a:spLocks noGrp="1"/>
          </p:cNvSpPr>
          <p:nvPr>
            <p:ph type="body"/>
          </p:nvPr>
        </p:nvSpPr>
        <p:spPr>
          <a:xfrm>
            <a:off x="1536120" y="218916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24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Clique para editar o texto mestre</a:t>
            </a:r>
            <a:endParaRPr b="0" lang="pt-BR" sz="2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>
          <a:xfrm rot="16200000">
            <a:off x="-2264760" y="3607200"/>
            <a:ext cx="5401080" cy="741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24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Clique para editar o texto mestre</a:t>
            </a:r>
            <a:endParaRPr b="0" lang="pt-BR" sz="24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/>
          </p:nvPr>
        </p:nvSpPr>
        <p:spPr>
          <a:xfrm>
            <a:off x="1165320" y="1945440"/>
            <a:ext cx="10515240" cy="4306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 defTabSz="914400">
              <a:lnSpc>
                <a:spcPct val="93000"/>
              </a:lnSpc>
              <a:buNone/>
              <a:tabLst>
                <a:tab algn="l" pos="0"/>
              </a:tabLst>
            </a:pPr>
            <a:r>
              <a:rPr b="1" lang="pt-BR" sz="4800" spc="-1" strike="noStrike">
                <a:solidFill>
                  <a:srgbClr val="000000"/>
                </a:solidFill>
                <a:latin typeface="Arial"/>
              </a:rPr>
              <a:t>Tecnologia dos Materiais</a:t>
            </a:r>
            <a:endParaRPr b="0" lang="pt-BR" sz="4800" spc="-1" strike="noStrike">
              <a:solidFill>
                <a:schemeClr val="dk1"/>
              </a:solidFill>
              <a:latin typeface="Calibri"/>
            </a:endParaRPr>
          </a:p>
          <a:p>
            <a:pPr indent="0" algn="ctr" defTabSz="914400">
              <a:lnSpc>
                <a:spcPct val="93000"/>
              </a:lnSpc>
              <a:buNone/>
              <a:tabLst>
                <a:tab algn="l" pos="0"/>
              </a:tabLst>
            </a:pPr>
            <a:endParaRPr b="0" lang="pt-BR" sz="4800" spc="-1" strike="noStrike">
              <a:solidFill>
                <a:schemeClr val="dk1"/>
              </a:solidFill>
              <a:latin typeface="Calibri"/>
            </a:endParaRPr>
          </a:p>
          <a:p>
            <a:pPr indent="0" algn="ctr" defTabSz="914400">
              <a:lnSpc>
                <a:spcPct val="93000"/>
              </a:lnSpc>
              <a:buNone/>
              <a:tabLst>
                <a:tab algn="l" pos="0"/>
              </a:tabLst>
            </a:pPr>
            <a:r>
              <a:rPr b="1" i="1" lang="pt-BR" sz="3200" spc="-1" strike="noStrike">
                <a:solidFill>
                  <a:srgbClr val="000000"/>
                </a:solidFill>
                <a:latin typeface="Arial"/>
                <a:ea typeface="Arial Unicode MS"/>
              </a:rPr>
              <a:t>Aula 3 – </a:t>
            </a:r>
            <a:r>
              <a:rPr b="1" lang="pt-BR" sz="3200" spc="-1" strike="noStrike">
                <a:solidFill>
                  <a:schemeClr val="dk1"/>
                </a:solidFill>
                <a:latin typeface="Arial"/>
                <a:ea typeface="Arial Unicode MS"/>
              </a:rPr>
              <a:t>Estrutura Cristalina</a:t>
            </a:r>
            <a:endParaRPr b="0" lang="pt-BR" sz="3200" spc="-1" strike="noStrike">
              <a:solidFill>
                <a:schemeClr val="dk1"/>
              </a:solidFill>
              <a:latin typeface="Calibri"/>
            </a:endParaRPr>
          </a:p>
          <a:p>
            <a:pPr indent="0" algn="ctr" defTabSz="914400">
              <a:lnSpc>
                <a:spcPct val="93000"/>
              </a:lnSpc>
              <a:buNone/>
              <a:tabLst>
                <a:tab algn="l" pos="0"/>
              </a:tabLst>
            </a:pPr>
            <a:endParaRPr b="0" lang="pt-BR" sz="3200" spc="-1" strike="noStrike">
              <a:solidFill>
                <a:schemeClr val="dk1"/>
              </a:solidFill>
              <a:latin typeface="Calibri"/>
            </a:endParaRPr>
          </a:p>
          <a:p>
            <a:pPr indent="0" algn="ctr" defTabSz="914400">
              <a:lnSpc>
                <a:spcPct val="93000"/>
              </a:lnSpc>
              <a:buNone/>
              <a:tabLst>
                <a:tab algn="l" pos="0"/>
              </a:tabLst>
            </a:pPr>
            <a:endParaRPr b="0" lang="pt-BR" sz="3200" spc="-1" strike="noStrike">
              <a:solidFill>
                <a:schemeClr val="dk1"/>
              </a:solidFill>
              <a:latin typeface="Calibri"/>
            </a:endParaRPr>
          </a:p>
          <a:p>
            <a:pPr indent="0" algn="ctr" defTabSz="914400">
              <a:lnSpc>
                <a:spcPct val="93000"/>
              </a:lnSpc>
              <a:buNone/>
              <a:tabLst>
                <a:tab algn="l" pos="0"/>
              </a:tabLst>
            </a:pPr>
            <a:endParaRPr b="0" lang="pt-BR" sz="2800" spc="-1" strike="noStrike">
              <a:solidFill>
                <a:schemeClr val="dk1"/>
              </a:solidFill>
              <a:latin typeface="Calibri"/>
            </a:endParaRPr>
          </a:p>
          <a:p>
            <a:pPr indent="0" algn="ctr" defTabSz="914400">
              <a:lnSpc>
                <a:spcPct val="93000"/>
              </a:lnSpc>
              <a:buNone/>
              <a:tabLst>
                <a:tab algn="l" pos="0"/>
              </a:tabLst>
            </a:pPr>
            <a:endParaRPr b="0" lang="pt-BR" sz="4800" spc="-1" strike="noStrike">
              <a:solidFill>
                <a:schemeClr val="dk1"/>
              </a:solidFill>
              <a:latin typeface="Calibri"/>
            </a:endParaRPr>
          </a:p>
          <a:p>
            <a:pPr indent="0" algn="ctr" defTabSz="914400">
              <a:lnSpc>
                <a:spcPct val="93000"/>
              </a:lnSpc>
              <a:buNone/>
              <a:tabLst>
                <a:tab algn="l" pos="0"/>
              </a:tabLst>
            </a:pPr>
            <a:endParaRPr b="0" lang="pt-BR" sz="1200" spc="-1" strike="noStrike">
              <a:solidFill>
                <a:schemeClr val="dk1"/>
              </a:solidFill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t-BR" sz="2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8F0ADA0-CA8C-46D1-8798-500934215A35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3260880" y="112320"/>
            <a:ext cx="6359760" cy="89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pt-BR" sz="3200" spc="-1" strike="noStrike">
                <a:solidFill>
                  <a:schemeClr val="dk1"/>
                </a:solidFill>
                <a:latin typeface="Arial"/>
              </a:rPr>
              <a:t>SISTEMA CÚBICO</a:t>
            </a:r>
            <a:endParaRPr b="0" lang="pt-BR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1106280" y="1224360"/>
            <a:ext cx="9926640" cy="534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"/>
            </a:pPr>
            <a:r>
              <a:rPr b="1" lang="pt-BR" sz="20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 </a:t>
            </a:r>
            <a:r>
              <a:rPr b="1" lang="pt-BR" sz="2000" spc="-1" strike="noStrike">
                <a:solidFill>
                  <a:srgbClr val="ff0000"/>
                </a:solidFill>
                <a:latin typeface="Arial"/>
              </a:rPr>
              <a:t>ESTRUTURA CÚBICA DE CORPO CENTRADA (CCC)</a:t>
            </a:r>
            <a:endParaRPr b="0" lang="pt-BR" sz="2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8" name="CaixaDeTexto 3"/>
          <p:cNvSpPr/>
          <p:nvPr/>
        </p:nvSpPr>
        <p:spPr>
          <a:xfrm>
            <a:off x="112320" y="1587240"/>
            <a:ext cx="553680" cy="51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000" rIns="45000" tIns="90000" bIns="90000" anchor="t" vert="vert270">
            <a:noAutofit/>
          </a:bodyPr>
          <a:p>
            <a:pPr defTabSz="914400">
              <a:lnSpc>
                <a:spcPct val="100000"/>
              </a:lnSpc>
            </a:pPr>
            <a:r>
              <a:rPr b="1" lang="pt-BR" sz="2400" spc="-1" strike="noStrike">
                <a:solidFill>
                  <a:schemeClr val="dk1"/>
                </a:solidFill>
                <a:latin typeface="Arial"/>
              </a:rPr>
              <a:t>Estrutura Cristalina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Retângulo 7"/>
          <p:cNvSpPr/>
          <p:nvPr/>
        </p:nvSpPr>
        <p:spPr>
          <a:xfrm>
            <a:off x="1352880" y="1830600"/>
            <a:ext cx="7782120" cy="10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lvl="1" indent="-343080" algn="just" defTabSz="914400">
              <a:lnSpc>
                <a:spcPct val="150000"/>
              </a:lnSpc>
              <a:buClr>
                <a:srgbClr val="c00000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Na Estrutura Cúbica de Corpo Centrado cada átomo dos vértices do cubo é dividido com 8 células unitárias;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Retângulo 10"/>
          <p:cNvSpPr/>
          <p:nvPr/>
        </p:nvSpPr>
        <p:spPr>
          <a:xfrm>
            <a:off x="1352880" y="2898720"/>
            <a:ext cx="7782120" cy="10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lvl="1" indent="-343080" algn="just" defTabSz="914400">
              <a:lnSpc>
                <a:spcPct val="150000"/>
              </a:lnSpc>
              <a:buClr>
                <a:srgbClr val="c00000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Já o átomo do centro pertence somente a sua célula unitária;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Retângulo 12"/>
          <p:cNvSpPr/>
          <p:nvPr/>
        </p:nvSpPr>
        <p:spPr>
          <a:xfrm>
            <a:off x="1352880" y="4996080"/>
            <a:ext cx="7782120" cy="54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lvl="1" indent="-343080" algn="just" defTabSz="914400">
              <a:lnSpc>
                <a:spcPct val="150000"/>
              </a:lnSpc>
              <a:buClr>
                <a:srgbClr val="c00000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Há 2 átomos por célula unitária na estrutura CCC;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Retângulo 13"/>
          <p:cNvSpPr/>
          <p:nvPr/>
        </p:nvSpPr>
        <p:spPr>
          <a:xfrm>
            <a:off x="1352880" y="5618520"/>
            <a:ext cx="10620000" cy="54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lvl="1" indent="-343080" algn="just" defTabSz="914400">
              <a:lnSpc>
                <a:spcPct val="150000"/>
              </a:lnSpc>
              <a:buClr>
                <a:srgbClr val="c00000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O Fator de Empacotamento para uma Estrutura Cúbica de Corpo Centrado é 0,68;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Retângulo 14"/>
          <p:cNvSpPr/>
          <p:nvPr/>
        </p:nvSpPr>
        <p:spPr>
          <a:xfrm>
            <a:off x="1352880" y="6249240"/>
            <a:ext cx="10620000" cy="54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lvl="1" indent="-343080" algn="just" defTabSz="914400">
              <a:lnSpc>
                <a:spcPct val="150000"/>
              </a:lnSpc>
              <a:buClr>
                <a:srgbClr val="c00000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O Fe, Cr, W cristalizam em CCC.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Retângulo 16"/>
          <p:cNvSpPr/>
          <p:nvPr/>
        </p:nvSpPr>
        <p:spPr>
          <a:xfrm>
            <a:off x="1352880" y="3950280"/>
            <a:ext cx="7782120" cy="10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lvl="1" indent="-343080" algn="just" defTabSz="914400">
              <a:lnSpc>
                <a:spcPct val="150000"/>
              </a:lnSpc>
              <a:buClr>
                <a:srgbClr val="c00000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Cada átomo de uma estrutura CCC é cercado por 8 átomos adjacentes;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5" name="Picture 3" descr=""/>
          <p:cNvPicPr/>
          <p:nvPr/>
        </p:nvPicPr>
        <p:blipFill>
          <a:blip r:embed="rId1"/>
          <a:stretch/>
        </p:blipFill>
        <p:spPr>
          <a:xfrm>
            <a:off x="9440280" y="2275920"/>
            <a:ext cx="2532600" cy="244800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443071E-0AB2-4E33-A137-B86E8B848288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3260880" y="112320"/>
            <a:ext cx="6359760" cy="89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pt-BR" sz="3200" spc="-1" strike="noStrike">
                <a:solidFill>
                  <a:schemeClr val="dk1"/>
                </a:solidFill>
                <a:latin typeface="Arial"/>
              </a:rPr>
              <a:t>SISTEMA CÚBICO</a:t>
            </a:r>
            <a:endParaRPr b="0" lang="pt-BR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1106280" y="1224360"/>
            <a:ext cx="9926640" cy="534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"/>
            </a:pPr>
            <a:r>
              <a:rPr b="1" lang="pt-BR" sz="20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 </a:t>
            </a:r>
            <a:r>
              <a:rPr b="1" lang="pt-BR" sz="2000" spc="-1" strike="noStrike">
                <a:solidFill>
                  <a:srgbClr val="ff0000"/>
                </a:solidFill>
                <a:latin typeface="Arial"/>
              </a:rPr>
              <a:t>ESTRUTURA CÚBICA DE FACE CENTRADA (CFC)</a:t>
            </a:r>
            <a:endParaRPr b="0" lang="pt-BR" sz="2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8" name="CaixaDeTexto 3"/>
          <p:cNvSpPr/>
          <p:nvPr/>
        </p:nvSpPr>
        <p:spPr>
          <a:xfrm>
            <a:off x="112320" y="1587240"/>
            <a:ext cx="553680" cy="51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000" rIns="45000" tIns="90000" bIns="90000" anchor="t" vert="vert270">
            <a:noAutofit/>
          </a:bodyPr>
          <a:p>
            <a:pPr defTabSz="914400">
              <a:lnSpc>
                <a:spcPct val="100000"/>
              </a:lnSpc>
            </a:pPr>
            <a:r>
              <a:rPr b="1" lang="pt-BR" sz="2400" spc="-1" strike="noStrike">
                <a:solidFill>
                  <a:schemeClr val="dk1"/>
                </a:solidFill>
                <a:latin typeface="Arial"/>
              </a:rPr>
              <a:t>Estrutura Cristalina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Retângulo 7"/>
          <p:cNvSpPr/>
          <p:nvPr/>
        </p:nvSpPr>
        <p:spPr>
          <a:xfrm>
            <a:off x="1352880" y="1702800"/>
            <a:ext cx="7782120" cy="10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lvl="1" indent="-343080" algn="just" defTabSz="914400">
              <a:lnSpc>
                <a:spcPct val="150000"/>
              </a:lnSpc>
              <a:buClr>
                <a:srgbClr val="c00000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Na Estrutura Cúbica de Face Centrada cada átomo dos vertices do cubo é dividido com 8 células unitárias;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Retângulo 10"/>
          <p:cNvSpPr/>
          <p:nvPr/>
        </p:nvSpPr>
        <p:spPr>
          <a:xfrm>
            <a:off x="1352880" y="2839320"/>
            <a:ext cx="7782120" cy="10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lvl="1" indent="-343080" algn="just" defTabSz="914400">
              <a:lnSpc>
                <a:spcPct val="150000"/>
              </a:lnSpc>
              <a:buClr>
                <a:srgbClr val="c00000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Já os átomos das faces pertencem somente a duas células unitárias;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Retângulo 12"/>
          <p:cNvSpPr/>
          <p:nvPr/>
        </p:nvSpPr>
        <p:spPr>
          <a:xfrm>
            <a:off x="1352880" y="3855240"/>
            <a:ext cx="7782120" cy="10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lvl="1" indent="-343080" algn="just" defTabSz="914400">
              <a:lnSpc>
                <a:spcPct val="150000"/>
              </a:lnSpc>
              <a:buClr>
                <a:srgbClr val="c00000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Cada átomo de uma estrutura CFC é cercado por 12 átomos adjacentes;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Retângulo 13"/>
          <p:cNvSpPr/>
          <p:nvPr/>
        </p:nvSpPr>
        <p:spPr>
          <a:xfrm>
            <a:off x="1352880" y="5653080"/>
            <a:ext cx="10620000" cy="54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lvl="1" indent="-343080" algn="just" defTabSz="914400">
              <a:lnSpc>
                <a:spcPct val="150000"/>
              </a:lnSpc>
              <a:buClr>
                <a:srgbClr val="c00000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O Fator de Empacotamento para uma Estrutura Cúbica de Face Centrada é 0,74;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Retângulo 14"/>
          <p:cNvSpPr/>
          <p:nvPr/>
        </p:nvSpPr>
        <p:spPr>
          <a:xfrm>
            <a:off x="1352880" y="6303960"/>
            <a:ext cx="10620000" cy="54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lvl="1" indent="-343080" algn="just" defTabSz="914400">
              <a:lnSpc>
                <a:spcPct val="150000"/>
              </a:lnSpc>
              <a:buClr>
                <a:srgbClr val="c00000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É o sistema mais comum encontrado nos metais (Al, Fe, Cu, Pb, Ag, Ni,...).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Retângulo 15"/>
          <p:cNvSpPr/>
          <p:nvPr/>
        </p:nvSpPr>
        <p:spPr>
          <a:xfrm>
            <a:off x="1352880" y="4934880"/>
            <a:ext cx="7782120" cy="54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lvl="1" indent="-343080" algn="just" defTabSz="914400">
              <a:lnSpc>
                <a:spcPct val="150000"/>
              </a:lnSpc>
              <a:buClr>
                <a:srgbClr val="c00000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Há 4 átomos por célula unitária na estrutura CFC;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5" name="Picture 2" descr=""/>
          <p:cNvPicPr/>
          <p:nvPr/>
        </p:nvPicPr>
        <p:blipFill>
          <a:blip r:embed="rId1"/>
          <a:stretch/>
        </p:blipFill>
        <p:spPr>
          <a:xfrm>
            <a:off x="9382320" y="2164320"/>
            <a:ext cx="2448000" cy="230868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65BA90D-9E6F-4C03-BDA0-13BA678600DB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3260880" y="112320"/>
            <a:ext cx="6359760" cy="89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pt-BR" sz="3200" spc="-1" strike="noStrike">
                <a:solidFill>
                  <a:schemeClr val="dk1"/>
                </a:solidFill>
                <a:latin typeface="Arial"/>
              </a:rPr>
              <a:t>SISTEMA HEXAGONAL</a:t>
            </a:r>
            <a:endParaRPr b="0" lang="pt-BR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1106280" y="1224360"/>
            <a:ext cx="9926640" cy="534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"/>
            </a:pPr>
            <a:r>
              <a:rPr b="1" lang="pt-BR" sz="20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 </a:t>
            </a:r>
            <a:r>
              <a:rPr b="1" lang="pt-BR" sz="2000" spc="-1" strike="noStrike">
                <a:solidFill>
                  <a:srgbClr val="ff0000"/>
                </a:solidFill>
                <a:latin typeface="Arial"/>
              </a:rPr>
              <a:t>ESTRUTURA HEXAGONAL SIMPLES</a:t>
            </a:r>
            <a:endParaRPr b="0" lang="pt-BR" sz="2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8" name="CaixaDeTexto 3"/>
          <p:cNvSpPr/>
          <p:nvPr/>
        </p:nvSpPr>
        <p:spPr>
          <a:xfrm>
            <a:off x="112320" y="1587240"/>
            <a:ext cx="553680" cy="51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000" rIns="45000" tIns="90000" bIns="90000" anchor="t" vert="vert270">
            <a:noAutofit/>
          </a:bodyPr>
          <a:p>
            <a:pPr defTabSz="914400">
              <a:lnSpc>
                <a:spcPct val="100000"/>
              </a:lnSpc>
            </a:pPr>
            <a:r>
              <a:rPr b="1" lang="pt-BR" sz="2400" spc="-1" strike="noStrike">
                <a:solidFill>
                  <a:schemeClr val="dk1"/>
                </a:solidFill>
                <a:latin typeface="Arial"/>
              </a:rPr>
              <a:t>Estrutura Cristalina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Retângulo 7"/>
          <p:cNvSpPr/>
          <p:nvPr/>
        </p:nvSpPr>
        <p:spPr>
          <a:xfrm>
            <a:off x="1375560" y="2236320"/>
            <a:ext cx="578916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lvl="1" indent="-343080" algn="just" defTabSz="914400">
              <a:lnSpc>
                <a:spcPct val="150000"/>
              </a:lnSpc>
              <a:buClr>
                <a:srgbClr val="c00000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Os metais não cristalizam no sistema hexagonal simples porque o fator de empacotamento é muito baixo;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Retângulo 10"/>
          <p:cNvSpPr/>
          <p:nvPr/>
        </p:nvSpPr>
        <p:spPr>
          <a:xfrm>
            <a:off x="1397880" y="4417920"/>
            <a:ext cx="5789160" cy="10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lvl="1" indent="-343080" algn="just" defTabSz="914400">
              <a:lnSpc>
                <a:spcPct val="150000"/>
              </a:lnSpc>
              <a:buClr>
                <a:srgbClr val="c00000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Entretanto, cristais com mais de um tipo de átomo cristalizam neste sistema.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1" name="Picture 5" descr="D:\sem título1.jpg"/>
          <p:cNvPicPr/>
          <p:nvPr/>
        </p:nvPicPr>
        <p:blipFill>
          <a:blip r:embed="rId1"/>
          <a:stretch/>
        </p:blipFill>
        <p:spPr>
          <a:xfrm>
            <a:off x="7874280" y="1601280"/>
            <a:ext cx="3598560" cy="413496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2D4DA9E-5AC9-41D1-963E-F7AFF133C295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3260880" y="112320"/>
            <a:ext cx="6359760" cy="89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pt-BR" sz="3200" spc="-1" strike="noStrike">
                <a:solidFill>
                  <a:schemeClr val="dk1"/>
                </a:solidFill>
                <a:latin typeface="Arial"/>
              </a:rPr>
              <a:t>SISTEMA HEXAGONAL</a:t>
            </a:r>
            <a:endParaRPr b="0" lang="pt-BR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1080360" y="1330560"/>
            <a:ext cx="9926640" cy="534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"/>
            </a:pPr>
            <a:r>
              <a:rPr b="1" lang="pt-BR" sz="20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 </a:t>
            </a:r>
            <a:r>
              <a:rPr b="1" lang="pt-BR" sz="2000" spc="-1" strike="noStrike">
                <a:solidFill>
                  <a:srgbClr val="ff0000"/>
                </a:solidFill>
                <a:latin typeface="Arial"/>
              </a:rPr>
              <a:t>ESTRUTURA HEXAGONAL COMPACTA</a:t>
            </a:r>
            <a:endParaRPr b="0" lang="pt-BR" sz="2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34" name="CaixaDeTexto 3"/>
          <p:cNvSpPr/>
          <p:nvPr/>
        </p:nvSpPr>
        <p:spPr>
          <a:xfrm>
            <a:off x="112320" y="1587240"/>
            <a:ext cx="553680" cy="51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000" rIns="45000" tIns="90000" bIns="90000" anchor="t" vert="vert270">
            <a:noAutofit/>
          </a:bodyPr>
          <a:p>
            <a:pPr defTabSz="914400">
              <a:lnSpc>
                <a:spcPct val="100000"/>
              </a:lnSpc>
            </a:pPr>
            <a:r>
              <a:rPr b="1" lang="pt-BR" sz="2400" spc="-1" strike="noStrike">
                <a:solidFill>
                  <a:schemeClr val="dk1"/>
                </a:solidFill>
                <a:latin typeface="Arial"/>
              </a:rPr>
              <a:t>Estrutura Cristalina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Retângulo 7"/>
          <p:cNvSpPr/>
          <p:nvPr/>
        </p:nvSpPr>
        <p:spPr>
          <a:xfrm>
            <a:off x="1375560" y="2796120"/>
            <a:ext cx="10105920" cy="54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lvl="1" indent="-343080" algn="just" defTabSz="914400">
              <a:lnSpc>
                <a:spcPct val="150000"/>
              </a:lnSpc>
              <a:buClr>
                <a:srgbClr val="c00000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O fator de empacotamento é o mesmo da CFC, ou seja, 0,74.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Retângulo 10"/>
          <p:cNvSpPr/>
          <p:nvPr/>
        </p:nvSpPr>
        <p:spPr>
          <a:xfrm>
            <a:off x="1375560" y="3619440"/>
            <a:ext cx="10166400" cy="54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lvl="1" indent="-343080" algn="just" defTabSz="914400">
              <a:lnSpc>
                <a:spcPct val="150000"/>
              </a:lnSpc>
              <a:buClr>
                <a:srgbClr val="c00000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O sistema Hexagonal Compacto é mais comum nos metais (ex: Mg, Zn);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Retângulo 8"/>
          <p:cNvSpPr/>
          <p:nvPr/>
        </p:nvSpPr>
        <p:spPr>
          <a:xfrm>
            <a:off x="1375560" y="2029680"/>
            <a:ext cx="5789160" cy="54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lvl="1" indent="-343080" algn="just" defTabSz="914400">
              <a:lnSpc>
                <a:spcPct val="150000"/>
              </a:lnSpc>
              <a:buClr>
                <a:srgbClr val="c00000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6 átomos inteiros por célula unitária. 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8" name="Picture 6" descr="D:\sem título1.jpg"/>
          <p:cNvPicPr/>
          <p:nvPr/>
        </p:nvPicPr>
        <p:blipFill>
          <a:blip r:embed="rId1"/>
          <a:stretch/>
        </p:blipFill>
        <p:spPr>
          <a:xfrm>
            <a:off x="3387600" y="4174200"/>
            <a:ext cx="5069160" cy="251964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59F9393-57AA-491D-AEC9-082BFCB9FC9B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3260880" y="112320"/>
            <a:ext cx="6359760" cy="89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6604" lnSpcReduction="10000"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pt-BR" sz="3200" spc="-1" strike="noStrike">
                <a:solidFill>
                  <a:schemeClr val="dk1"/>
                </a:solidFill>
                <a:latin typeface="Arial"/>
              </a:rPr>
              <a:t>POLIMORFISMO OU ALOTROPIA</a:t>
            </a:r>
            <a:endParaRPr b="0" lang="pt-BR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1209600" y="1813680"/>
            <a:ext cx="9926640" cy="534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"/>
            </a:pPr>
            <a:r>
              <a:rPr b="1" lang="pt-BR" sz="20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 </a:t>
            </a:r>
            <a:r>
              <a:rPr b="1" lang="pt-BR" sz="20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Alguns metais e não-metais podem ter mais de uma estrutura cristalina dependendo da temperatura e pressão. Esse fenômeno é conhecido como polimorfismo.</a:t>
            </a:r>
            <a:endParaRPr b="0" lang="pt-BR" sz="2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1" name="CaixaDeTexto 3"/>
          <p:cNvSpPr/>
          <p:nvPr/>
        </p:nvSpPr>
        <p:spPr>
          <a:xfrm>
            <a:off x="112320" y="1587240"/>
            <a:ext cx="553680" cy="51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000" rIns="45000" tIns="90000" bIns="90000" anchor="t" vert="vert270">
            <a:noAutofit/>
          </a:bodyPr>
          <a:p>
            <a:pPr defTabSz="914400">
              <a:lnSpc>
                <a:spcPct val="100000"/>
              </a:lnSpc>
            </a:pPr>
            <a:r>
              <a:rPr b="1" lang="pt-BR" sz="2400" spc="-1" strike="noStrike">
                <a:solidFill>
                  <a:schemeClr val="dk1"/>
                </a:solidFill>
                <a:latin typeface="Arial"/>
              </a:rPr>
              <a:t>Estrutura Cristalina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Espaço Reservado para Conteúdo 4"/>
          <p:cNvSpPr/>
          <p:nvPr/>
        </p:nvSpPr>
        <p:spPr>
          <a:xfrm>
            <a:off x="1209600" y="4001760"/>
            <a:ext cx="9926640" cy="53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indent="-228600"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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 </a:t>
            </a: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Geralmente as transformações polimorficas são acompanhadas de mudanças na densidade e mudanças de outras propriedades físicas.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1B7E3F9F-F47C-469B-99E5-E4DB522C55ED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3260880" y="112320"/>
            <a:ext cx="6359760" cy="89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6604" lnSpcReduction="10000"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pt-BR" sz="3200" spc="-1" strike="noStrike">
                <a:solidFill>
                  <a:schemeClr val="dk1"/>
                </a:solidFill>
                <a:latin typeface="Arial"/>
              </a:rPr>
              <a:t>POLIMORFISMO OU ALOTROPIA</a:t>
            </a:r>
            <a:endParaRPr b="0" lang="pt-BR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1200960" y="1587240"/>
            <a:ext cx="9926640" cy="534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-285840" algn="just" defTabSz="914400">
              <a:lnSpc>
                <a:spcPct val="150000"/>
              </a:lnSpc>
              <a:spcBef>
                <a:spcPts val="1001"/>
              </a:spcBef>
              <a:buClr>
                <a:srgbClr val="c00000"/>
              </a:buClr>
              <a:buSzPct val="110000"/>
              <a:buFont typeface="Wingdings" charset="2"/>
              <a:buChar char=""/>
            </a:pPr>
            <a:r>
              <a:rPr b="1" lang="pt-BR" sz="20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 </a:t>
            </a:r>
            <a:r>
              <a:rPr b="1" lang="pt-BR" sz="2000" spc="-1" strike="noStrike" u="sng">
                <a:solidFill>
                  <a:srgbClr val="c00000"/>
                </a:solidFill>
                <a:uFillTx/>
                <a:latin typeface="Arial"/>
              </a:rPr>
              <a:t>ALOTROPIA DO FERRO</a:t>
            </a:r>
            <a:endParaRPr b="0" lang="pt-BR" sz="2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5" name="CaixaDeTexto 3"/>
          <p:cNvSpPr/>
          <p:nvPr/>
        </p:nvSpPr>
        <p:spPr>
          <a:xfrm>
            <a:off x="112320" y="1587240"/>
            <a:ext cx="553680" cy="51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000" rIns="45000" tIns="90000" bIns="90000" anchor="t" vert="vert270">
            <a:noAutofit/>
          </a:bodyPr>
          <a:p>
            <a:pPr defTabSz="914400">
              <a:lnSpc>
                <a:spcPct val="100000"/>
              </a:lnSpc>
            </a:pPr>
            <a:r>
              <a:rPr b="1" lang="pt-BR" sz="2400" spc="-1" strike="noStrike">
                <a:solidFill>
                  <a:schemeClr val="dk1"/>
                </a:solidFill>
                <a:latin typeface="Arial"/>
              </a:rPr>
              <a:t>Estrutura Cristalina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Retângulo 6"/>
          <p:cNvSpPr/>
          <p:nvPr/>
        </p:nvSpPr>
        <p:spPr>
          <a:xfrm>
            <a:off x="5983560" y="1989360"/>
            <a:ext cx="539100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lvl="1" indent="-343080" algn="just" defTabSz="914400">
              <a:lnSpc>
                <a:spcPct val="150000"/>
              </a:lnSpc>
              <a:buClr>
                <a:srgbClr val="c00000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Na temperatura ambiente, o  Ferro têm estrutura CCC, fator de empacotamento de 0,68 e um raio atômico de 1,241Å;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7" name="Picture 2" descr=""/>
          <p:cNvPicPr/>
          <p:nvPr/>
        </p:nvPicPr>
        <p:blipFill>
          <a:blip r:embed="rId1"/>
          <a:stretch/>
        </p:blipFill>
        <p:spPr>
          <a:xfrm>
            <a:off x="1806120" y="2530800"/>
            <a:ext cx="2908800" cy="3528000"/>
          </a:xfrm>
          <a:prstGeom prst="rect">
            <a:avLst/>
          </a:prstGeom>
          <a:ln w="0">
            <a:noFill/>
          </a:ln>
        </p:spPr>
      </p:pic>
      <p:sp>
        <p:nvSpPr>
          <p:cNvPr id="148" name="Retângulo 8"/>
          <p:cNvSpPr/>
          <p:nvPr/>
        </p:nvSpPr>
        <p:spPr>
          <a:xfrm>
            <a:off x="5983560" y="3584880"/>
            <a:ext cx="539100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lvl="1" indent="-343080" algn="just" defTabSz="914400">
              <a:lnSpc>
                <a:spcPct val="150000"/>
              </a:lnSpc>
              <a:buClr>
                <a:srgbClr val="c00000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A 910°C, o  Ferro passa para  estrutura CFC, fator de empacotamento de 0,74 e um raio atômico de 1,292Å.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Retângulo 10"/>
          <p:cNvSpPr/>
          <p:nvPr/>
        </p:nvSpPr>
        <p:spPr>
          <a:xfrm>
            <a:off x="5983560" y="5172120"/>
            <a:ext cx="5391000" cy="10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lvl="1" indent="-343080" algn="just" defTabSz="914400">
              <a:lnSpc>
                <a:spcPct val="150000"/>
              </a:lnSpc>
              <a:buClr>
                <a:srgbClr val="c00000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A 1394°C o ferro passa novamente para CCC.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C8D48EDD-2431-417A-877A-8F1CA8FFCE43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3260880" y="112320"/>
            <a:ext cx="6359760" cy="89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6604" lnSpcReduction="10000"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pt-BR" sz="3200" spc="-1" strike="noStrike">
                <a:solidFill>
                  <a:schemeClr val="dk1"/>
                </a:solidFill>
                <a:latin typeface="Arial"/>
              </a:rPr>
              <a:t>POLIMORFISMO OU ALOTROPIA</a:t>
            </a:r>
            <a:endParaRPr b="0" lang="pt-BR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1200960" y="1587240"/>
            <a:ext cx="9926640" cy="534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-285840" algn="just" defTabSz="914400">
              <a:lnSpc>
                <a:spcPct val="150000"/>
              </a:lnSpc>
              <a:spcBef>
                <a:spcPts val="1001"/>
              </a:spcBef>
              <a:buClr>
                <a:srgbClr val="c00000"/>
              </a:buClr>
              <a:buSzPct val="110000"/>
              <a:buFont typeface="Wingdings" charset="2"/>
              <a:buChar char=""/>
            </a:pPr>
            <a:r>
              <a:rPr b="1" lang="pt-BR" sz="20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 </a:t>
            </a:r>
            <a:r>
              <a:rPr b="1" lang="pt-BR" sz="2000" spc="-1" strike="noStrike" u="sng">
                <a:solidFill>
                  <a:srgbClr val="c00000"/>
                </a:solidFill>
                <a:uFillTx/>
                <a:latin typeface="Arial"/>
              </a:rPr>
              <a:t>ALOTROPIA DO TITÂNIO</a:t>
            </a:r>
            <a:endParaRPr b="0" lang="pt-BR" sz="2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2" name="CaixaDeTexto 3"/>
          <p:cNvSpPr/>
          <p:nvPr/>
        </p:nvSpPr>
        <p:spPr>
          <a:xfrm>
            <a:off x="112320" y="1587240"/>
            <a:ext cx="553680" cy="51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000" rIns="45000" tIns="90000" bIns="90000" anchor="t" vert="vert270">
            <a:noAutofit/>
          </a:bodyPr>
          <a:p>
            <a:pPr defTabSz="914400">
              <a:lnSpc>
                <a:spcPct val="100000"/>
              </a:lnSpc>
            </a:pPr>
            <a:r>
              <a:rPr b="1" lang="pt-BR" sz="2400" spc="-1" strike="noStrike">
                <a:solidFill>
                  <a:schemeClr val="dk1"/>
                </a:solidFill>
                <a:latin typeface="Arial"/>
              </a:rPr>
              <a:t>Estrutura Cristalina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Retângulo 6"/>
          <p:cNvSpPr/>
          <p:nvPr/>
        </p:nvSpPr>
        <p:spPr>
          <a:xfrm>
            <a:off x="2265840" y="2942280"/>
            <a:ext cx="8689680" cy="101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344520" defTabSz="914400">
              <a:lnSpc>
                <a:spcPct val="90000"/>
              </a:lnSpc>
              <a:spcBef>
                <a:spcPts val="400"/>
              </a:spcBef>
              <a:buClr>
                <a:srgbClr val="333399"/>
              </a:buClr>
              <a:buSzPct val="110000"/>
              <a:buFont typeface="Wingdings" charset="2"/>
              <a:buChar char=""/>
            </a:pPr>
            <a:r>
              <a:rPr b="1" lang="pt-BR" sz="2000" spc="-1" strike="noStrike">
                <a:solidFill>
                  <a:srgbClr val="000000"/>
                </a:solidFill>
                <a:latin typeface="Arial"/>
              </a:rPr>
              <a:t>Existe até 883ºC;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indent="-344520" defTabSz="914400">
              <a:lnSpc>
                <a:spcPct val="90000"/>
              </a:lnSpc>
              <a:spcBef>
                <a:spcPts val="400"/>
              </a:spcBef>
              <a:buClr>
                <a:srgbClr val="333399"/>
              </a:buClr>
              <a:buSzPct val="110000"/>
              <a:buFont typeface="Wingdings" charset="2"/>
              <a:buChar char=""/>
            </a:pPr>
            <a:r>
              <a:rPr b="1" lang="pt-BR" sz="2000" spc="-1" strike="noStrike">
                <a:solidFill>
                  <a:srgbClr val="000000"/>
                </a:solidFill>
                <a:latin typeface="Arial"/>
              </a:rPr>
              <a:t>Apresenta estrutura hexagonal compacta;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indent="-344520" defTabSz="914400">
              <a:lnSpc>
                <a:spcPct val="90000"/>
              </a:lnSpc>
              <a:spcBef>
                <a:spcPts val="400"/>
              </a:spcBef>
              <a:buClr>
                <a:srgbClr val="333399"/>
              </a:buClr>
              <a:buSzPct val="110000"/>
              <a:buFont typeface="Wingdings" charset="2"/>
              <a:buChar char=""/>
            </a:pPr>
            <a:r>
              <a:rPr b="1" lang="pt-BR" sz="2000" spc="-1" strike="noStrike">
                <a:solidFill>
                  <a:srgbClr val="000000"/>
                </a:solidFill>
                <a:latin typeface="Arial"/>
              </a:rPr>
              <a:t>É mole.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Retângulo 8"/>
          <p:cNvSpPr/>
          <p:nvPr/>
        </p:nvSpPr>
        <p:spPr>
          <a:xfrm>
            <a:off x="2265840" y="4725720"/>
            <a:ext cx="8689680" cy="101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4520" indent="-344520" defTabSz="914400">
              <a:lnSpc>
                <a:spcPct val="90000"/>
              </a:lnSpc>
              <a:spcBef>
                <a:spcPts val="400"/>
              </a:spcBef>
              <a:buClr>
                <a:srgbClr val="333399"/>
              </a:buClr>
              <a:buSzPct val="110000"/>
              <a:buFont typeface="Wingdings" charset="2"/>
              <a:buChar char=""/>
            </a:pPr>
            <a:r>
              <a:rPr b="1" lang="pt-BR" sz="2000" spc="-1" strike="noStrike">
                <a:solidFill>
                  <a:srgbClr val="000000"/>
                </a:solidFill>
                <a:latin typeface="Arial"/>
              </a:rPr>
              <a:t>Existe a partir de  883ºC;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marL="344520" indent="-344520" defTabSz="914400">
              <a:lnSpc>
                <a:spcPct val="90000"/>
              </a:lnSpc>
              <a:spcBef>
                <a:spcPts val="400"/>
              </a:spcBef>
              <a:buClr>
                <a:srgbClr val="333399"/>
              </a:buClr>
              <a:buSzPct val="110000"/>
              <a:buFont typeface="Wingdings" charset="2"/>
              <a:buChar char=""/>
            </a:pPr>
            <a:r>
              <a:rPr b="1" lang="pt-BR" sz="2000" spc="-1" strike="noStrike">
                <a:solidFill>
                  <a:srgbClr val="000000"/>
                </a:solidFill>
                <a:latin typeface="Arial"/>
              </a:rPr>
              <a:t>Apresenta estrutura CCC;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marL="344520" indent="-344520" defTabSz="914400">
              <a:lnSpc>
                <a:spcPct val="90000"/>
              </a:lnSpc>
              <a:spcBef>
                <a:spcPts val="400"/>
              </a:spcBef>
              <a:buClr>
                <a:srgbClr val="333399"/>
              </a:buClr>
              <a:buSzPct val="110000"/>
              <a:buFont typeface="Wingdings" charset="2"/>
              <a:buChar char=""/>
            </a:pPr>
            <a:r>
              <a:rPr b="1" lang="pt-BR" sz="2000" spc="-1" strike="noStrike">
                <a:solidFill>
                  <a:srgbClr val="000000"/>
                </a:solidFill>
                <a:latin typeface="Arial"/>
              </a:rPr>
              <a:t>É dura.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Retângulo 5"/>
          <p:cNvSpPr/>
          <p:nvPr/>
        </p:nvSpPr>
        <p:spPr>
          <a:xfrm>
            <a:off x="2031840" y="2430000"/>
            <a:ext cx="1377360" cy="41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marL="344520" indent="-344520" defTabSz="914400">
              <a:lnSpc>
                <a:spcPct val="90000"/>
              </a:lnSpc>
              <a:spcBef>
                <a:spcPts val="479"/>
              </a:spcBef>
              <a:buClr>
                <a:srgbClr val="c00000"/>
              </a:buClr>
              <a:buSzPct val="110000"/>
              <a:buFont typeface="Wingdings" charset="2"/>
              <a:buChar char=""/>
            </a:pPr>
            <a:r>
              <a:rPr b="1" lang="pt-BR" sz="1800" spc="-1" strike="noStrike">
                <a:solidFill>
                  <a:srgbClr val="ff0000"/>
                </a:solidFill>
                <a:latin typeface="Arial"/>
              </a:rPr>
              <a:t>FASE </a:t>
            </a:r>
            <a:r>
              <a:rPr b="1" lang="pt-BR" sz="2400" spc="-1" strike="noStrike">
                <a:solidFill>
                  <a:srgbClr val="ff0000"/>
                </a:solidFill>
                <a:latin typeface="Symbol"/>
              </a:rPr>
              <a:t>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Retângulo 9"/>
          <p:cNvSpPr/>
          <p:nvPr/>
        </p:nvSpPr>
        <p:spPr>
          <a:xfrm>
            <a:off x="2031120" y="4295880"/>
            <a:ext cx="13255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marL="344520" indent="-344520" defTabSz="914400">
              <a:lnSpc>
                <a:spcPct val="90000"/>
              </a:lnSpc>
              <a:spcBef>
                <a:spcPts val="400"/>
              </a:spcBef>
              <a:buClr>
                <a:srgbClr val="c00000"/>
              </a:buClr>
              <a:buSzPct val="110000"/>
              <a:buFont typeface="Wingdings" charset="2"/>
              <a:buChar char=""/>
            </a:pPr>
            <a:r>
              <a:rPr b="1" lang="pt-BR" sz="1800" spc="-1" strike="noStrike">
                <a:solidFill>
                  <a:srgbClr val="ff5050"/>
                </a:solidFill>
                <a:latin typeface="Arial"/>
              </a:rPr>
              <a:t>FASE </a:t>
            </a:r>
            <a:r>
              <a:rPr b="1" lang="pt-BR" sz="2000" spc="-1" strike="noStrike">
                <a:solidFill>
                  <a:srgbClr val="ff5050"/>
                </a:solidFill>
                <a:latin typeface="Symbol"/>
              </a:rPr>
              <a:t>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1B2B79CB-7B6A-412F-9B58-4C22BC8965D0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3260880" y="112320"/>
            <a:ext cx="6359760" cy="89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pt-BR" sz="3200" spc="-1" strike="noStrike">
                <a:solidFill>
                  <a:schemeClr val="dk1"/>
                </a:solidFill>
                <a:latin typeface="Arial"/>
              </a:rPr>
              <a:t>MATERIAIS CRISTALINOS</a:t>
            </a:r>
            <a:endParaRPr b="0" lang="pt-BR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1200960" y="1587240"/>
            <a:ext cx="9926640" cy="534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-285840" algn="just" defTabSz="914400">
              <a:lnSpc>
                <a:spcPct val="150000"/>
              </a:lnSpc>
              <a:spcBef>
                <a:spcPts val="1001"/>
              </a:spcBef>
              <a:buClr>
                <a:srgbClr val="c00000"/>
              </a:buClr>
              <a:buSzPct val="110000"/>
              <a:buFont typeface="Wingdings" charset="2"/>
              <a:buChar char=""/>
            </a:pPr>
            <a:r>
              <a:rPr b="1" lang="pt-BR" sz="20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 </a:t>
            </a:r>
            <a:r>
              <a:rPr b="1" lang="pt-BR" sz="2000" spc="-1" strike="noStrike" u="sng">
                <a:solidFill>
                  <a:srgbClr val="c00000"/>
                </a:solidFill>
                <a:uFillTx/>
                <a:latin typeface="Arial"/>
              </a:rPr>
              <a:t>Monocristal</a:t>
            </a:r>
            <a:endParaRPr b="0" lang="pt-BR" sz="2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9" name="CaixaDeTexto 3"/>
          <p:cNvSpPr/>
          <p:nvPr/>
        </p:nvSpPr>
        <p:spPr>
          <a:xfrm>
            <a:off x="112320" y="1587240"/>
            <a:ext cx="553680" cy="51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000" rIns="45000" tIns="90000" bIns="90000" anchor="t" vert="vert270">
            <a:noAutofit/>
          </a:bodyPr>
          <a:p>
            <a:pPr defTabSz="914400">
              <a:lnSpc>
                <a:spcPct val="100000"/>
              </a:lnSpc>
            </a:pPr>
            <a:r>
              <a:rPr b="1" lang="pt-BR" sz="2400" spc="-1" strike="noStrike">
                <a:solidFill>
                  <a:schemeClr val="dk1"/>
                </a:solidFill>
                <a:latin typeface="Arial"/>
              </a:rPr>
              <a:t>Estrutura Cristalina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Retângulo 10"/>
          <p:cNvSpPr/>
          <p:nvPr/>
        </p:nvSpPr>
        <p:spPr>
          <a:xfrm>
            <a:off x="1375560" y="2236320"/>
            <a:ext cx="9985320" cy="237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lvl="1" indent="-343080" algn="just" defTabSz="914400">
              <a:lnSpc>
                <a:spcPct val="150000"/>
              </a:lnSpc>
              <a:buClr>
                <a:srgbClr val="c00000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Quando o arranjo periódico e repetido de átomos é perfeito ou se estende ao longo da totalidade da amostra, sem interrupção.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50000"/>
              </a:lnSpc>
            </a:pP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1" indent="-343080" algn="just" defTabSz="914400">
              <a:lnSpc>
                <a:spcPct val="150000"/>
              </a:lnSpc>
              <a:buClr>
                <a:srgbClr val="c00000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Todas as células unitárias se ligam da mesma maneira e possuem a mesma orientação.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1" name="Picture 2" descr=""/>
          <p:cNvPicPr/>
          <p:nvPr/>
        </p:nvPicPr>
        <p:blipFill>
          <a:blip r:embed="rId1"/>
          <a:stretch/>
        </p:blipFill>
        <p:spPr>
          <a:xfrm>
            <a:off x="4047480" y="4430520"/>
            <a:ext cx="4933440" cy="186660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FE0A707-C80A-4DDD-B307-78BFF2D23596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3260880" y="112320"/>
            <a:ext cx="6359760" cy="89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pt-BR" sz="3200" spc="-1" strike="noStrike">
                <a:solidFill>
                  <a:schemeClr val="dk1"/>
                </a:solidFill>
                <a:latin typeface="Arial"/>
              </a:rPr>
              <a:t>MATERIAIS CRISTALINOS</a:t>
            </a:r>
            <a:endParaRPr b="0" lang="pt-BR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1200960" y="1319400"/>
            <a:ext cx="9926640" cy="534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-285840" algn="just" defTabSz="914400">
              <a:lnSpc>
                <a:spcPct val="150000"/>
              </a:lnSpc>
              <a:spcBef>
                <a:spcPts val="1001"/>
              </a:spcBef>
              <a:buClr>
                <a:srgbClr val="c00000"/>
              </a:buClr>
              <a:buSzPct val="110000"/>
              <a:buFont typeface="Wingdings" charset="2"/>
              <a:buChar char=""/>
            </a:pPr>
            <a:r>
              <a:rPr b="1" lang="pt-BR" sz="20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 </a:t>
            </a:r>
            <a:r>
              <a:rPr b="1" lang="pt-BR" sz="2000" spc="-1" strike="noStrike" u="sng">
                <a:solidFill>
                  <a:srgbClr val="c00000"/>
                </a:solidFill>
                <a:uFillTx/>
                <a:latin typeface="Arial"/>
              </a:rPr>
              <a:t>Policristal:</a:t>
            </a:r>
            <a:endParaRPr b="0" lang="pt-BR" sz="2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64" name="CaixaDeTexto 3"/>
          <p:cNvSpPr/>
          <p:nvPr/>
        </p:nvSpPr>
        <p:spPr>
          <a:xfrm>
            <a:off x="112320" y="1587240"/>
            <a:ext cx="553680" cy="51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000" rIns="45000" tIns="90000" bIns="90000" anchor="t" vert="vert270">
            <a:noAutofit/>
          </a:bodyPr>
          <a:p>
            <a:pPr defTabSz="914400">
              <a:lnSpc>
                <a:spcPct val="100000"/>
              </a:lnSpc>
            </a:pPr>
            <a:r>
              <a:rPr b="1" lang="pt-BR" sz="2400" spc="-1" strike="noStrike">
                <a:solidFill>
                  <a:schemeClr val="dk1"/>
                </a:solidFill>
                <a:latin typeface="Arial"/>
              </a:rPr>
              <a:t>Estrutura Cristalina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Retângulo 10"/>
          <p:cNvSpPr/>
          <p:nvPr/>
        </p:nvSpPr>
        <p:spPr>
          <a:xfrm>
            <a:off x="1703160" y="2015280"/>
            <a:ext cx="9985320" cy="54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lvl="1" indent="-343080" algn="just" defTabSz="914400">
              <a:lnSpc>
                <a:spcPct val="150000"/>
              </a:lnSpc>
              <a:buClr>
                <a:srgbClr val="c00000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Material composto por muitos cristais pequenos ou grãos.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6" name="Picture 2" descr=""/>
          <p:cNvPicPr/>
          <p:nvPr/>
        </p:nvPicPr>
        <p:blipFill>
          <a:blip r:embed="rId1"/>
          <a:stretch/>
        </p:blipFill>
        <p:spPr>
          <a:xfrm>
            <a:off x="2306880" y="2586240"/>
            <a:ext cx="7714800" cy="418104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072F447-464D-43BE-AF68-D7E876ADDF8B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3260880" y="112320"/>
            <a:ext cx="6359760" cy="89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pt-BR" sz="3200" spc="-1" strike="noStrike">
                <a:solidFill>
                  <a:schemeClr val="dk1"/>
                </a:solidFill>
                <a:latin typeface="Arial"/>
              </a:rPr>
              <a:t>MATERIAIS CRISTALINOS</a:t>
            </a:r>
            <a:endParaRPr b="0" lang="pt-BR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/>
          </p:nvPr>
        </p:nvSpPr>
        <p:spPr>
          <a:xfrm>
            <a:off x="1200960" y="1587240"/>
            <a:ext cx="9926640" cy="534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-285840" algn="just" defTabSz="914400">
              <a:lnSpc>
                <a:spcPct val="150000"/>
              </a:lnSpc>
              <a:spcBef>
                <a:spcPts val="1001"/>
              </a:spcBef>
              <a:buClr>
                <a:srgbClr val="c00000"/>
              </a:buClr>
              <a:buSzPct val="110000"/>
              <a:buFont typeface="Wingdings" charset="2"/>
              <a:buChar char=""/>
            </a:pPr>
            <a:r>
              <a:rPr b="1" lang="pt-BR" sz="20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 </a:t>
            </a:r>
            <a:r>
              <a:rPr b="1" lang="pt-BR" sz="2000" spc="-1" strike="noStrike">
                <a:solidFill>
                  <a:srgbClr val="ff0000"/>
                </a:solidFill>
                <a:latin typeface="Arial"/>
              </a:rPr>
              <a:t>Grão</a:t>
            </a:r>
            <a:r>
              <a:rPr b="1" lang="pt-BR" sz="20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 é a parte do material no qual o arranjo de átomos é praticamente idêntico;</a:t>
            </a:r>
            <a:endParaRPr b="0" lang="pt-BR" sz="2000" spc="-1" strike="noStrike">
              <a:solidFill>
                <a:schemeClr val="dk1"/>
              </a:solidFill>
              <a:latin typeface="Calibri"/>
            </a:endParaRPr>
          </a:p>
          <a:p>
            <a:pPr indent="0" algn="just" defTabSz="914400">
              <a:lnSpc>
                <a:spcPct val="150000"/>
              </a:lnSpc>
              <a:spcBef>
                <a:spcPts val="1001"/>
              </a:spcBef>
              <a:buNone/>
            </a:pPr>
            <a:endParaRPr b="0" lang="pt-BR" sz="2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69" name="CaixaDeTexto 3"/>
          <p:cNvSpPr/>
          <p:nvPr/>
        </p:nvSpPr>
        <p:spPr>
          <a:xfrm>
            <a:off x="112320" y="1587240"/>
            <a:ext cx="553680" cy="51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000" rIns="45000" tIns="90000" bIns="90000" anchor="t" vert="vert270">
            <a:noAutofit/>
          </a:bodyPr>
          <a:p>
            <a:pPr defTabSz="914400">
              <a:lnSpc>
                <a:spcPct val="100000"/>
              </a:lnSpc>
            </a:pPr>
            <a:r>
              <a:rPr b="1" lang="pt-BR" sz="2400" spc="-1" strike="noStrike">
                <a:solidFill>
                  <a:schemeClr val="dk1"/>
                </a:solidFill>
                <a:latin typeface="Arial"/>
              </a:rPr>
              <a:t>Estrutura Cristalina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Espaço Reservado para Conteúdo 4"/>
          <p:cNvSpPr/>
          <p:nvPr/>
        </p:nvSpPr>
        <p:spPr>
          <a:xfrm>
            <a:off x="1200960" y="2788200"/>
            <a:ext cx="9926640" cy="53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indent="-285840" algn="just" defTabSz="914400">
              <a:lnSpc>
                <a:spcPct val="150000"/>
              </a:lnSpc>
              <a:spcBef>
                <a:spcPts val="1001"/>
              </a:spcBef>
              <a:buClr>
                <a:srgbClr val="c00000"/>
              </a:buClr>
              <a:buSzPct val="110000"/>
              <a:buFont typeface="Wingdings" charset="2"/>
              <a:buChar char="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 </a:t>
            </a: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O </a:t>
            </a:r>
            <a:r>
              <a:rPr b="1" lang="pt-BR" sz="2000" spc="-1" strike="noStrike">
                <a:solidFill>
                  <a:srgbClr val="ff0000"/>
                </a:solidFill>
                <a:latin typeface="Arial"/>
              </a:rPr>
              <a:t>contorno de grão</a:t>
            </a: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 corresponde à região que separa dois ou mais grãos de orientação diferente. É uma área estreita, provavelmente da largura de alguns poucos átomos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50000"/>
              </a:lnSpc>
              <a:spcBef>
                <a:spcPts val="1001"/>
              </a:spcBef>
            </a:pP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1" name="Picture 4" descr=""/>
          <p:cNvPicPr/>
          <p:nvPr/>
        </p:nvPicPr>
        <p:blipFill>
          <a:blip r:embed="rId1"/>
          <a:stretch/>
        </p:blipFill>
        <p:spPr>
          <a:xfrm>
            <a:off x="6239880" y="3877200"/>
            <a:ext cx="3013920" cy="287964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3E39AA1-7E81-44E3-BD32-BB046635C40F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855960" y="160560"/>
            <a:ext cx="6359760" cy="89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pt-BR" sz="3200" spc="-1" strike="noStrike">
                <a:solidFill>
                  <a:schemeClr val="dk1"/>
                </a:solidFill>
                <a:latin typeface="Arial"/>
              </a:rPr>
              <a:t>Estrutura Cristalina</a:t>
            </a:r>
            <a:endParaRPr b="0" lang="pt-BR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1181160" y="1239120"/>
            <a:ext cx="10722960" cy="534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"/>
            </a:pPr>
            <a:r>
              <a:rPr b="1" lang="pt-BR" sz="20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Por que estudar?</a:t>
            </a:r>
            <a:endParaRPr b="0" lang="pt-BR" sz="2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3" name="CaixaDeTexto 3"/>
          <p:cNvSpPr/>
          <p:nvPr/>
        </p:nvSpPr>
        <p:spPr>
          <a:xfrm>
            <a:off x="112320" y="1587240"/>
            <a:ext cx="553680" cy="51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000" rIns="45000" tIns="90000" bIns="90000" anchor="t" vert="vert270">
            <a:noAutofit/>
          </a:bodyPr>
          <a:p>
            <a:pPr defTabSz="914400">
              <a:lnSpc>
                <a:spcPct val="100000"/>
              </a:lnSpc>
            </a:pPr>
            <a:r>
              <a:rPr b="1" lang="pt-BR" sz="2400" spc="-1" strike="noStrike">
                <a:solidFill>
                  <a:schemeClr val="dk1"/>
                </a:solidFill>
                <a:latin typeface="Arial"/>
              </a:rPr>
              <a:t>Estrutura Cristalina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Retângulo 7"/>
          <p:cNvSpPr/>
          <p:nvPr/>
        </p:nvSpPr>
        <p:spPr>
          <a:xfrm>
            <a:off x="1736640" y="1962000"/>
            <a:ext cx="974448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spcBef>
                <a:spcPts val="400"/>
              </a:spcBef>
              <a:buClr>
                <a:srgbClr val="c00000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As propriedades de alguns materiais estão diretamente associadas à sua estrutura cristalina (ex: magnésio e berílio que têm a mesma estrutura se deformam muito menos que ouro e prata que têm outra estrutura cristalina)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Retângulo 10"/>
          <p:cNvSpPr/>
          <p:nvPr/>
        </p:nvSpPr>
        <p:spPr>
          <a:xfrm>
            <a:off x="1736640" y="3977640"/>
            <a:ext cx="9744480" cy="10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spcBef>
                <a:spcPts val="400"/>
              </a:spcBef>
              <a:buClr>
                <a:srgbClr val="c00000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Todos os </a:t>
            </a:r>
            <a:r>
              <a:rPr b="1" lang="pt-BR" sz="2000" spc="-1" strike="noStrike">
                <a:solidFill>
                  <a:srgbClr val="ff0000"/>
                </a:solidFill>
                <a:latin typeface="Arial"/>
              </a:rPr>
              <a:t>metais</a:t>
            </a: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, muitas cerâmicas e alguns polímeros formam estruturas cristalinas em condições normais de solidificação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24FCBC6-4008-44DC-9C21-EE834898AA02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3260880" y="112320"/>
            <a:ext cx="6359760" cy="89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pt-BR" sz="3200" spc="-1" strike="noStrike">
                <a:solidFill>
                  <a:schemeClr val="dk1"/>
                </a:solidFill>
                <a:latin typeface="Arial"/>
              </a:rPr>
              <a:t>MATERIAIS CRISTALINOS</a:t>
            </a:r>
            <a:endParaRPr b="0" lang="pt-BR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1200960" y="1587240"/>
            <a:ext cx="9926640" cy="534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-285840" algn="just" defTabSz="914400">
              <a:lnSpc>
                <a:spcPct val="150000"/>
              </a:lnSpc>
              <a:spcBef>
                <a:spcPts val="1001"/>
              </a:spcBef>
              <a:buClr>
                <a:srgbClr val="c00000"/>
              </a:buClr>
              <a:buSzPct val="110000"/>
              <a:buFont typeface="Wingdings" charset="2"/>
              <a:buChar char=""/>
            </a:pPr>
            <a:r>
              <a:rPr b="1" lang="pt-BR" sz="20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 </a:t>
            </a:r>
            <a:r>
              <a:rPr b="1" lang="pt-BR" sz="20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O tamanho do grão é um fator importante para avaliar as propriedades mecânicas de um material policristalino, em especial a </a:t>
            </a:r>
            <a:r>
              <a:rPr b="1" lang="pt-BR" sz="2000" spc="-1" strike="noStrike">
                <a:solidFill>
                  <a:srgbClr val="ff0000"/>
                </a:solidFill>
                <a:latin typeface="Arial"/>
              </a:rPr>
              <a:t>dureza</a:t>
            </a:r>
            <a:r>
              <a:rPr b="1" lang="pt-BR" sz="20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, a </a:t>
            </a:r>
            <a:r>
              <a:rPr b="1" lang="pt-BR" sz="2000" spc="-1" strike="noStrike">
                <a:solidFill>
                  <a:srgbClr val="ff0000"/>
                </a:solidFill>
                <a:latin typeface="Arial"/>
              </a:rPr>
              <a:t>resistência à corrosão</a:t>
            </a:r>
            <a:r>
              <a:rPr b="1" lang="pt-BR" sz="20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 e o </a:t>
            </a:r>
            <a:r>
              <a:rPr b="1" lang="pt-BR" sz="2000" spc="-1" strike="noStrike">
                <a:solidFill>
                  <a:srgbClr val="ff0000"/>
                </a:solidFill>
                <a:latin typeface="Arial"/>
              </a:rPr>
              <a:t>limite de escoamento</a:t>
            </a:r>
            <a:r>
              <a:rPr b="1" lang="pt-BR" sz="20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.</a:t>
            </a:r>
            <a:endParaRPr b="0" lang="pt-BR" sz="2000" spc="-1" strike="noStrike">
              <a:solidFill>
                <a:schemeClr val="dk1"/>
              </a:solidFill>
              <a:latin typeface="Calibri"/>
            </a:endParaRPr>
          </a:p>
          <a:p>
            <a:pPr indent="0" algn="just" defTabSz="914400">
              <a:lnSpc>
                <a:spcPct val="150000"/>
              </a:lnSpc>
              <a:spcBef>
                <a:spcPts val="1001"/>
              </a:spcBef>
              <a:buNone/>
            </a:pPr>
            <a:endParaRPr b="0" lang="pt-BR" sz="2000" spc="-1" strike="noStrike">
              <a:solidFill>
                <a:schemeClr val="dk1"/>
              </a:solidFill>
              <a:latin typeface="Calibri"/>
            </a:endParaRPr>
          </a:p>
          <a:p>
            <a:pPr indent="0" algn="just" defTabSz="914400">
              <a:lnSpc>
                <a:spcPct val="150000"/>
              </a:lnSpc>
              <a:spcBef>
                <a:spcPts val="1001"/>
              </a:spcBef>
              <a:buNone/>
            </a:pPr>
            <a:endParaRPr b="0" lang="pt-BR" sz="2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74" name="CaixaDeTexto 3"/>
          <p:cNvSpPr/>
          <p:nvPr/>
        </p:nvSpPr>
        <p:spPr>
          <a:xfrm>
            <a:off x="112320" y="1587240"/>
            <a:ext cx="553680" cy="51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000" rIns="45000" tIns="90000" bIns="90000" anchor="t" vert="vert270">
            <a:noAutofit/>
          </a:bodyPr>
          <a:p>
            <a:pPr defTabSz="914400">
              <a:lnSpc>
                <a:spcPct val="100000"/>
              </a:lnSpc>
            </a:pPr>
            <a:r>
              <a:rPr b="1" lang="pt-BR" sz="2400" spc="-1" strike="noStrike">
                <a:solidFill>
                  <a:schemeClr val="dk1"/>
                </a:solidFill>
                <a:latin typeface="Arial"/>
              </a:rPr>
              <a:t>Estrutura Cristalina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Espaço Reservado para Conteúdo 4"/>
          <p:cNvSpPr/>
          <p:nvPr/>
        </p:nvSpPr>
        <p:spPr>
          <a:xfrm>
            <a:off x="1200960" y="3323160"/>
            <a:ext cx="9926640" cy="53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indent="-285840" algn="just" defTabSz="914400">
              <a:lnSpc>
                <a:spcPct val="150000"/>
              </a:lnSpc>
              <a:spcBef>
                <a:spcPts val="1001"/>
              </a:spcBef>
              <a:buClr>
                <a:srgbClr val="c00000"/>
              </a:buClr>
              <a:buSzPct val="110000"/>
              <a:buFont typeface="Wingdings" charset="2"/>
              <a:buChar char="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 </a:t>
            </a: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O </a:t>
            </a: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material com grãos mais finos possui maior dureza e resistência mecânica do que um material com grãos grosseiros, pois os primeiros possuem maior número de contornos de grão.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50000"/>
              </a:lnSpc>
              <a:spcBef>
                <a:spcPts val="1001"/>
              </a:spcBef>
            </a:pP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2D88B0B-2D55-49B2-85F2-B1EC3BC29426}" type="slidenum">
              <a:t>20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3260880" y="112320"/>
            <a:ext cx="6359760" cy="89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pt-BR" sz="3200" spc="-1" strike="noStrike">
                <a:solidFill>
                  <a:schemeClr val="dk1"/>
                </a:solidFill>
                <a:latin typeface="Arial"/>
              </a:rPr>
              <a:t>MATERIAIS CRISTALINOS</a:t>
            </a:r>
            <a:endParaRPr b="0" lang="pt-BR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1123560" y="1297440"/>
            <a:ext cx="9926640" cy="534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-285840" algn="just" defTabSz="914400">
              <a:lnSpc>
                <a:spcPct val="150000"/>
              </a:lnSpc>
              <a:spcBef>
                <a:spcPts val="1001"/>
              </a:spcBef>
              <a:buClr>
                <a:srgbClr val="c00000"/>
              </a:buClr>
              <a:buSzPct val="110000"/>
              <a:buFont typeface="Wingdings" charset="2"/>
              <a:buChar char=""/>
            </a:pPr>
            <a:r>
              <a:rPr b="1" lang="pt-BR" sz="20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 </a:t>
            </a:r>
            <a:r>
              <a:rPr b="1" lang="pt-BR" sz="20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Os contornos de grão são barreiras que dificultam a movimentação das </a:t>
            </a:r>
            <a:r>
              <a:rPr b="1" lang="pt-BR" sz="2000" spc="-1" strike="noStrike">
                <a:solidFill>
                  <a:srgbClr val="ff0000"/>
                </a:solidFill>
                <a:latin typeface="Arial"/>
              </a:rPr>
              <a:t>discordâncias</a:t>
            </a:r>
            <a:r>
              <a:rPr b="1" lang="pt-BR" sz="20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, pois uma discordância não consegue atravessá-los. Grãos tem orientações cristalinas diferentes. Assim sendo, uma discordância que tentasse passar de um grão A para dentro de um outro grão B teria de alterar sua direção de movimentação.</a:t>
            </a:r>
            <a:endParaRPr b="0" lang="pt-BR" sz="2000" spc="-1" strike="noStrike">
              <a:solidFill>
                <a:schemeClr val="dk1"/>
              </a:solidFill>
              <a:latin typeface="Calibri"/>
            </a:endParaRPr>
          </a:p>
          <a:p>
            <a:pPr indent="0" algn="just" defTabSz="914400">
              <a:lnSpc>
                <a:spcPct val="15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t-BR" sz="2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78" name="CaixaDeTexto 3"/>
          <p:cNvSpPr/>
          <p:nvPr/>
        </p:nvSpPr>
        <p:spPr>
          <a:xfrm>
            <a:off x="112320" y="1587240"/>
            <a:ext cx="553680" cy="51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000" rIns="45000" tIns="90000" bIns="90000" anchor="t" vert="vert270">
            <a:noAutofit/>
          </a:bodyPr>
          <a:p>
            <a:pPr defTabSz="914400">
              <a:lnSpc>
                <a:spcPct val="100000"/>
              </a:lnSpc>
            </a:pPr>
            <a:r>
              <a:rPr b="1" lang="pt-BR" sz="2400" spc="-1" strike="noStrike">
                <a:solidFill>
                  <a:schemeClr val="dk1"/>
                </a:solidFill>
                <a:latin typeface="Arial"/>
              </a:rPr>
              <a:t>Estrutura Cristalina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Espaço Reservado para Conteúdo 4"/>
          <p:cNvSpPr/>
          <p:nvPr/>
        </p:nvSpPr>
        <p:spPr>
          <a:xfrm>
            <a:off x="1200960" y="6225120"/>
            <a:ext cx="9926640" cy="53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indent="-285840" algn="just" defTabSz="914400">
              <a:lnSpc>
                <a:spcPct val="150000"/>
              </a:lnSpc>
              <a:spcBef>
                <a:spcPts val="1001"/>
              </a:spcBef>
              <a:buClr>
                <a:srgbClr val="c00000"/>
              </a:buClr>
              <a:buSzPct val="110000"/>
              <a:buFont typeface="Wingdings" charset="2"/>
              <a:buChar char="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 </a:t>
            </a: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Materiais com grãos menores são mais duros e mais resistentes.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50000"/>
              </a:lnSpc>
              <a:spcBef>
                <a:spcPts val="1001"/>
              </a:spcBef>
            </a:pP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Retângulo 7"/>
          <p:cNvSpPr/>
          <p:nvPr/>
        </p:nvSpPr>
        <p:spPr>
          <a:xfrm>
            <a:off x="2105640" y="5019480"/>
            <a:ext cx="8944200" cy="10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lvl="1" indent="-343080" algn="just" defTabSz="914400">
              <a:lnSpc>
                <a:spcPct val="150000"/>
              </a:lnSpc>
              <a:buClr>
                <a:srgbClr val="c00000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A presença deste defeito (discordâncias) é a responsável pela deformação, falha e ruptura dos materiais;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Retângulo 8"/>
          <p:cNvSpPr/>
          <p:nvPr/>
        </p:nvSpPr>
        <p:spPr>
          <a:xfrm>
            <a:off x="2105640" y="3813840"/>
            <a:ext cx="8944200" cy="10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lvl="1" indent="-343080" algn="just" defTabSz="914400">
              <a:lnSpc>
                <a:spcPct val="150000"/>
              </a:lnSpc>
              <a:buClr>
                <a:srgbClr val="c00000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É um defeito linear ou unidimensional em torno do qual alguns dos átomos estão desalinhados;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B904F2A-4973-4A6C-BF29-C20BE446956A}" type="slidenum">
              <a:t>21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855960" y="160560"/>
            <a:ext cx="6359760" cy="89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pt-BR" sz="3200" spc="-1" strike="noStrike">
                <a:solidFill>
                  <a:schemeClr val="dk1"/>
                </a:solidFill>
                <a:latin typeface="Arial"/>
              </a:rPr>
              <a:t>Estrutura Cristalina</a:t>
            </a:r>
            <a:endParaRPr b="0" lang="pt-BR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1181160" y="1239120"/>
            <a:ext cx="10722960" cy="534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"/>
            </a:pPr>
            <a:r>
              <a:rPr b="1" lang="pt-BR" sz="20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ARRANJAMENTO ATÔMICO</a:t>
            </a:r>
            <a:endParaRPr b="0" lang="pt-BR" sz="2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8" name="CaixaDeTexto 3"/>
          <p:cNvSpPr/>
          <p:nvPr/>
        </p:nvSpPr>
        <p:spPr>
          <a:xfrm>
            <a:off x="112320" y="1587240"/>
            <a:ext cx="553680" cy="51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000" rIns="45000" tIns="90000" bIns="90000" anchor="t" vert="vert270">
            <a:noAutofit/>
          </a:bodyPr>
          <a:p>
            <a:pPr defTabSz="914400">
              <a:lnSpc>
                <a:spcPct val="100000"/>
              </a:lnSpc>
            </a:pPr>
            <a:r>
              <a:rPr b="1" lang="pt-BR" sz="2400" spc="-1" strike="noStrike">
                <a:solidFill>
                  <a:schemeClr val="dk1"/>
                </a:solidFill>
                <a:latin typeface="Arial"/>
              </a:rPr>
              <a:t>Estrutura Cristalina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Retângulo 7"/>
          <p:cNvSpPr/>
          <p:nvPr/>
        </p:nvSpPr>
        <p:spPr>
          <a:xfrm>
            <a:off x="1736640" y="1962000"/>
            <a:ext cx="974448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spcBef>
                <a:spcPts val="400"/>
              </a:spcBef>
              <a:buClr>
                <a:srgbClr val="c00000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rgbClr val="000000"/>
                </a:solidFill>
                <a:latin typeface="Arial"/>
              </a:rPr>
              <a:t>Os materiais sólidos podem ser classificados em </a:t>
            </a:r>
            <a:r>
              <a:rPr b="1" lang="pt-BR" sz="2000" spc="-1" strike="noStrike" u="sng">
                <a:solidFill>
                  <a:srgbClr val="333399"/>
                </a:solidFill>
                <a:uFillTx/>
                <a:latin typeface="Arial"/>
              </a:rPr>
              <a:t>cristalinos</a:t>
            </a:r>
            <a:r>
              <a:rPr b="1" lang="pt-BR" sz="2000" spc="-1" strike="noStrike">
                <a:solidFill>
                  <a:srgbClr val="000000"/>
                </a:solidFill>
                <a:latin typeface="Arial"/>
              </a:rPr>
              <a:t> ou </a:t>
            </a:r>
            <a:r>
              <a:rPr b="1" lang="pt-BR" sz="2000" spc="-1" strike="noStrike" u="sng">
                <a:solidFill>
                  <a:srgbClr val="333399"/>
                </a:solidFill>
                <a:uFillTx/>
                <a:latin typeface="Arial"/>
              </a:rPr>
              <a:t>não-cristalinos</a:t>
            </a:r>
            <a:r>
              <a:rPr b="1" lang="pt-BR" sz="2000" spc="-1" strike="noStrike">
                <a:solidFill>
                  <a:srgbClr val="000000"/>
                </a:solidFill>
                <a:latin typeface="Arial"/>
              </a:rPr>
              <a:t> de acordo com a regularidade na qual os átomos ou íons se dispõem em relação à seus vizinhos.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Retângulo 10"/>
          <p:cNvSpPr/>
          <p:nvPr/>
        </p:nvSpPr>
        <p:spPr>
          <a:xfrm>
            <a:off x="1736640" y="3675600"/>
            <a:ext cx="6009480" cy="191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spcBef>
                <a:spcPts val="400"/>
              </a:spcBef>
              <a:buClr>
                <a:srgbClr val="c00000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rgbClr val="ff0000"/>
                </a:solidFill>
                <a:latin typeface="Arial"/>
              </a:rPr>
              <a:t>Material cristalino</a:t>
            </a: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 é aquele no qual os átomos encontram-se ordenados sobre longas distâncias atômicas formando uma estrutura tridimensional que se chama de rede cristalina.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1" name="Imagem 6" descr=""/>
          <p:cNvPicPr/>
          <p:nvPr/>
        </p:nvPicPr>
        <p:blipFill>
          <a:blip r:embed="rId1"/>
          <a:stretch/>
        </p:blipFill>
        <p:spPr>
          <a:xfrm>
            <a:off x="7986240" y="3398400"/>
            <a:ext cx="3495240" cy="329544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5830E70-B84D-463D-96D7-C9EEF80B691A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3855960" y="160560"/>
            <a:ext cx="6359760" cy="89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pt-BR" sz="3200" spc="-1" strike="noStrike">
                <a:solidFill>
                  <a:schemeClr val="dk1"/>
                </a:solidFill>
                <a:latin typeface="Arial"/>
              </a:rPr>
              <a:t>Estrutura Cristalina</a:t>
            </a:r>
            <a:endParaRPr b="0" lang="pt-BR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933480" y="1075320"/>
            <a:ext cx="10722960" cy="534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"/>
            </a:pPr>
            <a:r>
              <a:rPr b="1" lang="pt-BR" sz="20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ARRANJAMENTO ATÔMICO</a:t>
            </a:r>
            <a:endParaRPr b="0" lang="pt-BR" sz="2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4" name="CaixaDeTexto 3"/>
          <p:cNvSpPr/>
          <p:nvPr/>
        </p:nvSpPr>
        <p:spPr>
          <a:xfrm>
            <a:off x="112320" y="1587240"/>
            <a:ext cx="553680" cy="51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000" rIns="45000" tIns="90000" bIns="90000" anchor="t" vert="vert270">
            <a:noAutofit/>
          </a:bodyPr>
          <a:p>
            <a:pPr defTabSz="914400">
              <a:lnSpc>
                <a:spcPct val="100000"/>
              </a:lnSpc>
            </a:pPr>
            <a:r>
              <a:rPr b="1" lang="pt-BR" sz="2400" spc="-1" strike="noStrike">
                <a:solidFill>
                  <a:schemeClr val="dk1"/>
                </a:solidFill>
                <a:latin typeface="Arial"/>
              </a:rPr>
              <a:t>Estrutura Cristalina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Retângulo 7"/>
          <p:cNvSpPr/>
          <p:nvPr/>
        </p:nvSpPr>
        <p:spPr>
          <a:xfrm>
            <a:off x="1571400" y="1470240"/>
            <a:ext cx="9744480" cy="10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spcBef>
                <a:spcPts val="400"/>
              </a:spcBef>
              <a:buClr>
                <a:srgbClr val="c00000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rgbClr val="ff0000"/>
                </a:solidFill>
                <a:latin typeface="Arial"/>
              </a:rPr>
              <a:t>Materiais não-cristalinos </a:t>
            </a:r>
            <a:r>
              <a:rPr b="1" lang="pt-BR" sz="2000" spc="-1" strike="noStrike">
                <a:solidFill>
                  <a:srgbClr val="000000"/>
                </a:solidFill>
                <a:latin typeface="Arial"/>
              </a:rPr>
              <a:t>ou amorfos não existe ordem de longo alcance na disposição dos átomos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Retângulo 5"/>
          <p:cNvSpPr/>
          <p:nvPr/>
        </p:nvSpPr>
        <p:spPr>
          <a:xfrm>
            <a:off x="967680" y="6509520"/>
            <a:ext cx="363276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pt-BR" sz="1600" spc="-1" strike="noStrike">
                <a:solidFill>
                  <a:srgbClr val="ff0000"/>
                </a:solidFill>
                <a:latin typeface="Arial"/>
              </a:rPr>
              <a:t>Obs:</a:t>
            </a:r>
            <a:r>
              <a:rPr b="1" lang="pt-BR" sz="1600" spc="-1" strike="noStrike">
                <a:solidFill>
                  <a:srgbClr val="111111"/>
                </a:solidFill>
                <a:latin typeface="Arial"/>
              </a:rPr>
              <a:t> SiO</a:t>
            </a:r>
            <a:r>
              <a:rPr b="1" lang="pt-BR" sz="1600" spc="-1" strike="noStrike" baseline="-25000">
                <a:solidFill>
                  <a:srgbClr val="111111"/>
                </a:solidFill>
                <a:latin typeface="Arial"/>
              </a:rPr>
              <a:t>2</a:t>
            </a:r>
            <a:r>
              <a:rPr b="1" lang="pt-BR" sz="1600" spc="-1" strike="noStrike">
                <a:solidFill>
                  <a:srgbClr val="111111"/>
                </a:solidFill>
                <a:latin typeface="Arial"/>
              </a:rPr>
              <a:t> - dióxido de silício (sílica)</a:t>
            </a:r>
            <a:endParaRPr b="0" lang="pt-BR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7" name="Picture 2" descr=""/>
          <p:cNvPicPr/>
          <p:nvPr/>
        </p:nvPicPr>
        <p:blipFill>
          <a:blip r:embed="rId1"/>
          <a:stretch/>
        </p:blipFill>
        <p:spPr>
          <a:xfrm>
            <a:off x="3125160" y="2821320"/>
            <a:ext cx="3200040" cy="3266640"/>
          </a:xfrm>
          <a:prstGeom prst="rect">
            <a:avLst/>
          </a:prstGeom>
          <a:ln w="0">
            <a:noFill/>
          </a:ln>
        </p:spPr>
      </p:pic>
      <p:pic>
        <p:nvPicPr>
          <p:cNvPr id="68" name="Picture 3" descr=""/>
          <p:cNvPicPr/>
          <p:nvPr/>
        </p:nvPicPr>
        <p:blipFill>
          <a:blip r:embed="rId2"/>
          <a:stretch/>
        </p:blipFill>
        <p:spPr>
          <a:xfrm>
            <a:off x="6838560" y="3031200"/>
            <a:ext cx="3419280" cy="2990520"/>
          </a:xfrm>
          <a:prstGeom prst="rect">
            <a:avLst/>
          </a:prstGeom>
          <a:ln w="0">
            <a:noFill/>
          </a:ln>
        </p:spPr>
      </p:pic>
      <p:sp>
        <p:nvSpPr>
          <p:cNvPr id="69" name="Retângulo 13"/>
          <p:cNvSpPr/>
          <p:nvPr/>
        </p:nvSpPr>
        <p:spPr>
          <a:xfrm>
            <a:off x="8046000" y="6005520"/>
            <a:ext cx="118080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pt-BR" sz="1800" spc="-1" strike="noStrike">
                <a:solidFill>
                  <a:schemeClr val="dk1"/>
                </a:solidFill>
                <a:latin typeface="Calibri"/>
              </a:rPr>
              <a:t>SiO</a:t>
            </a:r>
            <a:r>
              <a:rPr b="1" lang="pt-BR" sz="1800" spc="-1" strike="noStrike" baseline="-25000">
                <a:solidFill>
                  <a:schemeClr val="dk1"/>
                </a:solidFill>
                <a:latin typeface="Calibri"/>
              </a:rPr>
              <a:t>2</a:t>
            </a:r>
            <a:r>
              <a:rPr b="1" lang="pt-BR" sz="1800" spc="-1" strike="noStrike">
                <a:solidFill>
                  <a:schemeClr val="dk1"/>
                </a:solidFill>
                <a:latin typeface="Calibri"/>
              </a:rPr>
              <a:t> vítreo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Retângulo 14"/>
          <p:cNvSpPr/>
          <p:nvPr/>
        </p:nvSpPr>
        <p:spPr>
          <a:xfrm>
            <a:off x="3755880" y="6077880"/>
            <a:ext cx="148860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pt-BR" sz="1800" spc="-1" strike="noStrike">
                <a:solidFill>
                  <a:schemeClr val="dk1"/>
                </a:solidFill>
                <a:latin typeface="Calibri"/>
              </a:rPr>
              <a:t>SiO</a:t>
            </a:r>
            <a:r>
              <a:rPr b="1" lang="pt-BR" sz="1800" spc="-1" strike="noStrike" baseline="-25000">
                <a:solidFill>
                  <a:schemeClr val="dk1"/>
                </a:solidFill>
                <a:latin typeface="Calibri"/>
              </a:rPr>
              <a:t>2</a:t>
            </a:r>
            <a:r>
              <a:rPr b="1" lang="pt-BR" sz="1800" spc="-1" strike="noStrike">
                <a:solidFill>
                  <a:schemeClr val="dk1"/>
                </a:solidFill>
                <a:latin typeface="Calibri"/>
              </a:rPr>
              <a:t> cristalino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Retângulo 15"/>
          <p:cNvSpPr/>
          <p:nvPr/>
        </p:nvSpPr>
        <p:spPr>
          <a:xfrm>
            <a:off x="5058360" y="2480400"/>
            <a:ext cx="35596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i="1" lang="pt-BR" sz="1800" spc="-1" strike="noStrike">
                <a:solidFill>
                  <a:schemeClr val="accent2"/>
                </a:solidFill>
                <a:latin typeface="Arial"/>
              </a:rPr>
              <a:t>cristalino versus não-cristalino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292C444-ABF7-40AE-9E86-F1C0E83F60E2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855960" y="160560"/>
            <a:ext cx="6359760" cy="89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pt-BR" sz="3200" spc="-1" strike="noStrike">
                <a:solidFill>
                  <a:schemeClr val="dk1"/>
                </a:solidFill>
                <a:latin typeface="Arial"/>
              </a:rPr>
              <a:t>Estrutura Cristalina</a:t>
            </a:r>
            <a:endParaRPr b="0" lang="pt-BR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1330560" y="1437480"/>
            <a:ext cx="10722960" cy="534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"/>
            </a:pPr>
            <a:r>
              <a:rPr b="1" lang="pt-BR" sz="20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ARRANJAMENTO ATÔMICO</a:t>
            </a:r>
            <a:endParaRPr b="0" lang="pt-BR" sz="2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4" name="CaixaDeTexto 3"/>
          <p:cNvSpPr/>
          <p:nvPr/>
        </p:nvSpPr>
        <p:spPr>
          <a:xfrm>
            <a:off x="112320" y="1587240"/>
            <a:ext cx="553680" cy="51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000" rIns="45000" tIns="90000" bIns="90000" anchor="t" vert="vert270">
            <a:noAutofit/>
          </a:bodyPr>
          <a:p>
            <a:pPr defTabSz="914400">
              <a:lnSpc>
                <a:spcPct val="100000"/>
              </a:lnSpc>
            </a:pPr>
            <a:r>
              <a:rPr b="1" lang="pt-BR" sz="2400" spc="-1" strike="noStrike">
                <a:solidFill>
                  <a:schemeClr val="dk1"/>
                </a:solidFill>
                <a:latin typeface="Arial"/>
              </a:rPr>
              <a:t>Estrutura Cristalina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Retângulo 7"/>
          <p:cNvSpPr/>
          <p:nvPr/>
        </p:nvSpPr>
        <p:spPr>
          <a:xfrm>
            <a:off x="1623240" y="2125800"/>
            <a:ext cx="974448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spcBef>
                <a:spcPts val="400"/>
              </a:spcBef>
              <a:buClr>
                <a:srgbClr val="c00000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As propriedades dos materiais sólidos cristalinos depende da estrutura cristalina, ou seja, da maneira na qual os átomos, moléculas ou íons estão espacialmente dispostos.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Retângulo 16"/>
          <p:cNvSpPr/>
          <p:nvPr/>
        </p:nvSpPr>
        <p:spPr>
          <a:xfrm>
            <a:off x="1623240" y="4140720"/>
            <a:ext cx="974448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85840" algn="just" defTabSz="914400">
              <a:lnSpc>
                <a:spcPct val="150000"/>
              </a:lnSpc>
              <a:spcBef>
                <a:spcPts val="400"/>
              </a:spcBef>
              <a:buClr>
                <a:srgbClr val="c00000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Há um número grande de diferentes estruturas cristalinas, desde estruturas simples exibidas pelos metais até estruturas mais complexas exibidas pelos cerâmicos e polímeros.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C6EC6FDF-D574-4F1B-8490-626F48CC0DBD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3855960" y="160560"/>
            <a:ext cx="6359760" cy="89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pt-BR" sz="3200" spc="-1" strike="noStrike">
                <a:solidFill>
                  <a:schemeClr val="dk1"/>
                </a:solidFill>
                <a:latin typeface="Arial"/>
              </a:rPr>
              <a:t>CÉLULA UNITÁRIA</a:t>
            </a:r>
            <a:endParaRPr b="0" lang="pt-BR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1330560" y="1437480"/>
            <a:ext cx="9926640" cy="534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"/>
            </a:pPr>
            <a:r>
              <a:rPr b="1" lang="pt-BR" sz="20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Consiste num pequeno grupos de átomos que formam um modelo repetitivo ao longo da estrutura tridimensional (analogia com elos da corrente)</a:t>
            </a:r>
            <a:endParaRPr b="0" lang="pt-BR" sz="2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9" name="CaixaDeTexto 3"/>
          <p:cNvSpPr/>
          <p:nvPr/>
        </p:nvSpPr>
        <p:spPr>
          <a:xfrm>
            <a:off x="112320" y="1587240"/>
            <a:ext cx="553680" cy="51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000" rIns="45000" tIns="90000" bIns="90000" anchor="t" vert="vert270">
            <a:noAutofit/>
          </a:bodyPr>
          <a:p>
            <a:pPr defTabSz="914400">
              <a:lnSpc>
                <a:spcPct val="100000"/>
              </a:lnSpc>
            </a:pPr>
            <a:r>
              <a:rPr b="1" lang="pt-BR" sz="2400" spc="-1" strike="noStrike">
                <a:solidFill>
                  <a:schemeClr val="dk1"/>
                </a:solidFill>
                <a:latin typeface="Arial"/>
              </a:rPr>
              <a:t>Estrutura Cristalina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Espaço Reservado para Conteúdo 4"/>
          <p:cNvSpPr/>
          <p:nvPr/>
        </p:nvSpPr>
        <p:spPr>
          <a:xfrm>
            <a:off x="1330560" y="2840760"/>
            <a:ext cx="5328720" cy="53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indent="-228600"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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A célula unitária é escolhida para representar a simetria da estrutura cristalina.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1" name="Picture 9" descr="D:\sem título1.jpg"/>
          <p:cNvPicPr/>
          <p:nvPr/>
        </p:nvPicPr>
        <p:blipFill>
          <a:blip r:embed="rId1"/>
          <a:stretch/>
        </p:blipFill>
        <p:spPr>
          <a:xfrm>
            <a:off x="7323840" y="2374200"/>
            <a:ext cx="3207600" cy="4319640"/>
          </a:xfrm>
          <a:prstGeom prst="rect">
            <a:avLst/>
          </a:prstGeom>
          <a:ln w="0">
            <a:noFill/>
          </a:ln>
        </p:spPr>
      </p:pic>
      <p:sp>
        <p:nvSpPr>
          <p:cNvPr id="82" name="Retângulo 10"/>
          <p:cNvSpPr/>
          <p:nvPr/>
        </p:nvSpPr>
        <p:spPr>
          <a:xfrm>
            <a:off x="972720" y="6509520"/>
            <a:ext cx="568404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pt-BR" sz="1600" spc="-1" strike="noStrike">
                <a:solidFill>
                  <a:srgbClr val="ff0000"/>
                </a:solidFill>
                <a:latin typeface="Arial"/>
              </a:rPr>
              <a:t>Obs:</a:t>
            </a:r>
            <a:r>
              <a:rPr b="1" lang="pt-BR" sz="1600" spc="-1" strike="noStrike">
                <a:solidFill>
                  <a:srgbClr val="111111"/>
                </a:solidFill>
                <a:latin typeface="Arial"/>
              </a:rPr>
              <a:t> Os átomos são representados como esferas rígidas</a:t>
            </a:r>
            <a:endParaRPr b="0" lang="pt-B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347D79B-2A1A-432A-9B7F-BBEFC310FCE3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3260880" y="112320"/>
            <a:ext cx="6359760" cy="89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0240"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pt-BR" sz="3200" spc="-1" strike="noStrike">
                <a:solidFill>
                  <a:schemeClr val="dk1"/>
                </a:solidFill>
                <a:latin typeface="Arial"/>
              </a:rPr>
              <a:t>ESTRUTURA CRISTALINA</a:t>
            </a:r>
            <a:br>
              <a:rPr sz="3200"/>
            </a:br>
            <a:r>
              <a:rPr b="1" lang="pt-BR" sz="3200" spc="-1" strike="noStrike">
                <a:solidFill>
                  <a:schemeClr val="dk1"/>
                </a:solidFill>
                <a:latin typeface="Arial"/>
              </a:rPr>
              <a:t> DOS METAIS</a:t>
            </a:r>
            <a:endParaRPr b="0" lang="pt-BR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1149120" y="2363760"/>
            <a:ext cx="9926640" cy="534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"/>
            </a:pPr>
            <a:r>
              <a:rPr b="1" lang="pt-BR" sz="20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Então, a estrutura cristalina dos metais têm geralmente um número grande de vizinhos e alto empacotamento atômico.</a:t>
            </a:r>
            <a:endParaRPr b="0" lang="pt-BR" sz="2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5" name="CaixaDeTexto 3"/>
          <p:cNvSpPr/>
          <p:nvPr/>
        </p:nvSpPr>
        <p:spPr>
          <a:xfrm>
            <a:off x="112320" y="1587240"/>
            <a:ext cx="553680" cy="51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000" rIns="45000" tIns="90000" bIns="90000" anchor="t" vert="vert270">
            <a:noAutofit/>
          </a:bodyPr>
          <a:p>
            <a:pPr defTabSz="914400">
              <a:lnSpc>
                <a:spcPct val="100000"/>
              </a:lnSpc>
            </a:pPr>
            <a:r>
              <a:rPr b="1" lang="pt-BR" sz="2400" spc="-1" strike="noStrike">
                <a:solidFill>
                  <a:schemeClr val="dk1"/>
                </a:solidFill>
                <a:latin typeface="Arial"/>
              </a:rPr>
              <a:t>Estrutura Cristalina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6" name="Picture 2" descr=""/>
          <p:cNvPicPr/>
          <p:nvPr/>
        </p:nvPicPr>
        <p:blipFill>
          <a:blip r:embed="rId1"/>
          <a:stretch/>
        </p:blipFill>
        <p:spPr>
          <a:xfrm>
            <a:off x="3260880" y="4301640"/>
            <a:ext cx="6154920" cy="2479320"/>
          </a:xfrm>
          <a:prstGeom prst="rect">
            <a:avLst/>
          </a:prstGeom>
          <a:ln w="0">
            <a:noFill/>
          </a:ln>
        </p:spPr>
      </p:pic>
      <p:sp>
        <p:nvSpPr>
          <p:cNvPr id="87" name="Espaço Reservado para Conteúdo 4"/>
          <p:cNvSpPr/>
          <p:nvPr/>
        </p:nvSpPr>
        <p:spPr>
          <a:xfrm>
            <a:off x="1149120" y="1196280"/>
            <a:ext cx="9926640" cy="53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indent="-228600"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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Como a ligação metálica é não-direcional não há restrições quanto ao número e posições dos vizinhos mais próximos.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Espaço Reservado para Conteúdo 4"/>
          <p:cNvSpPr/>
          <p:nvPr/>
        </p:nvSpPr>
        <p:spPr>
          <a:xfrm>
            <a:off x="1149120" y="3412800"/>
            <a:ext cx="9926640" cy="53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indent="-228600"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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Três são as estruturas cristalinas mais comuns em metais: </a:t>
            </a:r>
            <a:r>
              <a:rPr b="1" lang="pt-BR" sz="2000" spc="-1" strike="noStrike">
                <a:solidFill>
                  <a:srgbClr val="ff0000"/>
                </a:solidFill>
                <a:latin typeface="Arial"/>
              </a:rPr>
              <a:t>Cúbica de corpo centrado, cúbica de face centrada e hexagonal compacta.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E2F6B087-0A9F-4686-AD5D-6F0EAC774334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3260880" y="112320"/>
            <a:ext cx="6359760" cy="89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pt-BR" sz="3200" spc="-1" strike="noStrike">
                <a:solidFill>
                  <a:schemeClr val="dk1"/>
                </a:solidFill>
                <a:latin typeface="Arial"/>
              </a:rPr>
              <a:t>SISTEMA CÚBICO</a:t>
            </a:r>
            <a:endParaRPr b="0" lang="pt-BR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1252800" y="1192680"/>
            <a:ext cx="9926640" cy="534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"/>
            </a:pPr>
            <a:r>
              <a:rPr b="1" lang="pt-BR" sz="20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 </a:t>
            </a:r>
            <a:r>
              <a:rPr b="1" lang="pt-BR" sz="20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Os átomos podem ser agrupados dentro do </a:t>
            </a:r>
            <a:r>
              <a:rPr b="1" lang="pt-BR" sz="2000" spc="-1" strike="noStrike">
                <a:solidFill>
                  <a:srgbClr val="ff0000"/>
                </a:solidFill>
                <a:latin typeface="Arial"/>
              </a:rPr>
              <a:t>sistema cúbico</a:t>
            </a:r>
            <a:r>
              <a:rPr b="1" lang="pt-BR" sz="20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 em 3 diferentes tipos de repetição.</a:t>
            </a:r>
            <a:endParaRPr b="0" lang="pt-BR" sz="2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1" name="CaixaDeTexto 3"/>
          <p:cNvSpPr/>
          <p:nvPr/>
        </p:nvSpPr>
        <p:spPr>
          <a:xfrm>
            <a:off x="112320" y="1587240"/>
            <a:ext cx="553680" cy="51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000" rIns="45000" tIns="90000" bIns="90000" anchor="t" vert="vert270">
            <a:noAutofit/>
          </a:bodyPr>
          <a:p>
            <a:pPr defTabSz="914400">
              <a:lnSpc>
                <a:spcPct val="100000"/>
              </a:lnSpc>
            </a:pPr>
            <a:r>
              <a:rPr b="1" lang="pt-BR" sz="2400" spc="-1" strike="noStrike">
                <a:solidFill>
                  <a:schemeClr val="dk1"/>
                </a:solidFill>
                <a:latin typeface="Arial"/>
              </a:rPr>
              <a:t>Estrutura Cristalina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Seta em curva para a direita 6"/>
          <p:cNvSpPr/>
          <p:nvPr/>
        </p:nvSpPr>
        <p:spPr>
          <a:xfrm>
            <a:off x="3465720" y="2089800"/>
            <a:ext cx="791640" cy="129564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pt-B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3" name="Retângulo 7"/>
          <p:cNvSpPr/>
          <p:nvPr/>
        </p:nvSpPr>
        <p:spPr>
          <a:xfrm>
            <a:off x="4431240" y="1999440"/>
            <a:ext cx="416520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lvl="1" marL="800280" indent="-343080" defTabSz="914400">
              <a:lnSpc>
                <a:spcPct val="150000"/>
              </a:lnSpc>
              <a:buClr>
                <a:srgbClr val="c00000"/>
              </a:buClr>
              <a:buSzPct val="110000"/>
              <a:buFont typeface="Wingdings" charset="2"/>
              <a:buChar char="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Cúbico simples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1" marL="800280" indent="-343080" defTabSz="914400">
              <a:lnSpc>
                <a:spcPct val="150000"/>
              </a:lnSpc>
              <a:buClr>
                <a:srgbClr val="c00000"/>
              </a:buClr>
              <a:buSzPct val="110000"/>
              <a:buFont typeface="Wingdings" charset="2"/>
              <a:buChar char="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Cúbico de corpo centrado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1" marL="800280" indent="-343080" defTabSz="914400">
              <a:lnSpc>
                <a:spcPct val="150000"/>
              </a:lnSpc>
              <a:buClr>
                <a:srgbClr val="c00000"/>
              </a:buClr>
              <a:buSzPct val="110000"/>
              <a:buFont typeface="Wingdings" charset="2"/>
              <a:buChar char="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Cúbico de face centrada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4" name="Imagem 5" descr=""/>
          <p:cNvPicPr/>
          <p:nvPr/>
        </p:nvPicPr>
        <p:blipFill>
          <a:blip r:embed="rId1"/>
          <a:stretch/>
        </p:blipFill>
        <p:spPr>
          <a:xfrm>
            <a:off x="1796760" y="3549600"/>
            <a:ext cx="8838720" cy="2828520"/>
          </a:xfrm>
          <a:prstGeom prst="rect">
            <a:avLst/>
          </a:prstGeom>
          <a:ln w="0">
            <a:noFill/>
          </a:ln>
        </p:spPr>
      </p:pic>
      <p:sp>
        <p:nvSpPr>
          <p:cNvPr id="95" name="CaixaDeTexto 8"/>
          <p:cNvSpPr/>
          <p:nvPr/>
        </p:nvSpPr>
        <p:spPr>
          <a:xfrm>
            <a:off x="2737080" y="6357240"/>
            <a:ext cx="15436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pt-BR" sz="1800" spc="-1" strike="noStrike">
                <a:solidFill>
                  <a:schemeClr val="dk1"/>
                </a:solidFill>
                <a:latin typeface="Arial"/>
              </a:rPr>
              <a:t>CS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CaixaDeTexto 10"/>
          <p:cNvSpPr/>
          <p:nvPr/>
        </p:nvSpPr>
        <p:spPr>
          <a:xfrm>
            <a:off x="9091800" y="6451200"/>
            <a:ext cx="15436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pt-BR" sz="1800" spc="-1" strike="noStrike">
                <a:solidFill>
                  <a:schemeClr val="dk1"/>
                </a:solidFill>
                <a:latin typeface="Arial"/>
              </a:rPr>
              <a:t>CCC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CaixaDeTexto 12"/>
          <p:cNvSpPr/>
          <p:nvPr/>
        </p:nvSpPr>
        <p:spPr>
          <a:xfrm>
            <a:off x="6088680" y="6378480"/>
            <a:ext cx="15436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pt-BR" sz="1800" spc="-1" strike="noStrike">
                <a:solidFill>
                  <a:schemeClr val="dk1"/>
                </a:solidFill>
                <a:latin typeface="Arial"/>
              </a:rPr>
              <a:t>CFC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DC3D2D3-348D-4C5A-B420-EA6862FE46E4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3260880" y="112320"/>
            <a:ext cx="6359760" cy="89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pt-BR" sz="3200" spc="-1" strike="noStrike">
                <a:solidFill>
                  <a:schemeClr val="dk1"/>
                </a:solidFill>
                <a:latin typeface="Arial"/>
              </a:rPr>
              <a:t>SISTEMA CÚBICO</a:t>
            </a:r>
            <a:endParaRPr b="0" lang="pt-BR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1106280" y="1224360"/>
            <a:ext cx="9926640" cy="534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algn="just" defTabSz="914400">
              <a:lnSpc>
                <a:spcPct val="150000"/>
              </a:lnSpc>
              <a:spcBef>
                <a:spcPts val="1001"/>
              </a:spcBef>
              <a:buClr>
                <a:srgbClr val="ff0000"/>
              </a:buClr>
              <a:buSzPct val="110000"/>
              <a:buFont typeface="Wingdings" charset="2"/>
              <a:buChar char=""/>
            </a:pPr>
            <a:r>
              <a:rPr b="1" lang="pt-BR" sz="20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 </a:t>
            </a:r>
            <a:r>
              <a:rPr b="1" lang="pt-BR" sz="2000" spc="-1" strike="noStrike">
                <a:solidFill>
                  <a:srgbClr val="ff0000"/>
                </a:solidFill>
                <a:latin typeface="Arial"/>
              </a:rPr>
              <a:t>ESTRUTURA CÚBICA SIMPLES</a:t>
            </a:r>
            <a:endParaRPr b="0" lang="pt-BR" sz="2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0" name="CaixaDeTexto 3"/>
          <p:cNvSpPr/>
          <p:nvPr/>
        </p:nvSpPr>
        <p:spPr>
          <a:xfrm>
            <a:off x="112320" y="1587240"/>
            <a:ext cx="553680" cy="51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000" rIns="45000" tIns="90000" bIns="90000" anchor="t" vert="vert270">
            <a:noAutofit/>
          </a:bodyPr>
          <a:p>
            <a:pPr defTabSz="914400">
              <a:lnSpc>
                <a:spcPct val="100000"/>
              </a:lnSpc>
            </a:pPr>
            <a:r>
              <a:rPr b="1" lang="pt-BR" sz="2400" spc="-1" strike="noStrike">
                <a:solidFill>
                  <a:schemeClr val="dk1"/>
                </a:solidFill>
                <a:latin typeface="Arial"/>
              </a:rPr>
              <a:t>Estrutura Cristalina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Retângulo 7"/>
          <p:cNvSpPr/>
          <p:nvPr/>
        </p:nvSpPr>
        <p:spPr>
          <a:xfrm>
            <a:off x="7538040" y="1496160"/>
            <a:ext cx="4165200" cy="191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lvl="1" indent="-343080" algn="just" defTabSz="914400">
              <a:lnSpc>
                <a:spcPct val="150000"/>
              </a:lnSpc>
              <a:buClr>
                <a:srgbClr val="c00000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Apenas 1/8 de cada átomo cai dentro da célula unitária, ou seja, a célula unitária contém apenas 1 átomo.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2" name="Imagem 5" descr=""/>
          <p:cNvPicPr/>
          <p:nvPr/>
        </p:nvPicPr>
        <p:blipFill>
          <a:blip r:embed="rId1"/>
          <a:stretch/>
        </p:blipFill>
        <p:spPr>
          <a:xfrm>
            <a:off x="3642480" y="3324240"/>
            <a:ext cx="3752640" cy="3533400"/>
          </a:xfrm>
          <a:prstGeom prst="rect">
            <a:avLst/>
          </a:prstGeom>
          <a:ln w="0">
            <a:noFill/>
          </a:ln>
        </p:spPr>
      </p:pic>
      <p:pic>
        <p:nvPicPr>
          <p:cNvPr id="103" name="Imagem 9" descr=""/>
          <p:cNvPicPr/>
          <p:nvPr/>
        </p:nvPicPr>
        <p:blipFill>
          <a:blip r:embed="rId2"/>
          <a:stretch/>
        </p:blipFill>
        <p:spPr>
          <a:xfrm>
            <a:off x="975600" y="1782720"/>
            <a:ext cx="2666520" cy="2809440"/>
          </a:xfrm>
          <a:prstGeom prst="rect">
            <a:avLst/>
          </a:prstGeom>
          <a:ln w="0">
            <a:noFill/>
          </a:ln>
        </p:spPr>
      </p:pic>
      <p:sp>
        <p:nvSpPr>
          <p:cNvPr id="104" name="Retângulo 10"/>
          <p:cNvSpPr/>
          <p:nvPr/>
        </p:nvSpPr>
        <p:spPr>
          <a:xfrm>
            <a:off x="7538040" y="3378240"/>
            <a:ext cx="4165200" cy="191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lvl="1" indent="-343080" algn="just" defTabSz="914400">
              <a:lnSpc>
                <a:spcPct val="150000"/>
              </a:lnSpc>
              <a:buClr>
                <a:srgbClr val="c00000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Essa é a razão que os metais não cristalizam na estrutura cúbica simples (devido ao baixo empacotamento atômico).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Retângulo 11"/>
          <p:cNvSpPr/>
          <p:nvPr/>
        </p:nvSpPr>
        <p:spPr>
          <a:xfrm>
            <a:off x="7538040" y="5317200"/>
            <a:ext cx="416520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lvl="1" indent="-343080" algn="just" defTabSz="914400">
              <a:lnSpc>
                <a:spcPct val="150000"/>
              </a:lnSpc>
              <a:buClr>
                <a:srgbClr val="c00000"/>
              </a:buClr>
              <a:buSzPct val="110000"/>
              <a:buFont typeface="Wingdings" charset="2"/>
              <a:buChar char=""/>
            </a:pPr>
            <a:r>
              <a:rPr b="1" lang="pt-BR" sz="2000" spc="-1" strike="noStrike">
                <a:solidFill>
                  <a:schemeClr val="dk1"/>
                </a:solidFill>
                <a:latin typeface="Arial"/>
              </a:rPr>
              <a:t>O Fator de Empacotamento para uma Estrutura Cúbica Simples é 0,52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87A5AC6-3DC3-430D-9DA3-91966D31629E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</TotalTime>
  <Application>LibreOffice/7.6.3.2$Windows_X86_64 LibreOffice_project/29d686fea9f6705b262d369fede658f824154cc0</Application>
  <AppVersion>15.0000</AppVersion>
  <Words>1213</Words>
  <Paragraphs>173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2023-01-20T19:42:25Z</dcterms:created>
  <dc:creator>Conta da Microsoft</dc:creator>
  <dc:description/>
  <dc:language>pt-BR</dc:language>
  <cp:lastModifiedBy/>
  <dcterms:modified xsi:type="dcterms:W3CDTF">2025-03-07T10:59:50Z</dcterms:modified>
  <cp:revision>90</cp:revision>
  <dc:subject/>
  <dc:title>Apresentação do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21</vt:i4>
  </property>
  <property fmtid="{D5CDD505-2E9C-101B-9397-08002B2CF9AE}" pid="3" name="PresentationFormat">
    <vt:lpwstr>Widescreen</vt:lpwstr>
  </property>
  <property fmtid="{D5CDD505-2E9C-101B-9397-08002B2CF9AE}" pid="4" name="Slides">
    <vt:i4>21</vt:i4>
  </property>
</Properties>
</file>