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f1c63ddc2f_0_8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g1f1c63ddc2f_0_8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1f1c63ddc2f_0_8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f1c63ddc2f_0_10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g1f1c63ddc2f_0_10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1f1c63ddc2f_0_10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f1c63ddc2f_0_6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g1f1c63ddc2f_0_6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1f1c63ddc2f_0_6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f1c63ddc2f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1f1c63ddc2f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1f1c63ddc2f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f1c63ddc2f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1f1c63ddc2f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1f1c63ddc2f_0_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f1c63ddc2f_0_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1f1c63ddc2f_0_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1f1c63ddc2f_0_3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f1c63ddc2f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g1f1c63ddc2f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1f1c63ddc2f_0_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f1c63ddc2f_0_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f1c63ddc2f_0_5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f1c63ddc2f_0_5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f1c63ddc2f_0_7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1f1c63ddc2f_0_7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1f1c63ddc2f_0_7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29599"/>
              </a:buClr>
              <a:buSzPts val="2400"/>
              <a:buNone/>
              <a:defRPr sz="2400">
                <a:solidFill>
                  <a:srgbClr val="92959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2000"/>
              <a:buNone/>
              <a:defRPr sz="2000">
                <a:solidFill>
                  <a:srgbClr val="929599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800"/>
              <a:buNone/>
              <a:defRPr sz="1800">
                <a:solidFill>
                  <a:srgbClr val="929599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1263325" y="3497975"/>
            <a:ext cx="96855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 sz="44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Redação técnica e expressão oral II</a:t>
            </a:r>
            <a:endParaRPr b="1" sz="4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Professora Mariana Klafke</a:t>
            </a:r>
            <a:endParaRPr b="0" i="0" sz="2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3168325" y="5949150"/>
            <a:ext cx="5895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Curso Técnico Subsequente em Mecânica</a:t>
            </a:r>
            <a:endParaRPr b="1" i="0" sz="2000" u="none" cap="none" strike="noStrike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842" y="573950"/>
            <a:ext cx="5752147" cy="1360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93" name="Google Shape;19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2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5" name="Google Shape;19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2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Conteúdo programático: o que vamos estudar?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7" name="Google Shape;197;p22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98" name="Google Shape;198;p22"/>
          <p:cNvSpPr txBox="1"/>
          <p:nvPr/>
        </p:nvSpPr>
        <p:spPr>
          <a:xfrm>
            <a:off x="741950" y="26389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92D050"/>
                </a:solidFill>
              </a:rPr>
              <a:t>“Leitura e compreensão de textos informativos, persuasivos e técnicos científicos. Produção de textos acadêmicos e técnicos. Revisão de conteúdos gramaticais. Oralidade.”</a:t>
            </a:r>
            <a:endParaRPr b="1" sz="2000">
              <a:solidFill>
                <a:srgbClr val="92D05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Gêneros textuais:</a:t>
            </a:r>
            <a:r>
              <a:rPr b="1" lang="pt-BR" sz="2000">
                <a:solidFill>
                  <a:schemeClr val="accent3"/>
                </a:solidFill>
              </a:rPr>
              <a:t> artigo científico, relatório(s), patente, resumo, fichamento, mapa mental, memorial profissional, currículo, carta de apresentação.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Oralidade:</a:t>
            </a:r>
            <a:r>
              <a:rPr b="1" lang="pt-BR" sz="2000">
                <a:solidFill>
                  <a:schemeClr val="accent3"/>
                </a:solidFill>
              </a:rPr>
              <a:t> apresentação oral de seminário. 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Gramática: </a:t>
            </a:r>
            <a:r>
              <a:rPr b="1" lang="pt-BR" sz="2000">
                <a:solidFill>
                  <a:schemeClr val="accent3"/>
                </a:solidFill>
              </a:rPr>
              <a:t>pontuação, concordância, regência, estrutura básica da oração. </a:t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05" name="Google Shape;20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3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7" name="Google Shape;207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3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Avaliação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9" name="Google Shape;209;p23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10" name="Google Shape;210;p23"/>
          <p:cNvSpPr txBox="1"/>
          <p:nvPr/>
        </p:nvSpPr>
        <p:spPr>
          <a:xfrm>
            <a:off x="741950" y="26389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92D050"/>
                </a:solidFill>
              </a:rPr>
              <a:t>Instrumentos avaliativos:</a:t>
            </a:r>
            <a:endParaRPr b="1" sz="2000">
              <a:solidFill>
                <a:srgbClr val="92D05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2D05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Questionários sobre os conteúdos trabalhados em aula.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Produções textuais escritas e reescritas (resumos, memorial profissional, currículo, relatório).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Apresentação oral de seminário. 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Participação em aula (presença, caderno, atividades virtuais).</a:t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513350" y="26389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2 períodos semanais (segundas-feiras)</a:t>
            </a:r>
            <a:endParaRPr b="1" sz="2000">
              <a:solidFill>
                <a:srgbClr val="347C36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1"/>
                </a:solidFill>
              </a:rPr>
              <a:t>Atividades em aula</a:t>
            </a:r>
            <a:r>
              <a:rPr b="1" lang="pt-BR" sz="2000">
                <a:solidFill>
                  <a:schemeClr val="accent3"/>
                </a:solidFill>
              </a:rPr>
              <a:t>: leitura, discussão e atividades de interpretação de textos; produções textuais; revisão de produções; apresentações orais.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1"/>
                </a:solidFill>
              </a:rPr>
              <a:t>Atividades no moodle</a:t>
            </a:r>
            <a:r>
              <a:rPr b="1" lang="pt-BR" sz="2000">
                <a:solidFill>
                  <a:schemeClr val="accent3"/>
                </a:solidFill>
              </a:rPr>
              <a:t>: revisão dos conteúdos de aula; questionários; listas de exercícios. 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2"/>
                </a:solidFill>
              </a:rPr>
              <a:t>IMPORTANTE</a:t>
            </a:r>
            <a:r>
              <a:rPr b="1" lang="pt-BR" sz="2000">
                <a:solidFill>
                  <a:schemeClr val="accent3"/>
                </a:solidFill>
              </a:rPr>
              <a:t>: quando for necessário faltar à aula, lembre-se de conferir no moodle o que foi trabalho e se há alguma tarefa a ser realizada em casa!</a:t>
            </a:r>
            <a:endParaRPr b="1" sz="2000">
              <a:solidFill>
                <a:schemeClr val="accent3"/>
              </a:solidFill>
            </a:endParaRPr>
          </a:p>
        </p:txBody>
      </p:sp>
      <p:sp>
        <p:nvSpPr>
          <p:cNvPr id="217" name="Google Shape;217;p2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18" name="Google Shape;21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0" name="Google Shape;220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4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400">
                <a:solidFill>
                  <a:srgbClr val="FFFFFF"/>
                </a:solidFill>
              </a:rPr>
              <a:t>Organização das nossas aulas</a:t>
            </a:r>
            <a:endParaRPr sz="6500">
              <a:solidFill>
                <a:srgbClr val="8DC641"/>
              </a:solidFill>
            </a:endParaRPr>
          </a:p>
        </p:txBody>
      </p:sp>
      <p:sp>
        <p:nvSpPr>
          <p:cNvPr id="222" name="Google Shape;222;p24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/>
          <p:nvPr/>
        </p:nvSpPr>
        <p:spPr>
          <a:xfrm>
            <a:off x="0" y="0"/>
            <a:ext cx="12192000" cy="460605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9" name="Google Shape;229;p25"/>
          <p:cNvSpPr txBox="1"/>
          <p:nvPr>
            <p:ph type="title"/>
          </p:nvPr>
        </p:nvSpPr>
        <p:spPr>
          <a:xfrm>
            <a:off x="1797666" y="1369218"/>
            <a:ext cx="8596668" cy="2371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55000"/>
              <a:buFont typeface="Trebuchet MS"/>
              <a:buNone/>
            </a:pPr>
            <a:br>
              <a:rPr lang="pt-BR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  <a:t>MUITO</a:t>
            </a:r>
            <a:br>
              <a:rPr lang="pt-BR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 sz="107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OBRIGAD</a:t>
            </a:r>
            <a:r>
              <a:rPr b="1" lang="pt-BR" sz="10700">
                <a:solidFill>
                  <a:schemeClr val="lt1"/>
                </a:solidFill>
              </a:rPr>
              <a:t>A!</a:t>
            </a:r>
            <a:br>
              <a:rPr lang="pt-BR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8000">
              <a:solidFill>
                <a:srgbClr val="92D05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0" name="Google Shape;230;p25"/>
          <p:cNvSpPr txBox="1"/>
          <p:nvPr/>
        </p:nvSpPr>
        <p:spPr>
          <a:xfrm>
            <a:off x="2973630" y="3157551"/>
            <a:ext cx="6366658" cy="582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92D05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1" name="Google Shape;231;p25"/>
          <p:cNvSpPr/>
          <p:nvPr/>
        </p:nvSpPr>
        <p:spPr>
          <a:xfrm>
            <a:off x="3048000" y="5246250"/>
            <a:ext cx="60960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Contato: marianaklafke@gmail.com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4">
            <a:off x="-50151" y="-363538"/>
            <a:ext cx="2787461" cy="375884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Sejam bem-vindos e bem-vindas!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3" name="Google Shape;103;p14"/>
          <p:cNvSpPr txBox="1"/>
          <p:nvPr>
            <p:ph idx="11" type="ftr"/>
          </p:nvPr>
        </p:nvSpPr>
        <p:spPr>
          <a:xfrm>
            <a:off x="3917768" y="6346734"/>
            <a:ext cx="43564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741950" y="3172325"/>
            <a:ext cx="10248300" cy="23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900">
                <a:solidFill>
                  <a:schemeClr val="accent3"/>
                </a:solidFill>
              </a:rPr>
              <a:t>Hoje vamos ver juntos alguns conceitos preliminares e combinar a dinâmica das nossas aulas.</a:t>
            </a:r>
            <a:endParaRPr sz="56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4">
            <a:off x="-50151" y="-363538"/>
            <a:ext cx="2787461" cy="3758848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/>
          <p:nvPr/>
        </p:nvSpPr>
        <p:spPr>
          <a:xfrm>
            <a:off x="0" y="0"/>
            <a:ext cx="12192000" cy="6923314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1644325" y="2205800"/>
            <a:ext cx="88632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457200" marR="0" rtl="0" algn="ctr">
              <a:spcBef>
                <a:spcPts val="0"/>
              </a:spcBef>
              <a:spcAft>
                <a:spcPts val="0"/>
              </a:spcAft>
              <a:buClr>
                <a:srgbClr val="8DC641"/>
              </a:buClr>
              <a:buSzPts val="5400"/>
              <a:buFont typeface="Trebuchet MS"/>
              <a:buAutoNum type="arabicPeriod"/>
            </a:pPr>
            <a:r>
              <a:rPr b="1" lang="pt-BR" sz="54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Plano da disciplina</a:t>
            </a:r>
            <a:endParaRPr b="1" sz="5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571500" lvl="0" marL="457200" marR="0" rtl="0" algn="ctr">
              <a:spcBef>
                <a:spcPts val="0"/>
              </a:spcBef>
              <a:spcAft>
                <a:spcPts val="0"/>
              </a:spcAft>
              <a:buClr>
                <a:srgbClr val="8DC641"/>
              </a:buClr>
              <a:buSzPts val="5400"/>
              <a:buFont typeface="Trebuchet MS"/>
              <a:buAutoNum type="arabicPeriod"/>
            </a:pPr>
            <a:r>
              <a:rPr b="1" lang="pt-BR" sz="54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Cronograma do semestre</a:t>
            </a:r>
            <a:endParaRPr b="1" sz="5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4" name="Google Shape;114;p15"/>
          <p:cNvSpPr txBox="1"/>
          <p:nvPr>
            <p:ph idx="11" type="ftr"/>
          </p:nvPr>
        </p:nvSpPr>
        <p:spPr>
          <a:xfrm>
            <a:off x="3917768" y="6346734"/>
            <a:ext cx="43564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/>
        </p:nvSpPr>
        <p:spPr>
          <a:xfrm>
            <a:off x="741950" y="2791325"/>
            <a:ext cx="10689600" cy="23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Múltiplas perspectivas! 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Aspectos cognitivos: a linguagem é uma capacidade humana inata.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Aspectos sistêmicos e estruturais: a língua é um sistema de signos arbitrários.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Aspectos sociointerativos: a língua é uma forma de agir no mundo e se relacionar.</a:t>
            </a:r>
            <a:endParaRPr b="1" sz="2000">
              <a:solidFill>
                <a:schemeClr val="accent3"/>
              </a:solidFill>
            </a:endParaRPr>
          </a:p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22" name="Google Shape;12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4" name="Google Shape;12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Conceitos preliminares: o que é língua? 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6" name="Google Shape;126;p16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3" name="Google Shape;13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7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5" name="Google Shape;13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7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Conceitos preliminares: o que é língua? 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38" name="Google Shape;138;p17"/>
          <p:cNvSpPr txBox="1"/>
          <p:nvPr/>
        </p:nvSpPr>
        <p:spPr>
          <a:xfrm>
            <a:off x="741950" y="27913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A língua é um conjunto de </a:t>
            </a:r>
            <a:r>
              <a:rPr b="1" lang="pt-BR" sz="2000">
                <a:solidFill>
                  <a:schemeClr val="accent1"/>
                </a:solidFill>
              </a:rPr>
              <a:t>atividades</a:t>
            </a:r>
            <a:r>
              <a:rPr b="1" lang="pt-BR" sz="2000">
                <a:solidFill>
                  <a:schemeClr val="accent3"/>
                </a:solidFill>
              </a:rPr>
              <a:t> e uma forma de </a:t>
            </a:r>
            <a:r>
              <a:rPr b="1" lang="pt-BR" sz="2000">
                <a:solidFill>
                  <a:schemeClr val="accent1"/>
                </a:solidFill>
              </a:rPr>
              <a:t>ação</a:t>
            </a:r>
            <a:r>
              <a:rPr b="1" lang="pt-BR" sz="2000">
                <a:solidFill>
                  <a:schemeClr val="accent3"/>
                </a:solidFill>
              </a:rPr>
              <a:t>. A enunciação humana é sempre um ato social e a linguagem é sempre </a:t>
            </a:r>
            <a:r>
              <a:rPr b="1" lang="pt-BR" sz="2000">
                <a:solidFill>
                  <a:schemeClr val="accent1"/>
                </a:solidFill>
              </a:rPr>
              <a:t>dialógica</a:t>
            </a:r>
            <a:r>
              <a:rPr b="1" lang="pt-BR" sz="2000">
                <a:solidFill>
                  <a:schemeClr val="accent3"/>
                </a:solidFill>
              </a:rPr>
              <a:t>.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A língua é muito mais do que um espelho da realidade ou um veículo de informações! 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A língua é uma </a:t>
            </a:r>
            <a:r>
              <a:rPr b="1" lang="pt-BR" sz="2000">
                <a:solidFill>
                  <a:schemeClr val="accent1"/>
                </a:solidFill>
              </a:rPr>
              <a:t>atividade interativa, social e mental </a:t>
            </a:r>
            <a:r>
              <a:rPr b="1" lang="pt-BR" sz="2000">
                <a:solidFill>
                  <a:schemeClr val="accent3"/>
                </a:solidFill>
              </a:rPr>
              <a:t>que estrutura nosso conhecimento e permite que nosso conhecimento seja estruturado.</a:t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45" name="Google Shape;14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8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7" name="Google Shape;14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8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Conceitos preliminares: o que é texto? 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8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741950" y="26389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Unidade linguística concreta produzida em uma situação de interação comunicativa, que forma uma </a:t>
            </a:r>
            <a:r>
              <a:rPr b="1" lang="pt-BR" sz="2000">
                <a:solidFill>
                  <a:schemeClr val="accent1"/>
                </a:solidFill>
              </a:rPr>
              <a:t>unidade de sentido</a:t>
            </a:r>
            <a:r>
              <a:rPr b="1" lang="pt-BR" sz="2000">
                <a:solidFill>
                  <a:schemeClr val="accent3"/>
                </a:solidFill>
              </a:rPr>
              <a:t> e preenche uma </a:t>
            </a:r>
            <a:r>
              <a:rPr b="1" lang="pt-BR" sz="2000">
                <a:solidFill>
                  <a:schemeClr val="accent1"/>
                </a:solidFill>
              </a:rPr>
              <a:t>função comunicativa compreensível</a:t>
            </a:r>
            <a:r>
              <a:rPr b="1" lang="pt-BR" sz="2000">
                <a:solidFill>
                  <a:schemeClr val="accent3"/>
                </a:solidFill>
              </a:rPr>
              <a:t>.</a:t>
            </a:r>
            <a:endParaRPr b="1" sz="2000">
              <a:solidFill>
                <a:schemeClr val="accent3"/>
              </a:solidFill>
            </a:endParaRPr>
          </a:p>
          <a:p>
            <a:pPr indent="0" lvl="0" marL="9144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Cada texto </a:t>
            </a:r>
            <a:r>
              <a:rPr b="1" lang="pt-BR" sz="2000">
                <a:solidFill>
                  <a:schemeClr val="accent1"/>
                </a:solidFill>
              </a:rPr>
              <a:t>pressupõe um sistema universalmente aceito</a:t>
            </a:r>
            <a:r>
              <a:rPr b="1" lang="pt-BR" sz="2000">
                <a:solidFill>
                  <a:schemeClr val="accent3"/>
                </a:solidFill>
              </a:rPr>
              <a:t> (convencional em certo grupo) de signos, uma linguagem.</a:t>
            </a:r>
            <a:endParaRPr b="1" sz="2000">
              <a:solidFill>
                <a:schemeClr val="accent3"/>
              </a:solidFill>
            </a:endParaRPr>
          </a:p>
          <a:p>
            <a:pPr indent="0" lvl="0" marL="9144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Ao mesmo tempo, cada texto (como enunciado) </a:t>
            </a:r>
            <a:r>
              <a:rPr b="1" lang="pt-BR" sz="2000">
                <a:solidFill>
                  <a:schemeClr val="accent1"/>
                </a:solidFill>
              </a:rPr>
              <a:t>é individual, único e singular</a:t>
            </a:r>
            <a:r>
              <a:rPr b="1" lang="pt-BR" sz="2000">
                <a:solidFill>
                  <a:schemeClr val="accent3"/>
                </a:solidFill>
              </a:rPr>
              <a:t> - inclusive uma retomada ou citação (é um novo acontecimento).</a:t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57" name="Google Shape;15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9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9" name="Google Shape;15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9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Conceitos preliminares: o que é texto? 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19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62" name="Google Shape;162;p19"/>
          <p:cNvSpPr txBox="1"/>
          <p:nvPr/>
        </p:nvSpPr>
        <p:spPr>
          <a:xfrm>
            <a:off x="741950" y="26389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O texto é um </a:t>
            </a:r>
            <a:r>
              <a:rPr b="1" lang="pt-BR" sz="2000">
                <a:solidFill>
                  <a:schemeClr val="accent1"/>
                </a:solidFill>
              </a:rPr>
              <a:t>evento comunicativo</a:t>
            </a:r>
            <a:r>
              <a:rPr b="1" lang="pt-BR" sz="2000">
                <a:solidFill>
                  <a:schemeClr val="accent3"/>
                </a:solidFill>
              </a:rPr>
              <a:t> em que convergem </a:t>
            </a:r>
            <a:r>
              <a:rPr b="1" lang="pt-BR" sz="2000">
                <a:solidFill>
                  <a:schemeClr val="accent1"/>
                </a:solidFill>
              </a:rPr>
              <a:t>ações linguísticas, sociais e cognitivas</a:t>
            </a:r>
            <a:r>
              <a:rPr b="1" lang="pt-BR" sz="2000">
                <a:solidFill>
                  <a:schemeClr val="accent3"/>
                </a:solidFill>
              </a:rPr>
              <a:t>. É a unidade máxima de funcionamento da língua (unidade funcional, não formal).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O texto é uma </a:t>
            </a:r>
            <a:r>
              <a:rPr b="1" lang="pt-BR" sz="2000">
                <a:solidFill>
                  <a:schemeClr val="accent1"/>
                </a:solidFill>
              </a:rPr>
              <a:t>proposta de sentido</a:t>
            </a:r>
            <a:r>
              <a:rPr b="1" lang="pt-BR" sz="2000">
                <a:solidFill>
                  <a:schemeClr val="accent3"/>
                </a:solidFill>
              </a:rPr>
              <a:t> e se acha aberto a várias alternativas de interpretação (mas não infinitas!).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Textos são </a:t>
            </a:r>
            <a:r>
              <a:rPr b="1" lang="pt-BR" sz="2000">
                <a:solidFill>
                  <a:schemeClr val="accent1"/>
                </a:solidFill>
              </a:rPr>
              <a:t>sistemas instáveis</a:t>
            </a:r>
            <a:r>
              <a:rPr b="1" lang="pt-BR" sz="2000">
                <a:solidFill>
                  <a:schemeClr val="accent3"/>
                </a:solidFill>
              </a:rPr>
              <a:t> e sua estabilidade é sempre um estado transitório de adaptação a um </a:t>
            </a:r>
            <a:r>
              <a:rPr b="1" lang="pt-BR" sz="2000">
                <a:solidFill>
                  <a:schemeClr val="accent1"/>
                </a:solidFill>
              </a:rPr>
              <a:t>determinado objetivo e contexto</a:t>
            </a:r>
            <a:r>
              <a:rPr b="1" lang="pt-BR" sz="2000">
                <a:solidFill>
                  <a:schemeClr val="accent3"/>
                </a:solidFill>
              </a:rPr>
              <a:t>.</a:t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69" name="Google Shape;16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0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1" name="Google Shape;17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0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Conceitos preliminares: o que é gramática? 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3" name="Google Shape;173;p20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74" name="Google Shape;174;p20"/>
          <p:cNvSpPr txBox="1"/>
          <p:nvPr/>
        </p:nvSpPr>
        <p:spPr>
          <a:xfrm>
            <a:off x="741950" y="26389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A gramática é o </a:t>
            </a:r>
            <a:r>
              <a:rPr b="1" lang="pt-BR" sz="2000">
                <a:solidFill>
                  <a:schemeClr val="accent1"/>
                </a:solidFill>
              </a:rPr>
              <a:t>conjunto de regras que regem o uso de uma determinada língua</a:t>
            </a:r>
            <a:r>
              <a:rPr b="1" lang="pt-BR" sz="2000">
                <a:solidFill>
                  <a:schemeClr val="accent3"/>
                </a:solidFill>
              </a:rPr>
              <a:t>.  Mas podemos entender esse conceito sob diferentes perspectivas!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Gramática interna de todo falante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Gramática descritiva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Gramática normativa (norma culta padrão)</a:t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/>
          <p:nvPr/>
        </p:nvSpPr>
        <p:spPr>
          <a:xfrm>
            <a:off x="741950" y="26389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92D050"/>
                </a:solidFill>
              </a:rPr>
              <a:t>Uso formal da língua em contextos acadêmicos e profissionais!</a:t>
            </a:r>
            <a:endParaRPr b="1" sz="2000">
              <a:solidFill>
                <a:srgbClr val="92D05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Escrita e leitura de textos técnicos e científicos:</a:t>
            </a:r>
            <a:r>
              <a:rPr b="1" lang="pt-BR" sz="2000">
                <a:solidFill>
                  <a:schemeClr val="accent3"/>
                </a:solidFill>
              </a:rPr>
              <a:t> domínio da forma, do registro linguístico, das estratégias de leitura e planejamento da escrita.</a:t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Oralidade: </a:t>
            </a:r>
            <a:r>
              <a:rPr b="1" lang="pt-BR" sz="2000">
                <a:solidFill>
                  <a:schemeClr val="accent3"/>
                </a:solidFill>
              </a:rPr>
              <a:t>domínio de comunicação formal em ambientes profissionais; habilidade comunicativa para apresentações orais de trabalhos e projetos. </a:t>
            </a:r>
            <a:endParaRPr b="1" sz="2000">
              <a:solidFill>
                <a:schemeClr val="accent3"/>
              </a:solidFill>
            </a:endParaRPr>
          </a:p>
        </p:txBody>
      </p:sp>
      <p:sp>
        <p:nvSpPr>
          <p:cNvPr id="181" name="Google Shape;181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82" name="Google Shape;18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1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4" name="Google Shape;18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1"/>
          <p:cNvSpPr/>
          <p:nvPr/>
        </p:nvSpPr>
        <p:spPr>
          <a:xfrm>
            <a:off x="539922" y="15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Reflexão: qual é a importância da linguagem em um curso técnico?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Google Shape;186;p21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Personalizada 2">
      <a:dk1>
        <a:srgbClr val="454F59"/>
      </a:dk1>
      <a:lt1>
        <a:srgbClr val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