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9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264" r:id="rId11"/>
    <p:sldId id="258" r:id="rId12"/>
    <p:sldId id="305" r:id="rId13"/>
    <p:sldId id="277" r:id="rId14"/>
    <p:sldId id="303" r:id="rId15"/>
    <p:sldId id="300" r:id="rId16"/>
    <p:sldId id="301" r:id="rId17"/>
    <p:sldId id="302" r:id="rId18"/>
    <p:sldId id="304" r:id="rId19"/>
    <p:sldId id="278" r:id="rId20"/>
    <p:sldId id="279" r:id="rId21"/>
    <p:sldId id="288" r:id="rId22"/>
    <p:sldId id="289" r:id="rId23"/>
    <p:sldId id="290" r:id="rId24"/>
    <p:sldId id="291" r:id="rId25"/>
    <p:sldId id="280" r:id="rId26"/>
    <p:sldId id="306" r:id="rId27"/>
    <p:sldId id="281" r:id="rId28"/>
    <p:sldId id="283" r:id="rId29"/>
    <p:sldId id="286" r:id="rId30"/>
    <p:sldId id="307" r:id="rId31"/>
    <p:sldId id="285" r:id="rId32"/>
    <p:sldId id="287" r:id="rId33"/>
    <p:sldId id="284" r:id="rId34"/>
    <p:sldId id="282" r:id="rId35"/>
    <p:sldId id="265" r:id="rId36"/>
    <p:sldId id="266" r:id="rId37"/>
    <p:sldId id="30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3DDE4-08EE-4943-89D7-C0C0C277BF61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89B8F-D998-4A5B-9000-6616AF16CF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89B8F-D998-4A5B-9000-6616AF16CF15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95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2F5-A11E-48A9-9C33-E22A13D48EB5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DD43-4DD4-4DEA-ABD6-5BEC4F3404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59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2F5-A11E-48A9-9C33-E22A13D48EB5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DD43-4DD4-4DEA-ABD6-5BEC4F3404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56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2F5-A11E-48A9-9C33-E22A13D48EB5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DD43-4DD4-4DEA-ABD6-5BEC4F3404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20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2F5-A11E-48A9-9C33-E22A13D48EB5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DD43-4DD4-4DEA-ABD6-5BEC4F3404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68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2F5-A11E-48A9-9C33-E22A13D48EB5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DD43-4DD4-4DEA-ABD6-5BEC4F3404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78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2F5-A11E-48A9-9C33-E22A13D48EB5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DD43-4DD4-4DEA-ABD6-5BEC4F3404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06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2F5-A11E-48A9-9C33-E22A13D48EB5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DD43-4DD4-4DEA-ABD6-5BEC4F3404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83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2F5-A11E-48A9-9C33-E22A13D48EB5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DD43-4DD4-4DEA-ABD6-5BEC4F3404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34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2F5-A11E-48A9-9C33-E22A13D48EB5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DD43-4DD4-4DEA-ABD6-5BEC4F3404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17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2F5-A11E-48A9-9C33-E22A13D48EB5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DD43-4DD4-4DEA-ABD6-5BEC4F3404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25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2F5-A11E-48A9-9C33-E22A13D48EB5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DD43-4DD4-4DEA-ABD6-5BEC4F3404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99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142F5-A11E-48A9-9C33-E22A13D48EB5}" type="datetimeFigureOut">
              <a:rPr lang="pt-BR" smtClean="0"/>
              <a:pPr/>
              <a:t>21/03/2024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FDD43-4DD4-4DEA-ABD6-5BEC4F3404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81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464968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effectLst/>
              </a:rPr>
              <a:t>ÁGUAS PLUVIAIS</a:t>
            </a:r>
            <a:br>
              <a:rPr lang="pt-BR" dirty="0">
                <a:solidFill>
                  <a:schemeClr val="bg1"/>
                </a:solidFill>
                <a:effectLst/>
              </a:rPr>
            </a:br>
            <a:br>
              <a:rPr lang="pt-BR" dirty="0">
                <a:solidFill>
                  <a:schemeClr val="bg1"/>
                </a:solidFill>
                <a:effectLst/>
              </a:rPr>
            </a:br>
            <a:r>
              <a:rPr lang="pt-BR" sz="3600" dirty="0">
                <a:solidFill>
                  <a:schemeClr val="bg1"/>
                </a:solidFill>
                <a:effectLst/>
              </a:rPr>
              <a:t>Disciplina de Instalações </a:t>
            </a:r>
            <a:r>
              <a:rPr lang="pt-BR" sz="3600" dirty="0" err="1">
                <a:solidFill>
                  <a:schemeClr val="bg1"/>
                </a:solidFill>
                <a:effectLst/>
              </a:rPr>
              <a:t>Hidrossanitárias</a:t>
            </a:r>
            <a:br>
              <a:rPr lang="pt-BR" sz="3600" dirty="0">
                <a:solidFill>
                  <a:schemeClr val="bg1"/>
                </a:solidFill>
                <a:effectLst/>
              </a:rPr>
            </a:br>
            <a:br>
              <a:rPr lang="pt-BR" sz="3600" dirty="0">
                <a:solidFill>
                  <a:schemeClr val="bg1"/>
                </a:solidFill>
              </a:rPr>
            </a:br>
            <a:br>
              <a:rPr lang="pt-BR" dirty="0">
                <a:solidFill>
                  <a:schemeClr val="bg1"/>
                </a:solidFill>
              </a:rPr>
            </a:br>
            <a:r>
              <a:rPr lang="pt-BR" sz="2800" dirty="0">
                <a:solidFill>
                  <a:schemeClr val="bg1"/>
                </a:solidFill>
                <a:effectLst/>
              </a:rPr>
              <a:t>Profa. </a:t>
            </a:r>
            <a:r>
              <a:rPr lang="pt-BR" sz="2800" dirty="0" err="1">
                <a:solidFill>
                  <a:schemeClr val="bg1"/>
                </a:solidFill>
                <a:effectLst/>
              </a:rPr>
              <a:t>Dra</a:t>
            </a:r>
            <a:r>
              <a:rPr lang="pt-BR" sz="2800" dirty="0">
                <a:solidFill>
                  <a:schemeClr val="bg1"/>
                </a:solidFill>
                <a:effectLst/>
              </a:rPr>
              <a:t> Márcia Helena </a:t>
            </a:r>
            <a:r>
              <a:rPr lang="pt-BR" sz="2800" dirty="0">
                <a:solidFill>
                  <a:schemeClr val="bg1"/>
                </a:solidFill>
              </a:rPr>
              <a:t>B</a:t>
            </a:r>
            <a:r>
              <a:rPr lang="pt-BR" sz="2800" dirty="0">
                <a:solidFill>
                  <a:schemeClr val="bg1"/>
                </a:solidFill>
                <a:effectLst/>
              </a:rPr>
              <a:t>eck</a:t>
            </a:r>
            <a:endParaRPr lang="pt-BR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0" y="285728"/>
            <a:ext cx="9144000" cy="64294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Platibanda: </a:t>
            </a:r>
            <a:r>
              <a:rPr kumimoji="0" lang="pt-BR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 uma construção (calha) de alvenaria utilizada para esconder o telhado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pt-BR" sz="2000" b="1" dirty="0">
              <a:solidFill>
                <a:schemeClr val="bg1"/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pt-BR" sz="2000" b="1" dirty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Calha: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canais que recolhem as águas pluviais dos telhados e terraços encaminhando-as para condutores – tubo de descida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pt-BR" sz="2000" dirty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pt-BR" sz="2000" dirty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pt-BR" sz="2000" dirty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pt-BR" sz="2000" b="1" dirty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Caixa de passagem: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caixa geralmente de alvenaria responsável por recolher detritos contidos nas tubulações, além de permitir a inspeção e limpeza do sistema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E:\telhado\3.tif"/>
          <p:cNvPicPr>
            <a:picLocks noChangeAspect="1" noChangeArrowheads="1"/>
          </p:cNvPicPr>
          <p:nvPr/>
        </p:nvPicPr>
        <p:blipFill>
          <a:blip r:embed="rId2"/>
          <a:srcRect t="9953" b="3318"/>
          <a:stretch>
            <a:fillRect/>
          </a:stretch>
        </p:blipFill>
        <p:spPr bwMode="auto">
          <a:xfrm>
            <a:off x="5357818" y="642918"/>
            <a:ext cx="3569340" cy="1785950"/>
          </a:xfrm>
          <a:prstGeom prst="rect">
            <a:avLst/>
          </a:prstGeom>
          <a:noFill/>
        </p:spPr>
      </p:pic>
      <p:pic>
        <p:nvPicPr>
          <p:cNvPr id="3078" name="Picture 6" descr="E:\telhado\5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1332" y="3086622"/>
            <a:ext cx="3885826" cy="2249569"/>
          </a:xfrm>
          <a:prstGeom prst="rect">
            <a:avLst/>
          </a:prstGeom>
          <a:noFill/>
        </p:spPr>
      </p:pic>
      <p:pic>
        <p:nvPicPr>
          <p:cNvPr id="3077" name="Picture 5" descr="E:\telhado\4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10" y="3121613"/>
            <a:ext cx="3603687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7957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0" y="285728"/>
            <a:ext cx="9001124" cy="64294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Telhado:</a:t>
            </a:r>
            <a:r>
              <a:rPr kumimoji="0" lang="pt-B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 a parte de uma edificação que tem por finalidade  proteger a construção contra as intempéries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Água: </a:t>
            </a:r>
            <a:r>
              <a:rPr kumimoji="0" lang="pt-B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pt-BR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 a região do telhado constituída por uma superfície plana responsável por conduzir para uma mesma direção as águas das chuvas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pt-BR" sz="2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pt-BR" sz="2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pt-BR" sz="2000" b="1" dirty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pt-BR" sz="2000" b="1" baseline="0" dirty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pt-BR" sz="2000" b="1" dirty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pt-BR" sz="2000" b="1" baseline="0" dirty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pt-BR" sz="2000" b="1" dirty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pt-BR" sz="2000" b="1" baseline="0" dirty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Beiral: </a:t>
            </a:r>
            <a:r>
              <a:rPr kumimoji="0" lang="pt-BR" sz="2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 a parte do telhado que se prolonga além das prumadas das paredes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2000" baseline="0" dirty="0">
              <a:effectLst>
                <a:glow rad="266700">
                  <a:schemeClr val="bg1"/>
                </a:glow>
              </a:effectLst>
            </a:endParaRPr>
          </a:p>
        </p:txBody>
      </p:sp>
      <p:pic>
        <p:nvPicPr>
          <p:cNvPr id="2052" name="Picture 4" descr="E:\telhado\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285992"/>
            <a:ext cx="4714876" cy="3087224"/>
          </a:xfrm>
          <a:prstGeom prst="rect">
            <a:avLst/>
          </a:prstGeom>
          <a:noFill/>
        </p:spPr>
      </p:pic>
      <p:pic>
        <p:nvPicPr>
          <p:cNvPr id="5" name="Picture 2" descr="E:\telhado\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496"/>
            <a:ext cx="3639824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0B0CC6F-86A5-403B-AAB3-C95C9E4E5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8" t="3664" r="10864" b="6104"/>
          <a:stretch/>
        </p:blipFill>
        <p:spPr>
          <a:xfrm>
            <a:off x="107504" y="764705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45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57242-744A-4F6E-8175-CE389738C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A09CC33-A7B6-4C55-BBE1-BFA02AB9C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02" y="274638"/>
            <a:ext cx="8821386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36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AEBC112-9179-43FE-B9F5-9E24F1D97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217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rufo e contrarufo">
            <a:extLst>
              <a:ext uri="{FF2B5EF4-FFF2-40B4-BE49-F238E27FC236}">
                <a16:creationId xmlns:a16="http://schemas.microsoft.com/office/drawing/2014/main" id="{5707F00A-3E96-4382-B02A-0D269E9FE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6647" r="11745" b="18236"/>
          <a:stretch/>
        </p:blipFill>
        <p:spPr bwMode="auto">
          <a:xfrm>
            <a:off x="179512" y="422140"/>
            <a:ext cx="5976664" cy="30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E9C3DEE-DEB8-487F-BE5E-E4D5EDE1E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60" y="2848372"/>
            <a:ext cx="4009628" cy="40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986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305F745-94A7-4999-B27B-B84249D7D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1500"/>
            <a:ext cx="660191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10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E090240-1875-4E27-94E2-FC1643B4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39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imagem pode conter: atividades ao ar livre">
            <a:extLst>
              <a:ext uri="{FF2B5EF4-FFF2-40B4-BE49-F238E27FC236}">
                <a16:creationId xmlns:a16="http://schemas.microsoft.com/office/drawing/2014/main" id="{F55AD95D-89AE-4012-9F2F-818AC4774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758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E3F6E-9E92-42F2-9B0E-95EDCDEF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3CFE8B9-65D9-4669-B4EA-87939EF2E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74638"/>
            <a:ext cx="9036495" cy="63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2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7CDF0-7ABE-4434-8617-EC76CE10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2E9B50-6053-4517-8612-F14464C7A9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8" y="824842"/>
            <a:ext cx="3930098" cy="40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agamento-300x200 Águas Pluviais - você sabe o que significa?">
            <a:extLst>
              <a:ext uri="{FF2B5EF4-FFF2-40B4-BE49-F238E27FC236}">
                <a16:creationId xmlns:a16="http://schemas.microsoft.com/office/drawing/2014/main" id="{E25AD204-97B7-4C1F-AE6F-A032A81CF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361" y="776213"/>
            <a:ext cx="3930097" cy="40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35A1081-E8CE-4366-B9B9-EC45FE2C1D71}"/>
              </a:ext>
            </a:extLst>
          </p:cNvPr>
          <p:cNvSpPr txBox="1"/>
          <p:nvPr/>
        </p:nvSpPr>
        <p:spPr>
          <a:xfrm>
            <a:off x="323528" y="5013176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São as águas decorrentes das chuvas. Nas cidades, elas entram no sistema de esgoto pluvial, no que é conhecido como 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drenagem de águas pluviais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. Quando isso não ocorre são absorvidas pelo solo, dão origem ao chamado escoamento de superfície.</a:t>
            </a:r>
          </a:p>
        </p:txBody>
      </p:sp>
    </p:spTree>
    <p:extLst>
      <p:ext uri="{BB962C8B-B14F-4D97-AF65-F5344CB8AC3E}">
        <p14:creationId xmlns:p14="http://schemas.microsoft.com/office/powerpoint/2010/main" val="1903226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8C07A7-4216-461E-BA45-E6C254F2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B4CC59A-3F51-4680-B726-3BFFE351F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85" t="3659" r="2965" b="2944"/>
          <a:stretch/>
        </p:blipFill>
        <p:spPr>
          <a:xfrm>
            <a:off x="18912" y="274638"/>
            <a:ext cx="8667888" cy="6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72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069B9C4-5D78-4D7E-8C19-01A62CAD8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856984" cy="620288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A48D37F-9952-4D16-8EA4-F5B9A0DFC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830373"/>
            <a:ext cx="3323066" cy="58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0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2A3E15F-DFFF-4F71-87BC-4659DDFD2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903649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3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5048CBF-C2F2-4BAF-9CD0-39220335F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77" y="188640"/>
            <a:ext cx="9189965" cy="6027936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05B3FA7C-C2F5-4626-93A9-83F8F6804BE5}"/>
              </a:ext>
            </a:extLst>
          </p:cNvPr>
          <p:cNvSpPr/>
          <p:nvPr/>
        </p:nvSpPr>
        <p:spPr>
          <a:xfrm>
            <a:off x="1907704" y="3285716"/>
            <a:ext cx="576064" cy="5165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74ED06A-CF86-48FE-ACFC-0C9D82515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649" y="3204758"/>
            <a:ext cx="3034671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53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4AD8EC-7304-4982-919D-479FB32A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sz="5400" b="1" dirty="0" err="1">
                <a:effectLst/>
              </a:rPr>
              <a:t>Média</a:t>
            </a:r>
            <a:r>
              <a:rPr lang="es-PY" sz="5400" b="1" dirty="0">
                <a:effectLst/>
              </a:rPr>
              <a:t> </a:t>
            </a:r>
            <a:r>
              <a:rPr lang="es-PY" sz="5400" b="1" dirty="0" err="1">
                <a:effectLst/>
              </a:rPr>
              <a:t>precipitação</a:t>
            </a:r>
            <a:r>
              <a:rPr lang="es-PY" sz="5400" b="1" dirty="0">
                <a:effectLst/>
              </a:rPr>
              <a:t> p/ 25 anos </a:t>
            </a:r>
            <a:endParaRPr lang="pt-BR" sz="5400" b="1" dirty="0">
              <a:effectLst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EE93C72-C0B0-405C-89D1-483E356D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>
            <a:normAutofit lnSpcReduction="10000"/>
          </a:bodyPr>
          <a:lstStyle/>
          <a:p>
            <a:r>
              <a:rPr lang="es-PY" sz="3600" dirty="0"/>
              <a:t>Se: 10 anos = 160,36 mm/h e 50 anos= 196,10mm/h</a:t>
            </a:r>
          </a:p>
          <a:p>
            <a:r>
              <a:rPr lang="es-PY" sz="3600" dirty="0"/>
              <a:t>Aumento em 40 anos é de 35,74 mm/h</a:t>
            </a:r>
          </a:p>
          <a:p>
            <a:endParaRPr lang="es-PY" sz="3600" dirty="0"/>
          </a:p>
          <a:p>
            <a:endParaRPr lang="es-PY" sz="3600" dirty="0"/>
          </a:p>
          <a:p>
            <a:r>
              <a:rPr lang="es-PY" sz="3600" dirty="0"/>
              <a:t>Se 40 anos    ----   35,74mm/h</a:t>
            </a:r>
          </a:p>
          <a:p>
            <a:r>
              <a:rPr lang="es-PY" sz="3600" dirty="0"/>
              <a:t>      15 anos   -----     x</a:t>
            </a:r>
          </a:p>
          <a:p>
            <a:r>
              <a:rPr lang="es-PY" sz="3600" dirty="0"/>
              <a:t>X= 13,40 + 160,36 = 173,72 mm/h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543197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4AD8EC-7304-4982-919D-479FB32A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78C8779-8C56-4815-8D3E-2C5D57763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6632"/>
            <a:ext cx="878497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38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3A097-70CF-4B57-B048-CFDE81F8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8D56B44-027E-4029-ABA7-06472BC78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9" t="1820" r="3179"/>
          <a:stretch/>
        </p:blipFill>
        <p:spPr>
          <a:xfrm>
            <a:off x="628650" y="365126"/>
            <a:ext cx="7661923" cy="6016202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D94EFED-15A0-4BD6-861B-CA189E349FA6}"/>
              </a:ext>
            </a:extLst>
          </p:cNvPr>
          <p:cNvSpPr/>
          <p:nvPr/>
        </p:nvSpPr>
        <p:spPr>
          <a:xfrm>
            <a:off x="6156176" y="1690689"/>
            <a:ext cx="2359174" cy="17383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968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F4FF9-FD14-4CBF-B609-A8B91A15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F9DEB25-10C2-4C9A-A5D1-B2834C9FE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37319"/>
            <a:ext cx="8928992" cy="6583362"/>
          </a:xfrm>
          <a:prstGeom prst="rect">
            <a:avLst/>
          </a:prstGeom>
        </p:spPr>
      </p:pic>
      <p:sp>
        <p:nvSpPr>
          <p:cNvPr id="3" name="Arco 2">
            <a:extLst>
              <a:ext uri="{FF2B5EF4-FFF2-40B4-BE49-F238E27FC236}">
                <a16:creationId xmlns:a16="http://schemas.microsoft.com/office/drawing/2014/main" id="{FC0A72E1-68A4-465B-8A3F-ED786EE6EC72}"/>
              </a:ext>
            </a:extLst>
          </p:cNvPr>
          <p:cNvSpPr/>
          <p:nvPr/>
        </p:nvSpPr>
        <p:spPr>
          <a:xfrm rot="8297537">
            <a:off x="7164288" y="3717032"/>
            <a:ext cx="914400" cy="914400"/>
          </a:xfrm>
          <a:prstGeom prst="arc">
            <a:avLst>
              <a:gd name="adj1" fmla="val 11490182"/>
              <a:gd name="adj2" fmla="val 409032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C69473B1-FB48-4B5D-BC41-A6E38B13A2DF}"/>
              </a:ext>
            </a:extLst>
          </p:cNvPr>
          <p:cNvCxnSpPr>
            <a:cxnSpLocks/>
          </p:cNvCxnSpPr>
          <p:nvPr/>
        </p:nvCxnSpPr>
        <p:spPr>
          <a:xfrm>
            <a:off x="7164288" y="4174232"/>
            <a:ext cx="8640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369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F4FF9-FD14-4CBF-B609-A8B91A15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C3F38B0-6D95-4A34-A152-86A81FD1F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31639"/>
            <a:ext cx="8892480" cy="63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23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F4FF9-FD14-4CBF-B609-A8B91A15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A6C298B-6FB7-4AB5-94C1-1FB74B153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74638"/>
            <a:ext cx="8856984" cy="64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8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65045DF3-B10B-48A7-B8EA-C1707779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95" y="97841"/>
            <a:ext cx="7886700" cy="759618"/>
          </a:xfrm>
        </p:spPr>
        <p:txBody>
          <a:bodyPr/>
          <a:lstStyle/>
          <a:p>
            <a:r>
              <a:rPr lang="pt-BR" dirty="0"/>
              <a:t>Conceitos básicos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467D222-2777-4D9A-8D96-4304F93E4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335838" cy="536812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/>
              <a:t>Altura pluviométrica</a:t>
            </a:r>
            <a:r>
              <a:rPr lang="pt-BR" dirty="0"/>
              <a:t>: Volume de água precipitada por unidade de área horizontal.</a:t>
            </a:r>
          </a:p>
          <a:p>
            <a:pPr algn="just"/>
            <a:r>
              <a:rPr lang="pt-BR" b="1" dirty="0"/>
              <a:t>Intensidade pluviométrica:</a:t>
            </a:r>
            <a:r>
              <a:rPr lang="pt-BR" dirty="0"/>
              <a:t> Razão entre a altura pluviométrica precipitada e seu respectivo intervalo de tempo.</a:t>
            </a:r>
          </a:p>
          <a:p>
            <a:pPr algn="just"/>
            <a:r>
              <a:rPr lang="pt-BR" b="1" dirty="0"/>
              <a:t>Tempo de concentração:</a:t>
            </a:r>
            <a:r>
              <a:rPr lang="pt-BR" dirty="0"/>
              <a:t> Intervalo de tempo decorrido entre o início da chuva e o momento em que toda a área de contribuição passa a contribuir para determinada seção transversal de um condutor ou calha.</a:t>
            </a:r>
          </a:p>
          <a:p>
            <a:pPr algn="just"/>
            <a:r>
              <a:rPr lang="pt-BR" b="1" dirty="0"/>
              <a:t>Período de retorno:</a:t>
            </a:r>
            <a:r>
              <a:rPr lang="pt-BR" dirty="0"/>
              <a:t> Número médio de anos em que, para a mesma duração de precipitação, uma determinada intensidade pluviométrica é igualada ou ultrapassada apenas uma vez.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9180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77B023D-4B59-DCD6-67EB-73292B501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5" y="260648"/>
            <a:ext cx="8712968" cy="6336703"/>
          </a:xfrm>
        </p:spPr>
      </p:pic>
    </p:spTree>
    <p:extLst>
      <p:ext uri="{BB962C8B-B14F-4D97-AF65-F5344CB8AC3E}">
        <p14:creationId xmlns:p14="http://schemas.microsoft.com/office/powerpoint/2010/main" val="809633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F4FF9-FD14-4CBF-B609-A8B91A15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Y" dirty="0" err="1">
                <a:solidFill>
                  <a:schemeClr val="bg1"/>
                </a:solidFill>
                <a:effectLst/>
              </a:rPr>
              <a:t>Condutores</a:t>
            </a:r>
            <a:r>
              <a:rPr lang="es-PY" dirty="0">
                <a:solidFill>
                  <a:schemeClr val="bg1"/>
                </a:solidFill>
                <a:effectLst/>
              </a:rPr>
              <a:t> </a:t>
            </a:r>
            <a:r>
              <a:rPr lang="es-PY" dirty="0" err="1">
                <a:solidFill>
                  <a:schemeClr val="bg1"/>
                </a:solidFill>
                <a:effectLst/>
              </a:rPr>
              <a:t>verticais</a:t>
            </a:r>
            <a:r>
              <a:rPr lang="es-PY" dirty="0">
                <a:solidFill>
                  <a:schemeClr val="bg1"/>
                </a:solidFill>
                <a:effectLst/>
              </a:rPr>
              <a:t> </a:t>
            </a:r>
            <a:r>
              <a:rPr lang="es-PY" dirty="0" err="1">
                <a:solidFill>
                  <a:schemeClr val="bg1"/>
                </a:solidFill>
                <a:effectLst/>
              </a:rPr>
              <a:t>aresta</a:t>
            </a:r>
            <a:r>
              <a:rPr lang="es-PY" dirty="0">
                <a:solidFill>
                  <a:schemeClr val="bg1"/>
                </a:solidFill>
                <a:effectLst/>
              </a:rPr>
              <a:t> viva</a:t>
            </a:r>
            <a:endParaRPr lang="pt-BR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D288B56-52DE-4E96-88E4-B0AD89233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54187"/>
            <a:ext cx="82296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60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F4FF9-FD14-4CBF-B609-A8B91A15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Y" dirty="0" err="1">
                <a:solidFill>
                  <a:schemeClr val="bg1"/>
                </a:solidFill>
                <a:effectLst/>
              </a:rPr>
              <a:t>Condutores</a:t>
            </a:r>
            <a:r>
              <a:rPr lang="es-PY" dirty="0">
                <a:solidFill>
                  <a:schemeClr val="bg1"/>
                </a:solidFill>
                <a:effectLst/>
              </a:rPr>
              <a:t> </a:t>
            </a:r>
            <a:r>
              <a:rPr lang="es-PY" dirty="0" err="1">
                <a:solidFill>
                  <a:schemeClr val="bg1"/>
                </a:solidFill>
                <a:effectLst/>
              </a:rPr>
              <a:t>verticais</a:t>
            </a:r>
            <a:r>
              <a:rPr lang="es-PY" dirty="0">
                <a:solidFill>
                  <a:schemeClr val="bg1"/>
                </a:solidFill>
                <a:effectLst/>
              </a:rPr>
              <a:t> </a:t>
            </a:r>
            <a:r>
              <a:rPr lang="es-PY" dirty="0" err="1">
                <a:solidFill>
                  <a:schemeClr val="bg1"/>
                </a:solidFill>
                <a:effectLst/>
              </a:rPr>
              <a:t>funil</a:t>
            </a:r>
            <a:r>
              <a:rPr lang="es-PY" dirty="0">
                <a:solidFill>
                  <a:schemeClr val="bg1"/>
                </a:solidFill>
                <a:effectLst/>
              </a:rPr>
              <a:t> de </a:t>
            </a:r>
            <a:r>
              <a:rPr lang="es-PY" dirty="0" err="1">
                <a:solidFill>
                  <a:schemeClr val="bg1"/>
                </a:solidFill>
                <a:effectLst/>
              </a:rPr>
              <a:t>saída</a:t>
            </a:r>
            <a:endParaRPr lang="pt-BR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1F6D1B8-210B-4DAF-86C2-44895AD3A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25612"/>
            <a:ext cx="8856983" cy="501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24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F4FF9-FD14-4CBF-B609-A8B91A15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9308D0A-F293-4F52-8FC8-A195EE8B8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41" y="274638"/>
            <a:ext cx="9036496" cy="6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43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F4FF9-FD14-4CBF-B609-A8B91A15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E09B32C-0679-4C17-BB5E-DD38C48EC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74638"/>
            <a:ext cx="8784976" cy="63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87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Elipse 81"/>
          <p:cNvSpPr/>
          <p:nvPr/>
        </p:nvSpPr>
        <p:spPr>
          <a:xfrm>
            <a:off x="1071538" y="5258248"/>
            <a:ext cx="1340066" cy="13140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b="0" dirty="0"/>
              <a:t>Forma da seção das calhas</a:t>
            </a:r>
            <a:br>
              <a:rPr lang="pt-BR" sz="2000" b="1" dirty="0"/>
            </a:br>
            <a:br>
              <a:rPr lang="pt-BR" sz="2000" b="1" dirty="0"/>
            </a:br>
            <a:endParaRPr lang="pt-BR" sz="2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072098"/>
          </a:xfrm>
        </p:spPr>
        <p:txBody>
          <a:bodyPr>
            <a:normAutofit fontScale="70000" lnSpcReduction="20000"/>
          </a:bodyPr>
          <a:lstStyle/>
          <a:p>
            <a:r>
              <a:rPr lang="pt-BR" sz="2000" dirty="0"/>
              <a:t>Seção Retangular</a:t>
            </a:r>
          </a:p>
          <a:p>
            <a:endParaRPr lang="pt-BR" sz="2000" dirty="0"/>
          </a:p>
          <a:p>
            <a:pPr lvl="5"/>
            <a:endParaRPr lang="pt-BR" sz="800" dirty="0"/>
          </a:p>
          <a:p>
            <a:pPr lvl="5"/>
            <a:endParaRPr lang="pt-BR" sz="800" dirty="0"/>
          </a:p>
          <a:p>
            <a:pPr lvl="5">
              <a:buNone/>
            </a:pPr>
            <a:r>
              <a:rPr lang="pt-BR" sz="800" dirty="0"/>
              <a:t>       </a:t>
            </a:r>
            <a:r>
              <a:rPr lang="pt-BR" sz="1600" dirty="0"/>
              <a:t>H</a:t>
            </a:r>
          </a:p>
          <a:p>
            <a:pPr>
              <a:buNone/>
            </a:pPr>
            <a:r>
              <a:rPr lang="pt-BR" sz="1600" dirty="0"/>
              <a:t>                      </a:t>
            </a:r>
          </a:p>
          <a:p>
            <a:pPr>
              <a:buNone/>
            </a:pPr>
            <a:r>
              <a:rPr lang="pt-BR" sz="1600" dirty="0"/>
              <a:t>		      L</a:t>
            </a:r>
          </a:p>
          <a:p>
            <a:pPr>
              <a:buNone/>
            </a:pPr>
            <a:endParaRPr lang="pt-BR" sz="2000" dirty="0"/>
          </a:p>
          <a:p>
            <a:r>
              <a:rPr lang="pt-BR" sz="2000" dirty="0"/>
              <a:t>Seção Trapezoidal</a:t>
            </a:r>
          </a:p>
          <a:p>
            <a:pPr>
              <a:buNone/>
            </a:pPr>
            <a:r>
              <a:rPr lang="pt-BR" sz="2000" dirty="0"/>
              <a:t>                     </a:t>
            </a:r>
            <a:r>
              <a:rPr lang="pt-BR" sz="1700" dirty="0"/>
              <a:t>L1</a:t>
            </a:r>
          </a:p>
          <a:p>
            <a:endParaRPr lang="pt-BR" sz="2000" dirty="0"/>
          </a:p>
          <a:p>
            <a:pPr lvl="5">
              <a:buNone/>
            </a:pPr>
            <a:r>
              <a:rPr lang="pt-BR" sz="1700" dirty="0"/>
              <a:t>    H</a:t>
            </a:r>
          </a:p>
          <a:p>
            <a:endParaRPr lang="pt-BR" sz="2000" dirty="0"/>
          </a:p>
          <a:p>
            <a:pPr>
              <a:buNone/>
            </a:pPr>
            <a:r>
              <a:rPr lang="pt-BR" sz="2000" dirty="0"/>
              <a:t>                     </a:t>
            </a:r>
            <a:r>
              <a:rPr lang="pt-BR" sz="1700" dirty="0"/>
              <a:t>L2</a:t>
            </a:r>
          </a:p>
          <a:p>
            <a:pPr>
              <a:buNone/>
            </a:pPr>
            <a:endParaRPr lang="pt-BR" sz="2000" dirty="0"/>
          </a:p>
          <a:p>
            <a:r>
              <a:rPr lang="pt-BR" sz="2000" dirty="0"/>
              <a:t>Seção semi-circular</a:t>
            </a:r>
          </a:p>
          <a:p>
            <a:pPr>
              <a:buNone/>
            </a:pPr>
            <a:r>
              <a:rPr lang="pt-BR" sz="2000" dirty="0"/>
              <a:t>					</a:t>
            </a:r>
            <a:r>
              <a:rPr lang="pt-BR" sz="1600" dirty="0"/>
              <a:t>		 </a:t>
            </a:r>
            <a:endParaRPr lang="pt-BR" sz="1400" dirty="0"/>
          </a:p>
          <a:p>
            <a:pPr>
              <a:buNone/>
            </a:pPr>
            <a:r>
              <a:rPr lang="pt-BR" sz="1600" dirty="0"/>
              <a:t>		 			</a:t>
            </a:r>
          </a:p>
          <a:p>
            <a:pPr>
              <a:buNone/>
            </a:pPr>
            <a:r>
              <a:rPr lang="pt-BR" sz="1600" dirty="0"/>
              <a:t>		</a:t>
            </a:r>
            <a:endParaRPr lang="pt-BR" sz="1400" dirty="0"/>
          </a:p>
          <a:p>
            <a:pPr>
              <a:buNone/>
            </a:pPr>
            <a:r>
              <a:rPr lang="pt-BR" sz="1600" dirty="0"/>
              <a:t>                               R					</a:t>
            </a:r>
            <a:endParaRPr lang="pt-BR" sz="1000" dirty="0"/>
          </a:p>
          <a:p>
            <a:pPr>
              <a:buNone/>
            </a:pPr>
            <a:endParaRPr lang="pt-BR" sz="1000" dirty="0"/>
          </a:p>
          <a:p>
            <a:pPr>
              <a:buNone/>
            </a:pPr>
            <a:endParaRPr lang="pt-BR" sz="1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1160" y="1528427"/>
            <a:ext cx="2587524" cy="71438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9554" y="3457084"/>
            <a:ext cx="3014320" cy="910351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-140840" y="988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5214950"/>
            <a:ext cx="3087692" cy="1178727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" name="Fluxograma: Operação manual 101"/>
          <p:cNvSpPr/>
          <p:nvPr/>
        </p:nvSpPr>
        <p:spPr>
          <a:xfrm>
            <a:off x="785786" y="3643314"/>
            <a:ext cx="1928826" cy="571504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" name="Fluxograma: Processo 102"/>
          <p:cNvSpPr/>
          <p:nvPr/>
        </p:nvSpPr>
        <p:spPr>
          <a:xfrm>
            <a:off x="785786" y="1643050"/>
            <a:ext cx="1857388" cy="71438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Fluxograma: Processo 103"/>
          <p:cNvSpPr/>
          <p:nvPr/>
        </p:nvSpPr>
        <p:spPr>
          <a:xfrm>
            <a:off x="642910" y="1571612"/>
            <a:ext cx="2214578" cy="21431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5" name="Fluxograma: Processo 104"/>
          <p:cNvSpPr/>
          <p:nvPr/>
        </p:nvSpPr>
        <p:spPr>
          <a:xfrm>
            <a:off x="714348" y="3429000"/>
            <a:ext cx="2143140" cy="21431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8" name="Fluxograma: Processo 107"/>
          <p:cNvSpPr/>
          <p:nvPr/>
        </p:nvSpPr>
        <p:spPr>
          <a:xfrm>
            <a:off x="785786" y="5214950"/>
            <a:ext cx="1857388" cy="71438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2" name="Conector de seta reta 111"/>
          <p:cNvCxnSpPr/>
          <p:nvPr/>
        </p:nvCxnSpPr>
        <p:spPr>
          <a:xfrm rot="10800000" flipH="1">
            <a:off x="714347" y="3500438"/>
            <a:ext cx="2003731" cy="196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de seta reta 118"/>
          <p:cNvCxnSpPr/>
          <p:nvPr/>
        </p:nvCxnSpPr>
        <p:spPr>
          <a:xfrm>
            <a:off x="785786" y="2641594"/>
            <a:ext cx="1857388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de seta reta 120"/>
          <p:cNvCxnSpPr/>
          <p:nvPr/>
        </p:nvCxnSpPr>
        <p:spPr>
          <a:xfrm rot="5400000" flipH="1" flipV="1">
            <a:off x="2536017" y="2107397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de seta reta 122"/>
          <p:cNvCxnSpPr/>
          <p:nvPr/>
        </p:nvCxnSpPr>
        <p:spPr>
          <a:xfrm>
            <a:off x="1142976" y="4570420"/>
            <a:ext cx="1214446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de seta reta 124"/>
          <p:cNvCxnSpPr>
            <a:stCxn id="108" idx="2"/>
          </p:cNvCxnSpPr>
          <p:nvPr/>
        </p:nvCxnSpPr>
        <p:spPr>
          <a:xfrm rot="16200000" flipH="1">
            <a:off x="1556222" y="6087588"/>
            <a:ext cx="603028" cy="286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de seta reta 129"/>
          <p:cNvCxnSpPr/>
          <p:nvPr/>
        </p:nvCxnSpPr>
        <p:spPr>
          <a:xfrm rot="5400000" flipH="1" flipV="1">
            <a:off x="2606661" y="3892553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57157"/>
            <a:ext cx="8229600" cy="785794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projeção horizontal da borda da telha, na calha deve situar a um terço da largura, conforme mostrado no esquema abaixo.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004543"/>
              </p:ext>
            </p:extLst>
          </p:nvPr>
        </p:nvGraphicFramePr>
        <p:xfrm>
          <a:off x="1393009" y="4073906"/>
          <a:ext cx="4786346" cy="2071699"/>
        </p:xfrm>
        <a:graphic>
          <a:graphicData uri="http://schemas.openxmlformats.org/drawingml/2006/table">
            <a:tbl>
              <a:tblPr/>
              <a:tblGrid>
                <a:gridCol w="2778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Comprimento do Telhado (m)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Largura da calha (m)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Até 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5,0 a 10,0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 a 15,0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15,0 a 20,0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 a 25,0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25,0 a 30,0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" name="Título 1"/>
          <p:cNvSpPr txBox="1">
            <a:spLocks/>
          </p:cNvSpPr>
          <p:nvPr/>
        </p:nvSpPr>
        <p:spPr>
          <a:xfrm>
            <a:off x="251520" y="3399273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Dimensões</a:t>
            </a:r>
            <a:r>
              <a:rPr kumimoji="0" lang="pt-BR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 calha em função do comprimento do telhado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-33144" y="6155581"/>
            <a:ext cx="9144000" cy="622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2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pt-BR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Considerar como comprimento do telhado a medida na direção do escoamento da água.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E:\teto\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367706" y="-1540400"/>
            <a:ext cx="2408590" cy="7818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130E174-B9C7-228C-0AC7-E502F2ADB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8640"/>
            <a:ext cx="892165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4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65045DF3-B10B-48A7-B8EA-C1707779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65126"/>
            <a:ext cx="8856984" cy="1325563"/>
          </a:xfrm>
        </p:spPr>
        <p:txBody>
          <a:bodyPr>
            <a:noAutofit/>
          </a:bodyPr>
          <a:lstStyle/>
          <a:p>
            <a:r>
              <a:rPr lang="pt-BR" sz="3200" b="1" dirty="0"/>
              <a:t>Área de contribuição:</a:t>
            </a:r>
            <a:r>
              <a:rPr lang="pt-BR" sz="3200" dirty="0"/>
              <a:t> Soma das áreas superficiais que recebem e conduzem as águas para determinado ponto da instalação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4A0921-8AEE-404E-A2A8-64536BC95E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25624"/>
            <a:ext cx="7776864" cy="491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939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65045DF3-B10B-48A7-B8EA-C1707779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65127"/>
            <a:ext cx="8263830" cy="399578"/>
          </a:xfrm>
        </p:spPr>
        <p:txBody>
          <a:bodyPr>
            <a:normAutofit fontScale="90000"/>
          </a:bodyPr>
          <a:lstStyle/>
          <a:p>
            <a:r>
              <a:rPr lang="pt-BR" dirty="0"/>
              <a:t>Conceitos básicos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467D222-2777-4D9A-8D96-4304F93E4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733256"/>
          </a:xfrm>
        </p:spPr>
        <p:txBody>
          <a:bodyPr>
            <a:normAutofit/>
          </a:bodyPr>
          <a:lstStyle/>
          <a:p>
            <a:r>
              <a:rPr lang="pt-BR" b="1" dirty="0"/>
              <a:t>Diâmetro nominal: </a:t>
            </a:r>
            <a:r>
              <a:rPr lang="pt-BR" dirty="0"/>
              <a:t>Simples número que serve para classificar, em dimensões, os elementos de tubulações e que corresponde aproximadamente ao diâmetro interno da tubulação em milímetros, não servindo para fins de cálculos.</a:t>
            </a:r>
          </a:p>
          <a:p>
            <a:r>
              <a:rPr lang="pt-BR" b="1" dirty="0"/>
              <a:t>Perímetro molhado:</a:t>
            </a:r>
            <a:r>
              <a:rPr lang="pt-BR" dirty="0"/>
              <a:t> Linha que limita a seção molhada junto às paredes e ao fundo do condutor ou calha.</a:t>
            </a:r>
          </a:p>
          <a:p>
            <a:r>
              <a:rPr lang="pt-BR" b="1" dirty="0"/>
              <a:t>Área molhada:</a:t>
            </a:r>
            <a:r>
              <a:rPr lang="pt-BR" dirty="0"/>
              <a:t> Área útil de escoamento em uma seção transversal de um condutor ou calha.</a:t>
            </a:r>
          </a:p>
          <a:p>
            <a:r>
              <a:rPr lang="pt-BR" b="1" dirty="0"/>
              <a:t>Raio hidráulico:</a:t>
            </a:r>
            <a:r>
              <a:rPr lang="pt-BR" dirty="0"/>
              <a:t> Razão entre a área molhada e o perímetro molhado.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057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65045DF3-B10B-48A7-B8EA-C1707779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Conceitos básicos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4C1A143-BD2D-458B-B5D3-58406A85BC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247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1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65045DF3-B10B-48A7-B8EA-C1707779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65127"/>
            <a:ext cx="8263830" cy="399578"/>
          </a:xfrm>
        </p:spPr>
        <p:txBody>
          <a:bodyPr>
            <a:normAutofit fontScale="90000"/>
          </a:bodyPr>
          <a:lstStyle/>
          <a:p>
            <a:r>
              <a:rPr lang="pt-BR" dirty="0"/>
              <a:t>Conceitos básicos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467D222-2777-4D9A-8D96-4304F93E4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040560"/>
          </a:xfrm>
        </p:spPr>
        <p:txBody>
          <a:bodyPr>
            <a:normAutofit fontScale="25000" lnSpcReduction="20000"/>
          </a:bodyPr>
          <a:lstStyle/>
          <a:p>
            <a:r>
              <a:rPr lang="pt-BR" sz="14400" b="1" dirty="0">
                <a:latin typeface="Oxygen"/>
              </a:rPr>
              <a:t>Vazão de projeto: </a:t>
            </a:r>
            <a:r>
              <a:rPr lang="pt-BR" sz="14400" dirty="0">
                <a:latin typeface="Oxygen"/>
              </a:rPr>
              <a:t>Vazão de referência para o dimensionamento de condutores e calhas.</a:t>
            </a:r>
          </a:p>
          <a:p>
            <a:r>
              <a:rPr lang="pt-BR" sz="14400" b="1" dirty="0">
                <a:latin typeface="Oxygen"/>
              </a:rPr>
              <a:t>Caixa de areia</a:t>
            </a:r>
            <a:r>
              <a:rPr lang="pt-BR" sz="14400" dirty="0">
                <a:latin typeface="Oxygen"/>
              </a:rPr>
              <a:t>: Caixa utilizada nos condutores horizontais destinados a recolher detritos por deposição.</a:t>
            </a:r>
          </a:p>
          <a:p>
            <a:r>
              <a:rPr lang="pt-BR" sz="14400" b="1" dirty="0">
                <a:latin typeface="Oxygen"/>
              </a:rPr>
              <a:t>Condutor:</a:t>
            </a:r>
            <a:r>
              <a:rPr lang="pt-BR" sz="14400" dirty="0">
                <a:latin typeface="Oxygen"/>
              </a:rPr>
              <a:t> Canal ou tubulação destinado a recolher e conduzir águas pluviais até locais permitidos.</a:t>
            </a:r>
          </a:p>
          <a:p>
            <a:r>
              <a:rPr lang="pt-BR" sz="14400" b="1" dirty="0">
                <a:latin typeface="Oxygen"/>
              </a:rPr>
              <a:t>Saída: </a:t>
            </a:r>
            <a:r>
              <a:rPr lang="pt-BR" sz="14400" dirty="0">
                <a:latin typeface="Oxygen"/>
              </a:rPr>
              <a:t>Orifício na calha, cobertura, terraço e similares, para onde as águas pluviais convergem.</a:t>
            </a:r>
          </a:p>
          <a:p>
            <a:br>
              <a:rPr lang="pt-BR" dirty="0"/>
            </a:br>
            <a:endParaRPr lang="pt-BR" dirty="0">
              <a:latin typeface="Oxygen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355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65045DF3-B10B-48A7-B8EA-C1707779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65127"/>
            <a:ext cx="8263830" cy="399578"/>
          </a:xfrm>
        </p:spPr>
        <p:txBody>
          <a:bodyPr>
            <a:normAutofit fontScale="90000"/>
          </a:bodyPr>
          <a:lstStyle/>
          <a:p>
            <a:r>
              <a:rPr lang="pt-BR" dirty="0"/>
              <a:t>Conceitos básicos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830F7BB-2330-4568-9AB1-F43D70204A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08720"/>
            <a:ext cx="41529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4037C47-4B0A-4555-8F89-2D44E4C8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13557"/>
            <a:ext cx="40576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5223FC3-1B94-409B-A040-42AB405E9926}"/>
              </a:ext>
            </a:extLst>
          </p:cNvPr>
          <p:cNvSpPr txBox="1"/>
          <p:nvPr/>
        </p:nvSpPr>
        <p:spPr>
          <a:xfrm>
            <a:off x="251520" y="5301208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Caixa de passagem/areia - Tigre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1882FA4-C841-4D10-8087-6E05DD3AC6BA}"/>
              </a:ext>
            </a:extLst>
          </p:cNvPr>
          <p:cNvSpPr txBox="1"/>
          <p:nvPr/>
        </p:nvSpPr>
        <p:spPr>
          <a:xfrm>
            <a:off x="4383435" y="533978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Calha em chapa galvanizada</a:t>
            </a:r>
          </a:p>
        </p:txBody>
      </p:sp>
    </p:spTree>
    <p:extLst>
      <p:ext uri="{BB962C8B-B14F-4D97-AF65-F5344CB8AC3E}">
        <p14:creationId xmlns:p14="http://schemas.microsoft.com/office/powerpoint/2010/main" val="1005129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65045DF3-B10B-48A7-B8EA-C1707779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65127"/>
            <a:ext cx="8263830" cy="399578"/>
          </a:xfrm>
        </p:spPr>
        <p:txBody>
          <a:bodyPr>
            <a:normAutofit fontScale="90000"/>
          </a:bodyPr>
          <a:lstStyle/>
          <a:p>
            <a:r>
              <a:rPr lang="pt-BR" dirty="0"/>
              <a:t>Conceitos básicos</a:t>
            </a:r>
          </a:p>
        </p:txBody>
      </p:sp>
      <p:pic>
        <p:nvPicPr>
          <p:cNvPr id="2" name="Espaço Reservado para Conteúdo 1">
            <a:extLst>
              <a:ext uri="{FF2B5EF4-FFF2-40B4-BE49-F238E27FC236}">
                <a16:creationId xmlns:a16="http://schemas.microsoft.com/office/drawing/2014/main" id="{B945FA6F-88D5-4A6E-B371-14EC2C66F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44" t="7605" r="9450" b="2999"/>
          <a:stretch/>
        </p:blipFill>
        <p:spPr>
          <a:xfrm>
            <a:off x="752747" y="908720"/>
            <a:ext cx="4035277" cy="540059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1D814C8-96A2-4512-94E2-85CD42E499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9" t="14503" r="17562" b="8747"/>
          <a:stretch/>
        </p:blipFill>
        <p:spPr>
          <a:xfrm>
            <a:off x="4499991" y="1484784"/>
            <a:ext cx="417646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13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1261</TotalTime>
  <Words>663</Words>
  <Application>Microsoft Office PowerPoint</Application>
  <PresentationFormat>Apresentação na tela (4:3)</PresentationFormat>
  <Paragraphs>99</Paragraphs>
  <Slides>37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Oxygen</vt:lpstr>
      <vt:lpstr>Wingdings</vt:lpstr>
      <vt:lpstr>Office Theme</vt:lpstr>
      <vt:lpstr>ÁGUAS PLUVIAIS  Disciplina de Instalações Hidrossanitárias   Profa. Dra Márcia Helena Beck</vt:lpstr>
      <vt:lpstr>Apresentação do PowerPoint</vt:lpstr>
      <vt:lpstr>Conceitos básicos</vt:lpstr>
      <vt:lpstr>Área de contribuição: Soma das áreas superficiais que recebem e conduzem as águas para determinado ponto da instalação</vt:lpstr>
      <vt:lpstr>Conceitos básicos</vt:lpstr>
      <vt:lpstr>Conceitos básicos</vt:lpstr>
      <vt:lpstr>Conceitos básicos</vt:lpstr>
      <vt:lpstr>Conceitos básicos</vt:lpstr>
      <vt:lpstr>Conceitos básicos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Média precipitação p/ 25 anos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Condutores verticais aresta viva</vt:lpstr>
      <vt:lpstr>Condutores verticais funil de saída</vt:lpstr>
      <vt:lpstr>Apresentação do PowerPoint</vt:lpstr>
      <vt:lpstr>Apresentação do PowerPoint</vt:lpstr>
      <vt:lpstr>Forma da seção das calhas  </vt:lpstr>
      <vt:lpstr>A projeção horizontal da borda da telha, na calha deve situar a um terço da largura, conforme mostrado no esquema abaixo.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ÁGUAS PLUCIAIS</dc:title>
  <dc:creator>User</dc:creator>
  <cp:lastModifiedBy>marcia.beck@ifpr.edu.br</cp:lastModifiedBy>
  <cp:revision>96</cp:revision>
  <dcterms:created xsi:type="dcterms:W3CDTF">2009-04-18T23:04:53Z</dcterms:created>
  <dcterms:modified xsi:type="dcterms:W3CDTF">2024-03-22T01:08:57Z</dcterms:modified>
</cp:coreProperties>
</file>