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6" r:id="rId9"/>
    <p:sldId id="281" r:id="rId10"/>
    <p:sldId id="284" r:id="rId11"/>
    <p:sldId id="285" r:id="rId12"/>
    <p:sldId id="267" r:id="rId13"/>
    <p:sldId id="268" r:id="rId14"/>
    <p:sldId id="269" r:id="rId15"/>
    <p:sldId id="270" r:id="rId16"/>
    <p:sldId id="280" r:id="rId17"/>
    <p:sldId id="271" r:id="rId18"/>
    <p:sldId id="282" r:id="rId19"/>
    <p:sldId id="283" r:id="rId20"/>
    <p:sldId id="286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7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4C489D-BB60-4439-B9BE-08D44E29FB63}" v="3" dt="2025-03-18T13:53: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Carolina Fortes" userId="34ca49754baf1309" providerId="LiveId" clId="{F54C489D-BB60-4439-B9BE-08D44E29FB63}"/>
    <pc:docChg chg="modSld">
      <pc:chgData name="Maria Carolina Fortes" userId="34ca49754baf1309" providerId="LiveId" clId="{F54C489D-BB60-4439-B9BE-08D44E29FB63}" dt="2025-03-18T13:54:00.210" v="31" actId="14100"/>
      <pc:docMkLst>
        <pc:docMk/>
      </pc:docMkLst>
      <pc:sldChg chg="addSp modSp mod">
        <pc:chgData name="Maria Carolina Fortes" userId="34ca49754baf1309" providerId="LiveId" clId="{F54C489D-BB60-4439-B9BE-08D44E29FB63}" dt="2025-03-18T13:54:00.210" v="31" actId="14100"/>
        <pc:sldMkLst>
          <pc:docMk/>
          <pc:sldMk cId="2283178797" sldId="256"/>
        </pc:sldMkLst>
        <pc:spChg chg="mod">
          <ac:chgData name="Maria Carolina Fortes" userId="34ca49754baf1309" providerId="LiveId" clId="{F54C489D-BB60-4439-B9BE-08D44E29FB63}" dt="2025-03-18T13:52:58.886" v="21" actId="1036"/>
          <ac:spMkLst>
            <pc:docMk/>
            <pc:sldMk cId="2283178797" sldId="256"/>
            <ac:spMk id="7" creationId="{3B2FF738-8099-FAD2-5084-4F5819B0855E}"/>
          </ac:spMkLst>
        </pc:spChg>
        <pc:spChg chg="mod">
          <ac:chgData name="Maria Carolina Fortes" userId="34ca49754baf1309" providerId="LiveId" clId="{F54C489D-BB60-4439-B9BE-08D44E29FB63}" dt="2025-03-18T13:54:00.210" v="31" actId="14100"/>
          <ac:spMkLst>
            <pc:docMk/>
            <pc:sldMk cId="2283178797" sldId="256"/>
            <ac:spMk id="12" creationId="{05158242-CD28-CA37-62EE-ABE6FFB79126}"/>
          </ac:spMkLst>
        </pc:spChg>
        <pc:picChg chg="add mod">
          <ac:chgData name="Maria Carolina Fortes" userId="34ca49754baf1309" providerId="LiveId" clId="{F54C489D-BB60-4439-B9BE-08D44E29FB63}" dt="2025-03-18T13:53:31" v="27" actId="14100"/>
          <ac:picMkLst>
            <pc:docMk/>
            <pc:sldMk cId="2283178797" sldId="256"/>
            <ac:picMk id="2" creationId="{41F83400-D689-96AD-818B-B6F6ADAFD71C}"/>
          </ac:picMkLst>
        </pc:picChg>
        <pc:picChg chg="mod">
          <ac:chgData name="Maria Carolina Fortes" userId="34ca49754baf1309" providerId="LiveId" clId="{F54C489D-BB60-4439-B9BE-08D44E29FB63}" dt="2025-03-18T13:53:49.115" v="29" actId="14100"/>
          <ac:picMkLst>
            <pc:docMk/>
            <pc:sldMk cId="2283178797" sldId="256"/>
            <ac:picMk id="8" creationId="{D3772330-8D56-F282-CB14-7F946EFFDA4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59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2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5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4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0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5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68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1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62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01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377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revistaseletronicas.pucrs.br/ojs/index.php/porescrito/article/view/112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undo do vetor de cores vibrantes salpicando">
            <a:extLst>
              <a:ext uri="{FF2B5EF4-FFF2-40B4-BE49-F238E27FC236}">
                <a16:creationId xmlns:a16="http://schemas.microsoft.com/office/drawing/2014/main" id="{66FFC513-B972-8597-DABD-AE09C98FEC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7280"/>
          <a:stretch/>
        </p:blipFill>
        <p:spPr>
          <a:xfrm>
            <a:off x="6822" y="10"/>
            <a:ext cx="12191999" cy="6857990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05158242-CD28-CA37-62EE-ABE6FFB79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7122" y="2424463"/>
            <a:ext cx="7559038" cy="2043365"/>
          </a:xfrm>
        </p:spPr>
        <p:txBody>
          <a:bodyPr anchor="ctr">
            <a:normAutofit/>
          </a:bodyPr>
          <a:lstStyle/>
          <a:p>
            <a:pPr algn="ctr"/>
            <a:r>
              <a:rPr lang="pt-BR" sz="4800" b="1" dirty="0"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TEORIAS DO ENSINO E  APRENDIZAGEM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198BE0-5223-39E2-639C-933610971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1857" y="5159228"/>
            <a:ext cx="6581930" cy="746640"/>
          </a:xfrm>
        </p:spPr>
        <p:txBody>
          <a:bodyPr>
            <a:normAutofit/>
          </a:bodyPr>
          <a:lstStyle/>
          <a:p>
            <a:pPr algn="ctr"/>
            <a:r>
              <a:rPr lang="pt-BR" b="1" dirty="0" err="1">
                <a:solidFill>
                  <a:srgbClr val="FFFFFF"/>
                </a:solidFill>
              </a:rPr>
              <a:t>Profª</a:t>
            </a:r>
            <a:r>
              <a:rPr lang="pt-BR" b="1" dirty="0">
                <a:solidFill>
                  <a:srgbClr val="FFFFFF"/>
                </a:solidFill>
              </a:rPr>
              <a:t> Dra. Maria </a:t>
            </a:r>
            <a:r>
              <a:rPr lang="pt-BR" b="1" dirty="0" err="1">
                <a:solidFill>
                  <a:srgbClr val="FFFFFF"/>
                </a:solidFill>
              </a:rPr>
              <a:t>carolina</a:t>
            </a:r>
            <a:r>
              <a:rPr lang="pt-BR" b="1" dirty="0">
                <a:solidFill>
                  <a:srgbClr val="FFFFFF"/>
                </a:solidFill>
              </a:rPr>
              <a:t> Fortes</a:t>
            </a:r>
          </a:p>
        </p:txBody>
      </p:sp>
      <p:sp>
        <p:nvSpPr>
          <p:cNvPr id="7" name="Subtítulo 4">
            <a:extLst>
              <a:ext uri="{FF2B5EF4-FFF2-40B4-BE49-F238E27FC236}">
                <a16:creationId xmlns:a16="http://schemas.microsoft.com/office/drawing/2014/main" id="{3B2FF738-8099-FAD2-5084-4F5819B0855E}"/>
              </a:ext>
            </a:extLst>
          </p:cNvPr>
          <p:cNvSpPr txBox="1">
            <a:spLocks/>
          </p:cNvSpPr>
          <p:nvPr/>
        </p:nvSpPr>
        <p:spPr>
          <a:xfrm>
            <a:off x="436880" y="1317091"/>
            <a:ext cx="11297920" cy="8093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3600" kern="1200" spc="5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20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1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1000"/>
              </a:lnSpc>
            </a:pPr>
            <a:endParaRPr lang="pt-BR" sz="2800" b="1" kern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91000"/>
              </a:lnSpc>
            </a:pPr>
            <a:r>
              <a:rPr lang="pt-BR" sz="2800" b="1" kern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Mestrado Profissional em Ciências e Tecnologias na Educação</a:t>
            </a:r>
            <a:endParaRPr lang="pt-BR" sz="2800" kern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91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 descr="logoIfet">
            <a:extLst>
              <a:ext uri="{FF2B5EF4-FFF2-40B4-BE49-F238E27FC236}">
                <a16:creationId xmlns:a16="http://schemas.microsoft.com/office/drawing/2014/main" id="{D3772330-8D56-F282-CB14-7F946EFFDA4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393787" y="47004"/>
            <a:ext cx="2791391" cy="972066"/>
          </a:xfrm>
          <a:prstGeom prst="rect">
            <a:avLst/>
          </a:prstGeom>
          <a:noFill/>
        </p:spPr>
      </p:pic>
      <p:pic>
        <p:nvPicPr>
          <p:cNvPr id="2" name="Picture 4" descr="Resultado de imagem para ppgcited cavg ifsul edu br">
            <a:extLst>
              <a:ext uri="{FF2B5EF4-FFF2-40B4-BE49-F238E27FC236}">
                <a16:creationId xmlns:a16="http://schemas.microsoft.com/office/drawing/2014/main" id="{41F83400-D689-96AD-818B-B6F6ADAFD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2" y="47004"/>
            <a:ext cx="3118343" cy="97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178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F2117-E961-314B-C2FA-9645CEE1C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0" y="-8281"/>
            <a:ext cx="11521439" cy="882041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Senso Comum - </a:t>
            </a:r>
            <a:r>
              <a:rPr lang="pt-B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Ostermann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 e Cavalcanti (2010)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73EE2B-F185-8987-4CA0-6AE11B1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" y="955041"/>
            <a:ext cx="11430000" cy="3149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É imprescindível o questionamento das ideias docentes de "senso comum" já levantadas na literatura tais como: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visão empirista-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indutivista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da ciência e do trabalho científico;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visão enciclopedista de ensino; obrigação de cumprir o programa;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avaliação vista como objetiva e usada para classificar os alunos.</a:t>
            </a:r>
          </a:p>
          <a:p>
            <a:pPr marL="0" indent="0" algn="just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0CA94160-BA3B-D902-9411-F899012EEFD4}"/>
              </a:ext>
            </a:extLst>
          </p:cNvPr>
          <p:cNvSpPr/>
          <p:nvPr/>
        </p:nvSpPr>
        <p:spPr>
          <a:xfrm>
            <a:off x="233680" y="4531360"/>
            <a:ext cx="11744959" cy="14935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Sendo assim, é imprescindível a discussão, na formação de professores, de referenciais teóricos que possam orientar e problematizar a prática docente.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483157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94031-686D-10EB-3718-486FB7D58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123799"/>
            <a:ext cx="11064240" cy="668681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Senso Comum - </a:t>
            </a:r>
            <a:r>
              <a:rPr lang="pt-B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Ostermann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 e Cavalcanti (2010)</a:t>
            </a:r>
            <a:endParaRPr lang="pt-BR" sz="2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70F188-8C46-AE8D-2B50-F4AEA4ADB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60" y="934720"/>
            <a:ext cx="11958320" cy="5842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Mesmo visões reconhecidamente ultrapassadas do processo ensino aprendizagem, tais como </a:t>
            </a:r>
            <a:r>
              <a:rPr lang="pt-BR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concepções behavioristas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precisam ser debatidas, pois, apesar de seu franco declínio na área da pesquisa em ensino de ciências, ainda podem ser identificadas em </a:t>
            </a: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práticas pedagógicas, livros didáticos, materiais de divulgação científica, bem como em sites, aplicativos, simulações, hipermídias, tutoriais disponibilizados na internet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Esses materiais educacionais desenvolvidos com o que chamamos de Tecnologias de Informação e Comunicação (</a:t>
            </a:r>
            <a:r>
              <a:rPr lang="pt-BR" sz="2600" dirty="0" err="1">
                <a:latin typeface="Arial" panose="020B0604020202020204" pitchFamily="34" charset="0"/>
                <a:cs typeface="Arial" panose="020B0604020202020204" pitchFamily="34" charset="0"/>
              </a:rPr>
              <a:t>TIC’s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), é comum que se autoproclamem “pedagogicamente modernos”. Uma análise mais detalhada pode mostrar que são demasiadamente </a:t>
            </a:r>
            <a:r>
              <a:rPr lang="pt-BR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behavioristas, ou seja, usam tecnologias modernas com fundamentação ultrapassada.</a:t>
            </a:r>
          </a:p>
        </p:txBody>
      </p:sp>
    </p:spTree>
    <p:extLst>
      <p:ext uri="{BB962C8B-B14F-4D97-AF65-F5344CB8AC3E}">
        <p14:creationId xmlns:p14="http://schemas.microsoft.com/office/powerpoint/2010/main" val="715158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331E0E2-33D2-EF96-162F-9DA38420F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25399"/>
            <a:ext cx="9291215" cy="1049235"/>
          </a:xfrm>
        </p:spPr>
        <p:txBody>
          <a:bodyPr>
            <a:normAutofit fontScale="90000"/>
          </a:bodyPr>
          <a:lstStyle/>
          <a:p>
            <a:br>
              <a:rPr lang="pt-BR" sz="3200" b="1" dirty="0"/>
            </a:br>
            <a:r>
              <a:rPr lang="pt-BR" sz="3200" b="1" dirty="0"/>
              <a:t>O QUE É TEORIA DA EDUCAÇÃO?</a:t>
            </a:r>
            <a:br>
              <a:rPr lang="pt-BR" sz="3200" b="1" dirty="0"/>
            </a:br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88D1CAC-153C-0CC6-DAC9-D7FBC5D63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040" y="1274634"/>
            <a:ext cx="11318239" cy="41917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É a ciência que estuda a </a:t>
            </a:r>
            <a:r>
              <a:rPr lang="pt-BR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possibilidade</a:t>
            </a:r>
            <a:r>
              <a:rPr lang="pt-BR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valor e os limites</a:t>
            </a:r>
            <a:r>
              <a:rPr lang="pt-BR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da educação como processo de aperfeiçoamento e de libertação do homem. Vem substituir a clássica Pedagogia Geral, pois a Teoria da Educação pretende explicar o </a:t>
            </a:r>
            <a:r>
              <a:rPr lang="pt-BR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sentido autêntico e a verdadeira dimensão,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conceptual e real do processo educativo do Homem (A.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Capitán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(1979) apud Cabanas (2002) p.25).</a:t>
            </a:r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070430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CEDC00-4DFB-7372-72FE-C0C3EB51C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uma teoria pedagógica?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01943F-0E87-46C5-42B6-1340039E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473200"/>
            <a:ext cx="11308079" cy="4580281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As teorias pedagógicas refletem as relações ocorridas nos atos de ensinar e aprender, de acordo com uma determinada visão de mundo, em um momento específico da evolução da humanidade.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Englobam: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b="0" dirty="0">
                <a:latin typeface="Arial" panose="020B0604020202020204" pitchFamily="34" charset="0"/>
                <a:cs typeface="Arial" panose="020B0604020202020204" pitchFamily="34" charset="0"/>
              </a:rPr>
              <a:t>os papeis de professores e dos aprendizes;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b="0" dirty="0">
                <a:latin typeface="Arial" panose="020B0604020202020204" pitchFamily="34" charset="0"/>
                <a:cs typeface="Arial" panose="020B0604020202020204" pitchFamily="34" charset="0"/>
              </a:rPr>
              <a:t> as especificidades dos conteúdos e dos espaços educacionais;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b="0" dirty="0">
                <a:latin typeface="Arial" panose="020B0604020202020204" pitchFamily="34" charset="0"/>
                <a:cs typeface="Arial" panose="020B0604020202020204" pitchFamily="34" charset="0"/>
              </a:rPr>
              <a:t>as finalidades das aprendizagens;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2400" b="0" dirty="0">
                <a:latin typeface="Arial" panose="020B0604020202020204" pitchFamily="34" charset="0"/>
                <a:cs typeface="Arial" panose="020B0604020202020204" pitchFamily="34" charset="0"/>
              </a:rPr>
              <a:t>as interações e mediações tecnológicas e pessoais que se entrelaçam no ato educativo.</a:t>
            </a: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803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BCBD1-6D14-98E2-3503-F2003D55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-38761"/>
            <a:ext cx="9279754" cy="1049235"/>
          </a:xfrm>
        </p:spPr>
        <p:txBody>
          <a:bodyPr/>
          <a:lstStyle/>
          <a:p>
            <a:r>
              <a:rPr lang="pt-BR" b="1" dirty="0"/>
              <a:t>O que são teorias de aprendizagem?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50842B-ED2F-EC6E-ACB2-1691B58D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8874"/>
            <a:ext cx="12192000" cy="57560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é uma teoria? </a:t>
            </a: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[...] é uma tentativa humana de sistematizar uma área do conhecimento, uma maneira particular de ver as coisas, de explicar e prever observações. De resolver problemas (Moreira, 2015, p.12). </a:t>
            </a: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são teorias de aprendizagem?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É uma construção humana para interpretar sistematicamente a área do conhecimento que chamamos de aprendizagem. Representa o ponto de vista de um autor/pesquisador sobre como interpretar o tema aprendizagem, quais as variáveis independentes, dependentes e intervenientes (Moreira, 2015, p.12). </a:t>
            </a:r>
          </a:p>
        </p:txBody>
      </p:sp>
    </p:spTree>
    <p:extLst>
      <p:ext uri="{BB962C8B-B14F-4D97-AF65-F5344CB8AC3E}">
        <p14:creationId xmlns:p14="http://schemas.microsoft.com/office/powerpoint/2010/main" val="1247745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7E104E-7739-BA44-A713-3494F6DB1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aprendizagem?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F64347-DB56-3185-2692-8EB6739D3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015732"/>
            <a:ext cx="11643359" cy="34506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[...] o termo teoria da aprendizagem é usado sem muito rigor. Por exemplo a teoria de PIAGET [....] é uma teoria do desenvolvimento cognitivo, na qual a aprendizagem não é um conceito central. Mas esta teoria tem tantas implicações para a aprendizagem que é muitas vezes rotulada, sem maiores objeções, como teoria de aprendizagem (Moreira, 2015, p.12). </a:t>
            </a:r>
          </a:p>
        </p:txBody>
      </p:sp>
    </p:spTree>
    <p:extLst>
      <p:ext uri="{BB962C8B-B14F-4D97-AF65-F5344CB8AC3E}">
        <p14:creationId xmlns:p14="http://schemas.microsoft.com/office/powerpoint/2010/main" val="4216255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1FDDC2-E266-1E8F-C7FA-01DCD719D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53049"/>
            <a:ext cx="9293577" cy="1059305"/>
          </a:xfrm>
        </p:spPr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Algumas definições de aprendizagem: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C8FB6A-242E-984A-B413-F4CDAFDB1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883920"/>
            <a:ext cx="5659121" cy="539496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Condicionamento;</a:t>
            </a: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Aquisição de informações;</a:t>
            </a: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Mudança de comportamental estável;</a:t>
            </a: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Uso do conhecimento na resolução de problemas;</a:t>
            </a: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Construção de novos significados;</a:t>
            </a: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Construção de novas estruturas cognitivas;</a:t>
            </a:r>
          </a:p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Revisão de modelos mentais.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AC61E4F-2CD2-F867-7363-6043E9E93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140" y="883921"/>
            <a:ext cx="5734660" cy="31597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De um modo geral, todas essas “definições” de aprendizagem se referem a aprendizagem cognitiva, aquela que resulta no armazenamento de informações, de conhecimentos, na memória de quem aprende. </a:t>
            </a: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6B861D6D-8626-894A-495F-0AECD5F0EDD2}"/>
              </a:ext>
            </a:extLst>
          </p:cNvPr>
          <p:cNvSpPr/>
          <p:nvPr/>
        </p:nvSpPr>
        <p:spPr>
          <a:xfrm>
            <a:off x="5626431" y="2077721"/>
            <a:ext cx="660399" cy="772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BB320C02-F964-DDD1-3EC7-977BEBD10E4F}"/>
              </a:ext>
            </a:extLst>
          </p:cNvPr>
          <p:cNvSpPr/>
          <p:nvPr/>
        </p:nvSpPr>
        <p:spPr>
          <a:xfrm>
            <a:off x="6471920" y="4592320"/>
            <a:ext cx="5516880" cy="108711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ESTRUTURA COGNITIVA</a:t>
            </a:r>
          </a:p>
        </p:txBody>
      </p:sp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56B51A0C-D5C8-258C-76B9-CE8785F94A5A}"/>
              </a:ext>
            </a:extLst>
          </p:cNvPr>
          <p:cNvSpPr/>
          <p:nvPr/>
        </p:nvSpPr>
        <p:spPr>
          <a:xfrm>
            <a:off x="8864600" y="4038601"/>
            <a:ext cx="1097280" cy="64007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401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CE5C6-5D5D-8605-A4F4-574E0CB75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3319"/>
            <a:ext cx="9291215" cy="1049235"/>
          </a:xfrm>
        </p:spPr>
        <p:txBody>
          <a:bodyPr/>
          <a:lstStyle/>
          <a:p>
            <a:r>
              <a:rPr lang="pt-BR" dirty="0"/>
              <a:t>Tipos de aprendizagens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F5FECC-9D12-6F49-9E13-D8037031A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2554"/>
            <a:ext cx="12192000" cy="505504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Aprendizagem cognitiva: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é aquela que resulta no Teorias de Aprendizagem e Ensino armazenamento organizado de informações na mente do ser que aprende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Aprendizagem afetiva: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é aquela que resulta de sinais internos ao indivíduo e pode ser identificada como experiências tais como prazer e dor, satisfação ou descontentamento, alegria ou ansiedade.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Aprendizagem psicomotora: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é aquela que envolve respostas musculares adquiridas mediante treino e prática.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Ex. aprender a tocar piano jogar golfe ou dançar balé.</a:t>
            </a:r>
          </a:p>
        </p:txBody>
      </p:sp>
    </p:spTree>
    <p:extLst>
      <p:ext uri="{BB962C8B-B14F-4D97-AF65-F5344CB8AC3E}">
        <p14:creationId xmlns:p14="http://schemas.microsoft.com/office/powerpoint/2010/main" val="2553276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556480-1A4B-FE5F-1B4B-01FE1B609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63209"/>
            <a:ext cx="9293577" cy="769911"/>
          </a:xfrm>
        </p:spPr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Teorias de Aprendizagem - Filosofias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30DAEEF1-FCA4-3B0D-1669-126B90AB3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3361" y="1685759"/>
            <a:ext cx="5527040" cy="207344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Conceitos:</a:t>
            </a:r>
          </a:p>
          <a:p>
            <a:pPr marL="0" indent="0" algn="just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São signos que apontam regularidades em objetos ou eventos, os quais são usados para pensar e dar respostas rotineiras e estáveis ao fluxo de eventos.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AB02502-A313-9637-6997-C80DC2D96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88480" y="1955801"/>
            <a:ext cx="4226560" cy="136005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Princípios:</a:t>
            </a:r>
          </a:p>
          <a:p>
            <a:pPr marL="0" indent="0">
              <a:buNone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São relações significativas entre conceitos. 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ACC2E33F-7CFC-4868-CBE0-F7C80911B9AB}"/>
              </a:ext>
            </a:extLst>
          </p:cNvPr>
          <p:cNvSpPr/>
          <p:nvPr/>
        </p:nvSpPr>
        <p:spPr>
          <a:xfrm>
            <a:off x="121920" y="822960"/>
            <a:ext cx="11948160" cy="7408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As teorias que o homem constrói para sistematizar seu conhecimento, para explicar e prever eventos , são constituídos de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Conceitos e Princípios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0F930C58-C186-65E3-5697-64CBF3F52BFE}"/>
              </a:ext>
            </a:extLst>
          </p:cNvPr>
          <p:cNvSpPr/>
          <p:nvPr/>
        </p:nvSpPr>
        <p:spPr>
          <a:xfrm>
            <a:off x="1127760" y="4074161"/>
            <a:ext cx="9641840" cy="595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Teorias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também expressam relações entre conceitos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117FF02C-2390-284D-77EB-E57AC14D684F}"/>
              </a:ext>
            </a:extLst>
          </p:cNvPr>
          <p:cNvSpPr/>
          <p:nvPr/>
        </p:nvSpPr>
        <p:spPr>
          <a:xfrm>
            <a:off x="5293360" y="5030730"/>
            <a:ext cx="6187440" cy="8272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Filosofias ou Visão de Mundo.</a:t>
            </a:r>
          </a:p>
        </p:txBody>
      </p:sp>
      <p:sp>
        <p:nvSpPr>
          <p:cNvPr id="16" name="Seta: para a Direita 15">
            <a:extLst>
              <a:ext uri="{FF2B5EF4-FFF2-40B4-BE49-F238E27FC236}">
                <a16:creationId xmlns:a16="http://schemas.microsoft.com/office/drawing/2014/main" id="{5A0E11AC-C6A9-6C8D-C307-50C42172D70A}"/>
              </a:ext>
            </a:extLst>
          </p:cNvPr>
          <p:cNvSpPr/>
          <p:nvPr/>
        </p:nvSpPr>
        <p:spPr>
          <a:xfrm>
            <a:off x="5740401" y="2017343"/>
            <a:ext cx="1148079" cy="5384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: para a Esquerda 16">
            <a:extLst>
              <a:ext uri="{FF2B5EF4-FFF2-40B4-BE49-F238E27FC236}">
                <a16:creationId xmlns:a16="http://schemas.microsoft.com/office/drawing/2014/main" id="{C77BA098-14A0-EEB0-C086-98C3C11A56FA}"/>
              </a:ext>
            </a:extLst>
          </p:cNvPr>
          <p:cNvSpPr/>
          <p:nvPr/>
        </p:nvSpPr>
        <p:spPr>
          <a:xfrm>
            <a:off x="5740401" y="2804743"/>
            <a:ext cx="1148079" cy="538480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C496EA25-4BEE-9C3C-95A0-59A29AD13527}"/>
              </a:ext>
            </a:extLst>
          </p:cNvPr>
          <p:cNvCxnSpPr>
            <a:cxnSpLocks/>
          </p:cNvCxnSpPr>
          <p:nvPr/>
        </p:nvCxnSpPr>
        <p:spPr>
          <a:xfrm>
            <a:off x="2204720" y="3759200"/>
            <a:ext cx="467360" cy="3505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E52820AB-0615-3051-6170-10F594BC8336}"/>
              </a:ext>
            </a:extLst>
          </p:cNvPr>
          <p:cNvCxnSpPr>
            <a:cxnSpLocks/>
          </p:cNvCxnSpPr>
          <p:nvPr/>
        </p:nvCxnSpPr>
        <p:spPr>
          <a:xfrm flipH="1">
            <a:off x="7493000" y="3343223"/>
            <a:ext cx="1021080" cy="71598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eta: para a Direita 24">
            <a:extLst>
              <a:ext uri="{FF2B5EF4-FFF2-40B4-BE49-F238E27FC236}">
                <a16:creationId xmlns:a16="http://schemas.microsoft.com/office/drawing/2014/main" id="{94941489-315B-C3EB-436E-D93AFFB74BCD}"/>
              </a:ext>
            </a:extLst>
          </p:cNvPr>
          <p:cNvSpPr/>
          <p:nvPr/>
        </p:nvSpPr>
        <p:spPr>
          <a:xfrm>
            <a:off x="4744720" y="5212881"/>
            <a:ext cx="721360" cy="507199"/>
          </a:xfrm>
          <a:prstGeom prst="rightArrow">
            <a:avLst>
              <a:gd name="adj1" fmla="val 50000"/>
              <a:gd name="adj2" fmla="val 59554"/>
            </a:avLst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576EF4D1-DBBB-9C38-9EC1-0A9F51BFAB29}"/>
              </a:ext>
            </a:extLst>
          </p:cNvPr>
          <p:cNvSpPr/>
          <p:nvPr/>
        </p:nvSpPr>
        <p:spPr>
          <a:xfrm>
            <a:off x="1270000" y="4868096"/>
            <a:ext cx="3616960" cy="115250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Sistema de Valores</a:t>
            </a:r>
          </a:p>
        </p:txBody>
      </p:sp>
    </p:spTree>
    <p:extLst>
      <p:ext uri="{BB962C8B-B14F-4D97-AF65-F5344CB8AC3E}">
        <p14:creationId xmlns:p14="http://schemas.microsoft.com/office/powerpoint/2010/main" val="2517315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410CB-68F5-F8E7-4475-92AEF977E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160" y="83159"/>
            <a:ext cx="11673839" cy="1049235"/>
          </a:xfrm>
        </p:spPr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Teorias de Aprendizagem - Filosofias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F46B7F1-CDCF-F113-DC74-EE80FE80A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1" y="1040372"/>
            <a:ext cx="11186160" cy="30236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No caso das teorias da aprendizagem, são três as filosofias subjacentes: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comportamentalista (behaviorismo);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humanista;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cognitivista (construtivismo).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BAB73AFA-00C0-2BFE-DFDC-CDEFEB863F13}"/>
              </a:ext>
            </a:extLst>
          </p:cNvPr>
          <p:cNvSpPr/>
          <p:nvPr/>
        </p:nvSpPr>
        <p:spPr>
          <a:xfrm>
            <a:off x="1249680" y="4378960"/>
            <a:ext cx="9977120" cy="1778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Nem sempre, se pode enquadrar  claramente determinada teoria de aprendizagem em apenas uma corrente filosófica.</a:t>
            </a:r>
          </a:p>
        </p:txBody>
      </p:sp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FDD375C5-17F6-3008-ED76-301D3BE62868}"/>
              </a:ext>
            </a:extLst>
          </p:cNvPr>
          <p:cNvSpPr/>
          <p:nvPr/>
        </p:nvSpPr>
        <p:spPr>
          <a:xfrm>
            <a:off x="5664200" y="4064000"/>
            <a:ext cx="863600" cy="35560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1015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69CD9-CBC6-2786-D75C-EF3E0493D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2199"/>
            <a:ext cx="9291215" cy="1049235"/>
          </a:xfrm>
        </p:spPr>
        <p:txBody>
          <a:bodyPr/>
          <a:lstStyle/>
          <a:p>
            <a:r>
              <a:rPr lang="pt-BR" dirty="0"/>
              <a:t>Pauta da aula: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AE25CF-5BA7-2A1B-91D3-08EF355C8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877813"/>
            <a:ext cx="11094719" cy="29220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pt-BR" sz="2800" dirty="0"/>
              <a:t>Compreender a diferença entre ensino e educação;</a:t>
            </a:r>
          </a:p>
          <a:p>
            <a:pPr algn="just"/>
            <a:r>
              <a:rPr lang="pt-BR" sz="2800" dirty="0"/>
              <a:t>Refletir sobre os conceitos: Ensino, Aprendizagem e teoria;</a:t>
            </a:r>
          </a:p>
          <a:p>
            <a:pPr algn="just"/>
            <a:r>
              <a:rPr lang="pt-BR" sz="2800" dirty="0"/>
              <a:t>Apresentar de forma introdutória as diferentes concepções teóricas que constituem os processos de ensino e de aprendizagem.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EC584876-2224-856C-5C37-C72674C2E6C2}"/>
              </a:ext>
            </a:extLst>
          </p:cNvPr>
          <p:cNvSpPr/>
          <p:nvPr/>
        </p:nvSpPr>
        <p:spPr>
          <a:xfrm>
            <a:off x="2377440" y="4155440"/>
            <a:ext cx="7406640" cy="102616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ORGANIZADOR PRÉVIO </a:t>
            </a:r>
          </a:p>
          <a:p>
            <a:pPr algn="ctr"/>
            <a:r>
              <a:rPr lang="pt-BR" sz="2400" dirty="0"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(David P. </a:t>
            </a:r>
            <a:r>
              <a:rPr lang="pt-BR" sz="2400" dirty="0" err="1"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Ausubel</a:t>
            </a:r>
            <a:r>
              <a:rPr lang="pt-BR" sz="2400" dirty="0"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 apud Moreira,2015)</a:t>
            </a:r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487AC5B0-AD1D-8790-1723-7F7B4DEA2E4C}"/>
              </a:ext>
            </a:extLst>
          </p:cNvPr>
          <p:cNvSpPr/>
          <p:nvPr/>
        </p:nvSpPr>
        <p:spPr>
          <a:xfrm>
            <a:off x="5862320" y="3830320"/>
            <a:ext cx="640080" cy="325120"/>
          </a:xfrm>
          <a:prstGeom prst="downArrow">
            <a:avLst>
              <a:gd name="adj1" fmla="val 50000"/>
              <a:gd name="adj2" fmla="val 5312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595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A671A-7743-A121-B126-A9CA56693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113639"/>
            <a:ext cx="11430000" cy="1049235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Teorias de Ensino e Aprendizagem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64D17C-8FD8-F51A-812D-E31A5B3FF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1056640"/>
            <a:ext cx="11653519" cy="5334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Teorias behavioristas - Ivan Pavlov, John Watson, Guthrie, Edward </a:t>
            </a:r>
            <a:r>
              <a:rPr lang="pt-B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Thorndike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 e Skinner;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Teorias de transição entre o behaviorismo clássico e o cognitivismo (Robert </a:t>
            </a:r>
            <a:r>
              <a:rPr lang="pt-B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Gagné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, Edward </a:t>
            </a:r>
            <a:r>
              <a:rPr lang="pt-B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Tolman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, Teoria da Gestalt);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Teorias Cognitivistas (Bruner, Piaget, </a:t>
            </a:r>
            <a:r>
              <a:rPr lang="pt-B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Ausubel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, Novak);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Teorias </a:t>
            </a:r>
            <a:r>
              <a:rPr lang="pt-B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Sócio-Culturais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 (Vygotsky e Paulo Freire);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Teoria Humanista (Carl Rogers, George Kelly)</a:t>
            </a:r>
          </a:p>
        </p:txBody>
      </p:sp>
    </p:spTree>
    <p:extLst>
      <p:ext uri="{BB962C8B-B14F-4D97-AF65-F5344CB8AC3E}">
        <p14:creationId xmlns:p14="http://schemas.microsoft.com/office/powerpoint/2010/main" val="3020286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1FB2E-29DE-D0CB-E9FA-F756173D8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320" y="72999"/>
            <a:ext cx="11186159" cy="1049235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Teorias Conexionistas (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), Teorias Cognitivistas, Teorias Humanistas e Teorias Socioculturais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F252C9-004E-BCD3-7B80-E41A821B1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418080"/>
            <a:ext cx="11186160" cy="38201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Alterações observadas no comportamento do sujeito.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Princípio - repetir padrões de comportamento até que eles sejam “incorporados”, feitos automaticamente.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Tratam a aprendizagem como uma questão de conexões entre </a:t>
            </a:r>
            <a:r>
              <a:rPr lang="pt-BR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estímulos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(E) </a:t>
            </a:r>
            <a:r>
              <a:rPr lang="pt-BR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respostas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(R). Comportamentos (respostas) são eliciados estímulos (condições que  levam aos comportamentos).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314C7F2D-EACE-2091-C7E7-A280650E3F84}"/>
              </a:ext>
            </a:extLst>
          </p:cNvPr>
          <p:cNvSpPr/>
          <p:nvPr/>
        </p:nvSpPr>
        <p:spPr>
          <a:xfrm>
            <a:off x="609601" y="1198880"/>
            <a:ext cx="11186159" cy="7518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Teorias Conexionistas (Behaviorismo) </a:t>
            </a:r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8006F7B0-0031-E971-E01C-ADA0622BFACE}"/>
              </a:ext>
            </a:extLst>
          </p:cNvPr>
          <p:cNvSpPr/>
          <p:nvPr/>
        </p:nvSpPr>
        <p:spPr>
          <a:xfrm>
            <a:off x="5872480" y="1950720"/>
            <a:ext cx="762000" cy="48768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281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6546E4-9493-40FD-F8D4-3D5B7F7E6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1" y="123799"/>
            <a:ext cx="11521440" cy="1049235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Teorias Conexionistas (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), Teorias Cognitivistas, Teorias Humanistas e Teorias Socioculturais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5EAA39-9F0C-986D-EE22-3208ABA8F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99" y="2367280"/>
            <a:ext cx="11673841" cy="37693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As teorias E-R focalizam muito mais os comportamentos observáveis (variáveis dependentes) e os estímulos (variáveis independentes) do que as conexões E-R, propriamente ditas, que são consideradas como variáveis intervenientes.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Comportamentos complexos podem ser explicados em termos de cadeias de conexões E-R.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23E62D77-B99F-E3D3-FD30-CA368651A7FC}"/>
              </a:ext>
            </a:extLst>
          </p:cNvPr>
          <p:cNvSpPr/>
          <p:nvPr/>
        </p:nvSpPr>
        <p:spPr>
          <a:xfrm>
            <a:off x="609601" y="1198880"/>
            <a:ext cx="11186159" cy="7518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Teorias Conexionistas (Behaviorismo) </a:t>
            </a:r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C54349E7-8A7C-584F-0963-0A9627C5053F}"/>
              </a:ext>
            </a:extLst>
          </p:cNvPr>
          <p:cNvSpPr/>
          <p:nvPr/>
        </p:nvSpPr>
        <p:spPr>
          <a:xfrm>
            <a:off x="5577840" y="1950720"/>
            <a:ext cx="853440" cy="4165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180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39003-4C15-F241-D41F-F3CB02CF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12039"/>
            <a:ext cx="12110719" cy="1049235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Teorias Conexionistas (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), Teorias Cognitivistas, Teorias Humanistas e Teorias Socioculturais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199E3F-9586-D394-25EB-DA1E416D5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1" y="2275840"/>
            <a:ext cx="12110720" cy="4013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➢ </a:t>
            </a:r>
            <a:r>
              <a:rPr lang="pt-B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Cognição</a:t>
            </a:r>
            <a:r>
              <a:rPr lang="pt-BR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refere-se a um conjunto de habilidades cerebrais/mentais necessárias para a obtenção de conhecimento sobre o mundo. Tais habilidades envolvem pensamento, raciocínio, abstração, linguagem, memória, atenção, criatividade, capacidade de resolução de problemas, entre outras funções.</a:t>
            </a:r>
          </a:p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➢ Tratam da cognição, de como o indivíduo conhece, ou seja, percebe, processa a informação, compreende, dá significados, constrói estruturas cognitivas. As variáveis intervenientes são mais complexas como, por exemplo, representações, atitudes e crenças. 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D3C81E1A-2EF2-8033-EED7-5B425318E037}"/>
              </a:ext>
            </a:extLst>
          </p:cNvPr>
          <p:cNvSpPr/>
          <p:nvPr/>
        </p:nvSpPr>
        <p:spPr>
          <a:xfrm>
            <a:off x="609601" y="1198880"/>
            <a:ext cx="11186159" cy="7518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Teorias Cognitivistas </a:t>
            </a:r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70CE57C6-F475-6D32-73B9-CA92FA20534B}"/>
              </a:ext>
            </a:extLst>
          </p:cNvPr>
          <p:cNvSpPr/>
          <p:nvPr/>
        </p:nvSpPr>
        <p:spPr>
          <a:xfrm>
            <a:off x="5750560" y="1950720"/>
            <a:ext cx="802640" cy="32512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021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66442-E542-3928-C35E-F256CF30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42240"/>
            <a:ext cx="12191998" cy="1330960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Teorias Conexionistas (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), Teorias Cognitivistas, Teorias Humanistas e Teorias Socioculturais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F6BF77-4B06-713D-9ED8-B8381BEF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3352800"/>
            <a:ext cx="11186160" cy="235712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Não rechaçam os comportamentos nem as cognições, porém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desenfatizam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o papel do intelecto. O indivíduo não é só intelecto. A aprendizagem envolve intelecto, corpo e sentimentos de maneira inseparável.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09F3C118-73B4-81FF-A207-FD94B8671926}"/>
              </a:ext>
            </a:extLst>
          </p:cNvPr>
          <p:cNvSpPr/>
          <p:nvPr/>
        </p:nvSpPr>
        <p:spPr>
          <a:xfrm>
            <a:off x="609601" y="1920240"/>
            <a:ext cx="11186159" cy="7518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Teorias Humanistas </a:t>
            </a:r>
          </a:p>
        </p:txBody>
      </p:sp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76337962-9F03-8E7D-0187-5B8D870349F0}"/>
              </a:ext>
            </a:extLst>
          </p:cNvPr>
          <p:cNvSpPr/>
          <p:nvPr/>
        </p:nvSpPr>
        <p:spPr>
          <a:xfrm>
            <a:off x="5664200" y="2672080"/>
            <a:ext cx="863600" cy="5994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029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C3193-0553-63DA-7CF3-8115892E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679"/>
            <a:ext cx="12191999" cy="1049235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Teorias Conexionistas (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), Teorias Cognitivistas, Teorias Humanistas e Teorias Socioculturais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2D75F7-597A-58A4-94CD-D1F86A17B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61" y="2411972"/>
            <a:ext cx="11521440" cy="403774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➢ As características humanas não estão presente desde o nascimento do indivíduo, nem são mero resultados das pressões do meio externo. Elas resultam da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interação dialética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do homem e o seu meio sociocultural. </a:t>
            </a: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➢ Quando o homem modifica o ambiente através de seu próprio comportamento, essa mesma modificação vai influenciar seu comportamento futuro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CA5BE474-68D7-926C-EFCB-74D079D73522}"/>
              </a:ext>
            </a:extLst>
          </p:cNvPr>
          <p:cNvSpPr/>
          <p:nvPr/>
        </p:nvSpPr>
        <p:spPr>
          <a:xfrm>
            <a:off x="599441" y="1101914"/>
            <a:ext cx="11186159" cy="7518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t-B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Teorias Socioculturais </a:t>
            </a:r>
            <a:endParaRPr lang="pt-BR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CA03671B-5C09-5A4C-ED46-8D2EC1871542}"/>
              </a:ext>
            </a:extLst>
          </p:cNvPr>
          <p:cNvSpPr/>
          <p:nvPr/>
        </p:nvSpPr>
        <p:spPr>
          <a:xfrm>
            <a:off x="5638800" y="1853754"/>
            <a:ext cx="934720" cy="62528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559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E6CC8-9598-B3ED-CFBC-4A4987978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199"/>
            <a:ext cx="12191999" cy="1049235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Teorias Conexionistas (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), Teorias Cognitivistas, Teorias Humanistas e Teorias Socioculturais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CBF9BA-3D85-A78F-BFEE-A94F8F8A9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19" y="2326640"/>
            <a:ext cx="11460481" cy="37693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➢ Cada pessoa constrói sua visão do mundo que o rodeia por meio das suas próprias experiências e compreensões. </a:t>
            </a: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➢ Formação do aluno para resolver problemas complexos. </a:t>
            </a: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➢ Construtivismo abrange a ideia do “em processo”, ou seja, do estar se construindo, no campo educacional, é a ideia do conhecimento como algo não finito.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3E161FCE-5B8C-9640-58E9-0C69DDAB3A19}"/>
              </a:ext>
            </a:extLst>
          </p:cNvPr>
          <p:cNvSpPr/>
          <p:nvPr/>
        </p:nvSpPr>
        <p:spPr>
          <a:xfrm>
            <a:off x="599441" y="1101914"/>
            <a:ext cx="11186159" cy="7518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t-B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Construtivismo </a:t>
            </a:r>
            <a:endParaRPr lang="pt-BR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F9D0DC6B-63D3-D839-C4A5-D28A50BD7D04}"/>
              </a:ext>
            </a:extLst>
          </p:cNvPr>
          <p:cNvSpPr/>
          <p:nvPr/>
        </p:nvSpPr>
        <p:spPr>
          <a:xfrm>
            <a:off x="5760720" y="1853754"/>
            <a:ext cx="782320" cy="47288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57270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EF432-CD35-D25C-0E07-A457A6C64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79"/>
            <a:ext cx="12191999" cy="1049235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Teorias Conexionistas (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), Teorias Cognitivistas, Teorias Humanistas e Teorias Socioculturais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1A42FC-290B-1444-D8BF-451E5BD69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75840"/>
            <a:ext cx="11927840" cy="431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➢ O construtivismo acredita que o conhecimento e todo o processo educacional, é construído a partir de realidades sociais.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➢ Em uma visão não construtivista a resposta ou mensagem do professor é o que interessa, já na visão construtivista, é a pergunta ou situação problema que ele desencadeia nas crianças. “Do ato de ensinar, o processo desloca-se para o ato de aprender por meio da construção de um conhecimento que é realizado pelo educando, que passa a ser visto como um agente e não como um ser passivo que recebe e absorve o que lhe é "ensinado". (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Emilia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Ferreiro).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FBFB3963-C32B-B135-2233-B392414F0637}"/>
              </a:ext>
            </a:extLst>
          </p:cNvPr>
          <p:cNvSpPr/>
          <p:nvPr/>
        </p:nvSpPr>
        <p:spPr>
          <a:xfrm>
            <a:off x="599441" y="1101914"/>
            <a:ext cx="11186159" cy="7518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t-BR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Construtivismo </a:t>
            </a:r>
            <a:endParaRPr lang="pt-BR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33BA4E2C-1113-50BB-49AF-F55F5568B15E}"/>
              </a:ext>
            </a:extLst>
          </p:cNvPr>
          <p:cNvSpPr/>
          <p:nvPr/>
        </p:nvSpPr>
        <p:spPr>
          <a:xfrm>
            <a:off x="5902960" y="1853754"/>
            <a:ext cx="680720" cy="50336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155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86531-5C33-6AB6-3960-455DAAE84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999"/>
            <a:ext cx="12191998" cy="1049235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Teorias Conexionistas (</a:t>
            </a:r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), Teorias Cognitivistas, Teorias Humanistas e Teorias Socioculturais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452CFB-3A47-431E-76BB-7FA847668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1120"/>
            <a:ext cx="12191999" cy="47345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“A corrente cognitivista enfatiza o processo de cognição, através do qual a pessoa atribui significados à realidade em que se encontra. Preocupa-se com o processo de compreensão, transformação, armazenamento e uso da informação envolvido na cognição e procura regularidades nesse processo mental. Nesta corrente, situam-se autores como </a:t>
            </a:r>
            <a:r>
              <a:rPr 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Brunner, Piaget, </a:t>
            </a:r>
            <a:r>
              <a:rPr lang="pt-BR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Ausubel</a:t>
            </a:r>
            <a:r>
              <a:rPr lang="pt-B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Novak e Kelly.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Alguns deles são construtivistas com ênfase na cognição (Brunner, Piaget,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Ausubel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 Novak), ou enfatizam o afetivo (como Kelly e Rogers)”. (OSTERMANN E CAVALCANTI, 2010) </a:t>
            </a:r>
          </a:p>
        </p:txBody>
      </p:sp>
    </p:spTree>
    <p:extLst>
      <p:ext uri="{BB962C8B-B14F-4D97-AF65-F5344CB8AC3E}">
        <p14:creationId xmlns:p14="http://schemas.microsoft.com/office/powerpoint/2010/main" val="7320146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68607-FCDF-232D-DBB9-53C49E0D1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3159"/>
            <a:ext cx="9291215" cy="1049235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236E20-DFEF-23DD-9316-D18B10C6A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995680"/>
            <a:ext cx="11744960" cy="5506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BERTRAND, Yves. Teorias contemporâneas da educação. 2. ed., Lisboa: Instituto Piaget, 2001.</a:t>
            </a:r>
          </a:p>
          <a:p>
            <a:pPr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pt-BR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FORTES, M. C. </a:t>
            </a:r>
            <a:r>
              <a:rPr lang="pt-BR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Teorias da Educação: Qual teoria da educação fundamenta meu cotidiano docente?</a:t>
            </a:r>
            <a:r>
              <a:rPr lang="pt-BR" sz="2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Educação Por Escrito, v. 3, n. 2, 2012. ISSN 2179-8435. Disponível em: </a:t>
            </a:r>
            <a:r>
              <a:rPr lang="pt-BR" sz="2400" u="sng" kern="1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2"/>
              </a:rPr>
              <a:t>Teorias da Educação: Qual teoria da educação fundamenta meu cotidiano docente? | Educação Por Escrito (pucrs.br)</a:t>
            </a:r>
            <a:endParaRPr lang="pt-BR" sz="2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MOREIRA, M. A. Teorias de Aprendizagem. São Paulo, 2º Edição, EPU, 2015. 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MOREIRA, M. A. Aprendizagem significativa. Brasília, Editora da UnB, 2006.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OSTERMANN, F; CAVALCANTI, C. J. (2010). Teorias de Aprendizagem. Disponível: http://www.ufrgs.br/uab/informacoes/publicacoes/materiais-de-fisica-para-educacao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basica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teorias_de_aprendizagem_fisica.pd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7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040459-2A40-D68C-0DFC-FE46314BA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2199"/>
            <a:ext cx="9291215" cy="1049235"/>
          </a:xfrm>
        </p:spPr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TEORIAS DE APRENDIZAGEM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B4BC7C-3176-D218-6DD2-3D4B218DC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360" y="1071434"/>
            <a:ext cx="11277599" cy="4982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EDUCAÇÃO E ENSINO</a:t>
            </a: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Enquanto o </a:t>
            </a:r>
            <a:r>
              <a:rPr lang="pt-BR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“ensino”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passa a ideia de estar focado em quem instrui, transmite, orienta, a </a:t>
            </a:r>
            <a:r>
              <a:rPr lang="pt-BR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“educação”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passa a ideia de estar focada no sujeito que aprende. </a:t>
            </a: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propósito do ensino é transmitir conhecimentos, treinar ou colocar uma marca, o propósito da educação é a capacitação da nova geração de uma sociedade.</a:t>
            </a:r>
          </a:p>
        </p:txBody>
      </p:sp>
    </p:spTree>
    <p:extLst>
      <p:ext uri="{BB962C8B-B14F-4D97-AF65-F5344CB8AC3E}">
        <p14:creationId xmlns:p14="http://schemas.microsoft.com/office/powerpoint/2010/main" val="2624100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34AB20-C24A-C8AF-5385-4D08DFB53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74321"/>
            <a:ext cx="9291215" cy="1463040"/>
          </a:xfrm>
        </p:spPr>
        <p:txBody>
          <a:bodyPr>
            <a:normAutofit/>
          </a:bodyPr>
          <a:lstStyle/>
          <a:p>
            <a:r>
              <a:rPr lang="pt-BR" sz="3200" b="1" dirty="0"/>
              <a:t>O que é Educação?</a:t>
            </a:r>
            <a:br>
              <a:rPr lang="pt-BR" sz="3200" b="1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7530DB-8DE9-04CA-CB7D-F396E38C9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" y="1731252"/>
            <a:ext cx="11877040" cy="39989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tema educação é complexo. </a:t>
            </a:r>
          </a:p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Sua própria conceituação não é fácil, porque implica outras questões: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Educar para quê?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Para qual sociedade?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Qual homem será formado?</a:t>
            </a:r>
          </a:p>
        </p:txBody>
      </p:sp>
    </p:spTree>
    <p:extLst>
      <p:ext uri="{BB962C8B-B14F-4D97-AF65-F5344CB8AC3E}">
        <p14:creationId xmlns:p14="http://schemas.microsoft.com/office/powerpoint/2010/main" val="172914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DE178-DC4B-8FFB-0478-9CBD5353E5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F049D-AFA3-A42B-44CA-B93174680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3799"/>
            <a:ext cx="9291215" cy="1049235"/>
          </a:xfrm>
        </p:spPr>
        <p:txBody>
          <a:bodyPr/>
          <a:lstStyle/>
          <a:p>
            <a:r>
              <a:rPr lang="pt-BR" dirty="0"/>
              <a:t>TEORIAS DE ENSINO E APRENDIZAGEM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3547DF-9369-7CCB-6B36-D51843148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" y="1645920"/>
            <a:ext cx="11927840" cy="458216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Segundo Brandão (2001),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ninguém escapa da educação. Em casa, na rua, na igreja ou na 	escola, 	de um modo ou de muitos todos nós envolvemos 	pedaços da vida 	com 	ela: para aprender, para ensinar, para 	aprender  e ensinar. Para 	saber, para fazer, para ser ou para 	conviver, todos os dias misturamos 	a vida com a educação (p. 	07).</a:t>
            </a: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080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884D8C-C4AB-0BF3-5BB8-272E5554D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039"/>
            <a:ext cx="9291215" cy="1049235"/>
          </a:xfrm>
        </p:spPr>
        <p:txBody>
          <a:bodyPr/>
          <a:lstStyle/>
          <a:p>
            <a:r>
              <a:rPr lang="pt-BR" dirty="0"/>
              <a:t>TEORIAS DE ENSINO E APRENDIZAGEM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7FEE79-9944-8A2B-3ACF-3F4DCC367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1273"/>
            <a:ext cx="12192000" cy="578468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4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ESCOLA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assume como papel a </a:t>
            </a:r>
            <a:r>
              <a:rPr lang="pt-BR" sz="24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EDUCAÇÃO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, por isso é compreendida como um espaço institucional vinculado ao objetivo de difusão dos conhecimentos sistematizados pela humanidade.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Surge como instituição pública, laica e gratuita no contexto da modernidade, tendo como um dos deveres a transmissão e o ensinamento dos fundamentos da ciência.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O Iluminismo marca também o projeto pedagógico moderno, no qual a educação passou a ser o foco, por excelência, das esperanças na humanidade.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 partir da industrialização, a categoria de “sujeito escolar” passa a ter uma grande relevância (SACRISTÁN, 2005, p. 101).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143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9B86C5-BF46-ADBB-D1EA-D446297FAB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E24C4F-C169-A059-3B8F-8D37FB2A6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55879"/>
            <a:ext cx="9291215" cy="1049235"/>
          </a:xfrm>
        </p:spPr>
        <p:txBody>
          <a:bodyPr/>
          <a:lstStyle/>
          <a:p>
            <a:r>
              <a:rPr lang="pt-BR" dirty="0"/>
              <a:t>TEORIAS DE ENSINO E APRENDIZAGEM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B69353-8CDB-A44F-9B68-6633D2FB2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1305114"/>
            <a:ext cx="11795759" cy="468928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Tais questões remete a pensar sobre </a:t>
            </a:r>
            <a:r>
              <a:rPr lang="pt-BR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concepções que definem os fins da educação escolar,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 não de uma forma pragmática, como a sociedade moderna historicamente vem inscrevendo nos ideários pedagógicos, </a:t>
            </a:r>
            <a:r>
              <a:rPr lang="pt-BR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 como instrumento que contribui na constituição das pessoas e do mundo que vivemos,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como prática essencialmente humana que aprofunda e amplia a existência dos seres humanos, permitindo distingui-los, enquanto seres sociais, históricos e culturais, dos demais seres que têm uma existência natural. 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114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827511F-3585-DDEA-88C0-CFFB716AB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55048399-D45C-221F-639D-7FEC76783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4671" y="1717040"/>
            <a:ext cx="9298123" cy="3740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Quais teorias da educação fundamentam meu cotidiano docente?</a:t>
            </a:r>
            <a:endParaRPr lang="pt-BR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B943175C-0E39-0832-0B4F-5351DE683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2880" y="274321"/>
            <a:ext cx="11470640" cy="1523999"/>
          </a:xfrm>
        </p:spPr>
        <p:txBody>
          <a:bodyPr>
            <a:normAutofit lnSpcReduction="10000"/>
          </a:bodyPr>
          <a:lstStyle/>
          <a:p>
            <a:pPr algn="ctr"/>
            <a:endParaRPr lang="pt-BR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TEORIAS DE ENSINO E APRENDIZAGEM</a:t>
            </a:r>
          </a:p>
        </p:txBody>
      </p:sp>
    </p:spTree>
    <p:extLst>
      <p:ext uri="{BB962C8B-B14F-4D97-AF65-F5344CB8AC3E}">
        <p14:creationId xmlns:p14="http://schemas.microsoft.com/office/powerpoint/2010/main" val="3252444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0091B-7812-B8CF-BBD1-18890AF6A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ACF5B-A0C1-BE07-DFF4-1C1F2D9F2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240" y="-79401"/>
            <a:ext cx="10830559" cy="1049235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Teorias da educação: Natureza e definições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2F1337-11DB-2569-3A6E-F5279549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5572"/>
            <a:ext cx="12192000" cy="386717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As teorias da Educação são conjuntos sistematizados das percepções e das representações que as pessoas têm da organização da educação e que são utilizadas na evolução (para o melhor ou para o pior) desta organização</a:t>
            </a:r>
          </a:p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Uma teoria da Educação é uma imagem fabricada da realidade[...].</a:t>
            </a:r>
          </a:p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Utilizamos, de forma distinta, as seguintes expressões: </a:t>
            </a:r>
            <a:r>
              <a:rPr lang="pt-BR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teorias da educação, modelos educacionais, paradigmas educacionais e filosofias da educação</a:t>
            </a:r>
            <a:r>
              <a:rPr lang="pt-BR" sz="2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89AAB6E1-12D1-02F9-1D0E-E30DE1A3EEEF}"/>
              </a:ext>
            </a:extLst>
          </p:cNvPr>
          <p:cNvSpPr/>
          <p:nvPr/>
        </p:nvSpPr>
        <p:spPr>
          <a:xfrm>
            <a:off x="233679" y="5019040"/>
            <a:ext cx="11805919" cy="110744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Cada uma dessas expressões tem um sentido particular que as distingue das outras. (BERTRAND, 2001, p.9).</a:t>
            </a:r>
          </a:p>
        </p:txBody>
      </p:sp>
      <p:sp>
        <p:nvSpPr>
          <p:cNvPr id="5" name="Seta: para Baixo 4">
            <a:extLst>
              <a:ext uri="{FF2B5EF4-FFF2-40B4-BE49-F238E27FC236}">
                <a16:creationId xmlns:a16="http://schemas.microsoft.com/office/drawing/2014/main" id="{6C6D1A8A-8F9C-3E64-4441-15DF09406637}"/>
              </a:ext>
            </a:extLst>
          </p:cNvPr>
          <p:cNvSpPr/>
          <p:nvPr/>
        </p:nvSpPr>
        <p:spPr>
          <a:xfrm>
            <a:off x="5791200" y="4602745"/>
            <a:ext cx="751840" cy="48741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678770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eria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9657</TotalTime>
  <Words>2341</Words>
  <Application>Microsoft Office PowerPoint</Application>
  <PresentationFormat>Widescreen</PresentationFormat>
  <Paragraphs>141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4" baseType="lpstr">
      <vt:lpstr>ADLaM Display</vt:lpstr>
      <vt:lpstr>Arial</vt:lpstr>
      <vt:lpstr>Rockwell</vt:lpstr>
      <vt:lpstr>Wingdings</vt:lpstr>
      <vt:lpstr>Galeria</vt:lpstr>
      <vt:lpstr>TEORIAS DO ENSINO E  APRENDIZAGEM</vt:lpstr>
      <vt:lpstr>Pauta da aula:</vt:lpstr>
      <vt:lpstr>TEORIAS DE APRENDIZAGEM</vt:lpstr>
      <vt:lpstr>O que é Educação? </vt:lpstr>
      <vt:lpstr>TEORIAS DE ENSINO E APRENDIZAGEM</vt:lpstr>
      <vt:lpstr>TEORIAS DE ENSINO E APRENDIZAGEM</vt:lpstr>
      <vt:lpstr>TEORIAS DE ENSINO E APRENDIZAGEM</vt:lpstr>
      <vt:lpstr> </vt:lpstr>
      <vt:lpstr>Teorias da educação: Natureza e definições</vt:lpstr>
      <vt:lpstr>Senso Comum - Ostermann e Cavalcanti (2010)</vt:lpstr>
      <vt:lpstr>Senso Comum - Ostermann e Cavalcanti (2010)</vt:lpstr>
      <vt:lpstr> O QUE É TEORIA DA EDUCAÇÃO? </vt:lpstr>
      <vt:lpstr>O que é uma teoria pedagógica? </vt:lpstr>
      <vt:lpstr>O que são teorias de aprendizagem?</vt:lpstr>
      <vt:lpstr>O que é aprendizagem?</vt:lpstr>
      <vt:lpstr>Algumas definições de aprendizagem:</vt:lpstr>
      <vt:lpstr>Tipos de aprendizagens</vt:lpstr>
      <vt:lpstr>Teorias de Aprendizagem - Filosofias</vt:lpstr>
      <vt:lpstr>Teorias de Aprendizagem - Filosofias</vt:lpstr>
      <vt:lpstr>Teorias de Ensino e Aprendizagem</vt:lpstr>
      <vt:lpstr>Teorias Conexionistas (er), Teorias Cognitivistas, Teorias Humanistas e Teorias Socioculturais</vt:lpstr>
      <vt:lpstr>Teorias Conexionistas (er), Teorias Cognitivistas, Teorias Humanistas e Teorias Socioculturais</vt:lpstr>
      <vt:lpstr>Teorias Conexionistas (er), Teorias Cognitivistas, Teorias Humanistas e Teorias Socioculturais</vt:lpstr>
      <vt:lpstr>Teorias Conexionistas (er), Teorias Cognitivistas, Teorias Humanistas e Teorias Socioculturais</vt:lpstr>
      <vt:lpstr>Teorias Conexionistas (er), Teorias Cognitivistas, Teorias Humanistas e Teorias Socioculturais</vt:lpstr>
      <vt:lpstr>Teorias Conexionistas (er), Teorias Cognitivistas, Teorias Humanistas e Teorias Socioculturais</vt:lpstr>
      <vt:lpstr>Teorias Conexionistas (er), Teorias Cognitivistas, Teorias Humanistas e Teorias Socioculturais</vt:lpstr>
      <vt:lpstr>Teorias Conexionistas (er), Teorias Cognitivistas, Teorias Humanistas e Teorias Socioculturais</vt:lpstr>
      <vt:lpstr>Referências Bibliográficas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TEORIAS DO ENSINO E  APRENDIZAGEM</dc:title>
  <dc:creator>Maria Carolina Fortes</dc:creator>
  <cp:lastModifiedBy>Maria Carolina Fortes</cp:lastModifiedBy>
  <cp:revision>6</cp:revision>
  <dcterms:created xsi:type="dcterms:W3CDTF">2024-02-22T13:20:20Z</dcterms:created>
  <dcterms:modified xsi:type="dcterms:W3CDTF">2025-03-18T13:54:02Z</dcterms:modified>
</cp:coreProperties>
</file>