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28808-26D1-4F4B-96F4-F3082078D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008" y="1122362"/>
            <a:ext cx="8816632" cy="357155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E0C639-B0CD-4365-98A9-C1E5FF6CF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008" y="5521960"/>
            <a:ext cx="8816632" cy="944879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80C52-E6BB-4B27-B5D8-2D33B249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7C649-4A0C-4EF2-8FC1-2BCF0BF9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03F2-D0FE-49BB-8AEC-E99C4DB2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A7CC8F-56A6-423D-B67A-8BA89D3EC911}"/>
              </a:ext>
            </a:extLst>
          </p:cNvPr>
          <p:cNvCxnSpPr>
            <a:cxnSpLocks/>
          </p:cNvCxnSpPr>
          <p:nvPr/>
        </p:nvCxnSpPr>
        <p:spPr>
          <a:xfrm flipH="1">
            <a:off x="4" y="51435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2703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56D52-667C-4E67-9038-A0BDFD8C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E72AC-0272-475A-BD25-2AB7AC1DE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FBFF2-9ECB-4CDD-87FA-9DD1F87B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C12B3-DAF5-4BA7-A3A6-D0284716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71AE-4A11-4035-A072-9AC4053F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4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52E95-2F50-48D3-B00E-4C259644E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50174" y="838199"/>
            <a:ext cx="2303626" cy="5338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17C9B-4E02-49C8-B6DF-65ED3C990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8199"/>
            <a:ext cx="7734300" cy="5338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CA10C-AC31-4D80-B78F-08E48CDCB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B5B7-F312-4BC9-A5D3-72E065D1B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2E489-5442-4698-B6E3-3421A97C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F3A7E1-F157-4338-B7F7-9C0A2D60B7FF}"/>
              </a:ext>
            </a:extLst>
          </p:cNvPr>
          <p:cNvCxnSpPr>
            <a:cxnSpLocks/>
          </p:cNvCxnSpPr>
          <p:nvPr/>
        </p:nvCxnSpPr>
        <p:spPr>
          <a:xfrm>
            <a:off x="8811337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888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05B5E-C545-4763-BA47-4C2C0FCA5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263F8-8E34-4910-BF7A-F1C5A9968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E74E5-D20D-4AB7-8D98-F336CE0E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D23AA-8F22-4B09-8FAA-CD16E5D6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8A028-A0C8-45E7-915E-B83FF59C9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2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9F01F-198D-4AAD-B4FB-AD3B44981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8200"/>
            <a:ext cx="9438640" cy="4114800"/>
          </a:xfrm>
        </p:spPr>
        <p:txBody>
          <a:bodyPr anchor="t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BCC2B-311B-4FB6-B3A5-26F68055A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5217160"/>
            <a:ext cx="9438640" cy="802640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CB73D-2D6B-4FA6-89A4-DCC89F80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0C188-FF43-44C1-A005-679168D5F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D1188-DA27-47B2-8176-31193EEC4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95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B5A25-7E99-42A8-8D6D-648EFE203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501DC-62B7-42BD-A941-D34E92719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5C5C1-4FD4-4958-99A0-BDADECA33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1B234-5D54-44E5-B41D-B205AAF5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7BCDB-6B96-45D6-B5E9-823A96EB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9C5F-F16F-4AFD-98D1-FA3BB96AF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22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4C1F-0040-4BBF-81A6-FD2E3063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797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94A7-1DA1-44C1-8ED0-716279430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824035"/>
            <a:ext cx="4997132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AB945-31E2-4B60-9076-CBB8F859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99713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71B3EA-2E84-4B8B-A104-81BD57742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5080" y="1824035"/>
            <a:ext cx="5000308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511AB8-302C-476E-B80A-AA739911E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5080" y="2505075"/>
            <a:ext cx="500030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47C29-FE34-4E6E-9921-78C54673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F6B420-A9CE-4BB6-A653-5C3ABC7D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1DF8FE-1179-4798-B16D-AF1DFA26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05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66F1A-0A68-4048-808F-CD7A9F3B0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1573223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CB3E6-5365-48F5-8D2A-0B002BA3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D8EE9-4D97-4B2F-8D38-41CB9EE7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C5952-0A27-4FAB-A3FD-12003787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18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D08427-909D-4679-9192-BC99557A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8E39A6-1E09-42B5-85B4-7E8B5AB2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38940-01DD-4C97-8649-E01C3B0ED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9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3B3D-D568-40B4-A73A-1C8EA9AB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1818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86EB3-917A-43B7-85BB-D00B5D2F0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798" y="987425"/>
            <a:ext cx="5840589" cy="50323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AC029-3BC1-4637-A7F9-BC786DC26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72360"/>
            <a:ext cx="3691817" cy="349662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0B948-89C5-4AC5-B7A0-17136F5C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6C8C5-652F-46CB-BD26-E262B057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B50CB-E91F-4B71-81F0-800F2B51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69B885-FDB8-4C62-A285-A0CDC49A6B0C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8994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F941E-6445-4840-81AE-104EF7A4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6652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8B866-E32B-4AE7-AEF3-6974AE328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6120" y="838200"/>
            <a:ext cx="5603238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ABB7A-E157-499A-B224-C2313181F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67280"/>
            <a:ext cx="3696652" cy="35017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77283-E2B8-405E-BB6E-9F121140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21F05-EB94-417F-B19B-96FF3D9E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7C3C7-B6DB-4064-8E66-9FB770C8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E233FA-220A-423F-907E-5F81526A28A0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87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476A66-BE83-43F9-A28B-02DF7879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990"/>
            <a:ext cx="10515600" cy="11168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76E94-F276-4F0F-8DD9-B1F8A3198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61469"/>
            <a:ext cx="10515600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D964E-3A2E-4DB9-B96A-EDE144A47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25981" y="4687095"/>
            <a:ext cx="270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6CCBF3A-D7FB-4B97-8FD5-6FFB20CB1E8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CB382-EE11-430D-941A-DB76EEB7F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131161" y="1592957"/>
            <a:ext cx="2973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562FE-ACD1-43F2-A3DE-5B11E10B7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2296" y="6356350"/>
            <a:ext cx="57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B34A3B-1FD5-48FF-9982-1E64C864C01D}"/>
              </a:ext>
            </a:extLst>
          </p:cNvPr>
          <p:cNvCxnSpPr>
            <a:cxnSpLocks/>
          </p:cNvCxnSpPr>
          <p:nvPr/>
        </p:nvCxnSpPr>
        <p:spPr>
          <a:xfrm flipH="1">
            <a:off x="4" y="1824111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5760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FA9327B-0F60-46E3-AD80-CE73838567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684CB89-99A7-541F-3316-C912C83B51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1082" y="4127279"/>
            <a:ext cx="9689834" cy="1125050"/>
          </a:xfrm>
        </p:spPr>
        <p:txBody>
          <a:bodyPr anchor="b">
            <a:normAutofit/>
          </a:bodyPr>
          <a:lstStyle/>
          <a:p>
            <a:pPr algn="ctr"/>
            <a:r>
              <a:rPr 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GESTÃO DE PESSOAS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92E10B0-47B5-DBAB-3651-E15A1B7345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8997" y="5528771"/>
            <a:ext cx="8314005" cy="1125050"/>
          </a:xfrm>
        </p:spPr>
        <p:txBody>
          <a:bodyPr>
            <a:noAutofit/>
          </a:bodyPr>
          <a:lstStyle/>
          <a:p>
            <a:pPr algn="ctr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Profº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Willian Guimarães</a:t>
            </a:r>
          </a:p>
          <a:p>
            <a:pPr algn="ctr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Profª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Maria Carolina Fortes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112618-18A0-1F5C-D166-23FF10E171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865" b="21510"/>
          <a:stretch/>
        </p:blipFill>
        <p:spPr>
          <a:xfrm>
            <a:off x="20" y="1"/>
            <a:ext cx="12191980" cy="430530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D1C99D0-461D-4A91-81EF-CCCD798B3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43053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3847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019323-3825-E84C-38DB-AA645B459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400"/>
            <a:ext cx="10515600" cy="783771"/>
          </a:xfrm>
        </p:spPr>
        <p:txBody>
          <a:bodyPr/>
          <a:lstStyle/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Referencias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3C2F7A-EF01-5E4E-24A2-AE051CEB9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4143"/>
            <a:ext cx="10515600" cy="5142127"/>
          </a:xfrm>
        </p:spPr>
        <p:txBody>
          <a:bodyPr>
            <a:noAutofit/>
          </a:bodyPr>
          <a:lstStyle/>
          <a:p>
            <a:pPr marL="22733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pt-BR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ibliografia básica</a:t>
            </a:r>
            <a:endParaRPr lang="pt-B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CARVALHO, </a:t>
            </a:r>
            <a:r>
              <a:rPr lang="pt-BR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Antonio</a:t>
            </a: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Vieira de; NASCIMENTO, Luiz Paulo. </a:t>
            </a:r>
            <a:r>
              <a:rPr lang="pt-BR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Administração de Recursos Humanos. </a:t>
            </a: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2. ed. São Paulo: Thomson Learning, 2014.</a:t>
            </a:r>
            <a:endParaRPr lang="pt-B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CHIAVENATO, Idalberto. </a:t>
            </a:r>
            <a:r>
              <a:rPr lang="pt-BR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Recursos Humanos</a:t>
            </a: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o capital humano das organizações. 10. ed. Rio de Janeiro: Elsevier, 2015.</a:t>
            </a:r>
            <a:endParaRPr lang="pt-B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LÜCK, Heloísa. </a:t>
            </a:r>
            <a:r>
              <a:rPr lang="pt-BR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gestão participativa na escola</a:t>
            </a: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11.ed. Petrópolis, RJ: Vozes, 2013.</a:t>
            </a:r>
            <a:endParaRPr lang="pt-B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LÜCK, Heloísa. </a:t>
            </a:r>
            <a:r>
              <a:rPr lang="pt-BR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Gestão educacional</a:t>
            </a: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uma questão paradigmática. Petrópolis, RJ: Vozes, 2014.</a:t>
            </a:r>
            <a:endParaRPr lang="pt-B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PARO, Vitor Henrique. </a:t>
            </a:r>
            <a:r>
              <a:rPr lang="pt-BR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Administração escolar:</a:t>
            </a: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introdução crítica. 17. ed. São Paulo: Cortez Editora, 2018.</a:t>
            </a:r>
            <a:endParaRPr lang="pt-B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960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7DB95D-8645-2CD7-F2EF-6B3154CED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314" y="391887"/>
            <a:ext cx="10907486" cy="5784384"/>
          </a:xfrm>
        </p:spPr>
        <p:txBody>
          <a:bodyPr>
            <a:noAutofit/>
          </a:bodyPr>
          <a:lstStyle/>
          <a:p>
            <a:pPr marL="22733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Bibliografia complementar</a:t>
            </a:r>
            <a:endParaRPr lang="pt-B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BARBIERI, Ugo Franco. </a:t>
            </a:r>
            <a:r>
              <a:rPr lang="pt-BR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Gestão de Pessoas nas organizações:</a:t>
            </a: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conceitos básicos e aplicações. São Paulo: Atlas, 2016.</a:t>
            </a:r>
            <a:endParaRPr lang="pt-B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EVANS, Katherine; VAANDERING, Dorothy. </a:t>
            </a:r>
            <a:r>
              <a:rPr lang="pt-BR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Justiça restaurativa na educação:</a:t>
            </a: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promover responsabilidade, cura e esperança nas escolas. São Paulo: Pala Athena, 2018.</a:t>
            </a:r>
            <a:endParaRPr lang="pt-B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PRANIS, Kay. </a:t>
            </a:r>
            <a:r>
              <a:rPr lang="pt-BR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Processos Circulares de construção de paz</a:t>
            </a: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São Paulo: Palas Athena, 2019.</a:t>
            </a:r>
            <a:endParaRPr lang="pt-B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ROBBINS, Stephen P.; JUDGE, </a:t>
            </a:r>
            <a:r>
              <a:rPr lang="pt-BR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Timoty</a:t>
            </a: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A. </a:t>
            </a:r>
            <a:r>
              <a:rPr lang="pt-BR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Fundamentos do comportamento organizacional</a:t>
            </a: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12. ed. São Paulo: Pearson, 2014.</a:t>
            </a:r>
            <a:endParaRPr lang="pt-B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ROSENBERG, Marshal. </a:t>
            </a:r>
            <a:r>
              <a:rPr lang="pt-BR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linguagem da paz em um mundo de conflitos.</a:t>
            </a: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São Paulo: Palas Athena, 2019.</a:t>
            </a:r>
            <a:endParaRPr lang="pt-B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TREFF, Marcelo. </a:t>
            </a:r>
            <a:r>
              <a:rPr lang="pt-BR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Gestão de Pessoas: </a:t>
            </a: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olhar estratégico com foco em competências. São Paulo: Elsevier, 2016. </a:t>
            </a:r>
            <a:endParaRPr lang="pt-B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lnSpc>
                <a:spcPct val="100000"/>
              </a:lnSpc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107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174DA-B0C8-4F3E-890D-21408D093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Ementa: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D171327-B05C-1A74-8CAE-A3BB3EB96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1470"/>
            <a:ext cx="10515600" cy="28697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sz="3200" b="1" kern="0" dirty="0"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Compreensão do papel da área de gestão de pessoas nas organizações educativas. Caracterização e análise dos processos de gestão de pessoas: agregar, aplicar, desenvolver, recompensar, monitorar, manter pessoas e gerir conflitos.</a:t>
            </a: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17F33EF0-7610-ED36-B355-77927F37E2F1}"/>
              </a:ext>
            </a:extLst>
          </p:cNvPr>
          <p:cNvSpPr/>
          <p:nvPr/>
        </p:nvSpPr>
        <p:spPr>
          <a:xfrm>
            <a:off x="838200" y="5312229"/>
            <a:ext cx="10515600" cy="8164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Carga horária total: </a:t>
            </a:r>
            <a:r>
              <a:rPr lang="pt-BR" sz="36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45h</a:t>
            </a:r>
            <a:endParaRPr lang="pt-BR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558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CF7EBC-A3FF-A576-BB2E-6E68235F5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6942"/>
            <a:ext cx="10515600" cy="664029"/>
          </a:xfrm>
        </p:spPr>
        <p:txBody>
          <a:bodyPr>
            <a:normAutofit fontScale="90000"/>
          </a:bodyPr>
          <a:lstStyle/>
          <a:p>
            <a:r>
              <a:rPr lang="pt-BR" sz="4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Conteúdos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8E4AF01-C952-780F-39CD-8E8E08281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971"/>
            <a:ext cx="10515600" cy="493529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endParaRPr lang="pt-BR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UNIDADE I - A gestão de pessoas em um ambiente dinâmico 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1.1 A gestão de pessoas na era da informação.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1.2 As preocupações da escola do futuro.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1.3 Os novos papéis da gestão de pessoas.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1.4 A gestão democrática da escola.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1.5 Liderança.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1.6 Motivações humanas e a pirâmide de Maslow.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72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DCEE02B-7CC3-C794-AB4D-490227AAE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7201"/>
            <a:ext cx="10515600" cy="57190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UNIDADE II – As organizações e a gestão de pessoas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2.1 Níveis organizacionais.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2.2 Objetivos organizacionais.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2</a:t>
            </a: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.3 Cultura organizacional.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2</a:t>
            </a: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.4 Clima organizacional.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2</a:t>
            </a: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.5 Planejamento estratégico de recursos humanos.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2</a:t>
            </a: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.6 A gestão de pessoas em tempos de incerteza.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274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776DE6C-E184-86A5-072F-62A447C47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6571"/>
            <a:ext cx="10515600" cy="584969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UNIDADE III – Agregar, aplicar e recompensar pessoas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3.1 Remuneração.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3.2 Recompensas não remuneratórias.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3.3 Avaliação de desempenho.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UNIDADE IV – Desenvolvimento de pessoas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4.1 A formação continuada e o desenvolvimento de pessoas.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4.2 Comunicação não violenta.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4.3 Cultura da paz.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237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98341B-84EC-CD33-E163-F0D0AD023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OBJETIVO GERAL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6F152C-3F9A-6655-3F26-395007BEFEDF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Compreender os processos de gestão de pessoas no contexto da educação básica, numa perspectiva  de formação de sujeitos, possibilitando constituir o desenvolvimento da autonomia coletiva.</a:t>
            </a:r>
          </a:p>
        </p:txBody>
      </p:sp>
    </p:spTree>
    <p:extLst>
      <p:ext uri="{BB962C8B-B14F-4D97-AF65-F5344CB8AC3E}">
        <p14:creationId xmlns:p14="http://schemas.microsoft.com/office/powerpoint/2010/main" val="4196979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01DD99-037C-8295-5306-1C34A1E7D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OBJETIVOS ESPECÍFICOS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3E705FD-E1CE-0462-56B7-494EFC9FA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7029"/>
            <a:ext cx="10515600" cy="4369241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Compreender os processos de Gestão de Pessoas, numa dinâmica formativa e humanizada; 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Discutir a relação entre cultura organizacional da escola e os processos gestão de pessoas, suas implicações políticas e perspectivas para a formação e a prática docente; 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Identificar os fundamentos teóricos que embasam a gestão de pessoas, na Educação Básica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Elaborar um plano de Gestão de Pessoas, que compreenda uma concepção humanizada.</a:t>
            </a:r>
          </a:p>
        </p:txBody>
      </p:sp>
    </p:spTree>
    <p:extLst>
      <p:ext uri="{BB962C8B-B14F-4D97-AF65-F5344CB8AC3E}">
        <p14:creationId xmlns:p14="http://schemas.microsoft.com/office/powerpoint/2010/main" val="2023285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DA39B4-EE79-20C4-55BC-60D6FE06A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9F5E0ED-9CE7-D1EF-92FD-DC881B77F23D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Aulas expositivas-dialogadas; </a:t>
            </a:r>
          </a:p>
          <a:p>
            <a:pPr marL="0" indent="0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➢Trabalho em pequenos grupos com apresentação; </a:t>
            </a:r>
          </a:p>
          <a:p>
            <a:pPr marL="0" indent="0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➢Seminários; </a:t>
            </a:r>
          </a:p>
          <a:p>
            <a:pPr marL="0" indent="0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➢Leituras;</a:t>
            </a:r>
          </a:p>
          <a:p>
            <a:pPr marL="0" indent="0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➢Produção escrita </a:t>
            </a:r>
          </a:p>
        </p:txBody>
      </p:sp>
    </p:spTree>
    <p:extLst>
      <p:ext uri="{BB962C8B-B14F-4D97-AF65-F5344CB8AC3E}">
        <p14:creationId xmlns:p14="http://schemas.microsoft.com/office/powerpoint/2010/main" val="1634314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52550B-0BD0-9BE4-7B30-AB9951B5A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AVALIAÇÃO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12781E3-E4E8-A8C2-4BA8-233BCD1D2B42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Participação nas atividades de aula;</a:t>
            </a:r>
          </a:p>
          <a:p>
            <a:r>
              <a:rPr lang="pt-BR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Seminário;</a:t>
            </a:r>
          </a:p>
          <a:p>
            <a:r>
              <a:rPr lang="pt-BR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Apresentação do projeto.</a:t>
            </a:r>
          </a:p>
          <a:p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3102118323"/>
      </p:ext>
    </p:extLst>
  </p:cSld>
  <p:clrMapOvr>
    <a:masterClrMapping/>
  </p:clrMapOvr>
</p:sld>
</file>

<file path=ppt/theme/theme1.xml><?xml version="1.0" encoding="utf-8"?>
<a:theme xmlns:a="http://schemas.openxmlformats.org/drawingml/2006/main" name="ArchwayVTI">
  <a:themeElements>
    <a:clrScheme name="AnalogousFromLightSeed_2SEEDS">
      <a:dk1>
        <a:srgbClr val="000000"/>
      </a:dk1>
      <a:lt1>
        <a:srgbClr val="FFFFFF"/>
      </a:lt1>
      <a:dk2>
        <a:srgbClr val="22363C"/>
      </a:dk2>
      <a:lt2>
        <a:srgbClr val="E2E6E8"/>
      </a:lt2>
      <a:accent1>
        <a:srgbClr val="C18C78"/>
      </a:accent1>
      <a:accent2>
        <a:srgbClr val="CC9099"/>
      </a:accent2>
      <a:accent3>
        <a:srgbClr val="B19F77"/>
      </a:accent3>
      <a:accent4>
        <a:srgbClr val="6DAFA2"/>
      </a:accent4>
      <a:accent5>
        <a:srgbClr val="70ACBC"/>
      </a:accent5>
      <a:accent6>
        <a:srgbClr val="7893C1"/>
      </a:accent6>
      <a:hlink>
        <a:srgbClr val="5E8A9B"/>
      </a:hlink>
      <a:folHlink>
        <a:srgbClr val="7F7F7F"/>
      </a:folHlink>
    </a:clrScheme>
    <a:fontScheme name="Archway">
      <a:majorFont>
        <a:latin typeface="Felix Titling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wayVTI" id="{309F1D27-9968-4F93-BA7C-3666A757FD2E}" vid="{76D8E8FD-8787-4E56-A14A-C28BF58ABEE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626</Words>
  <Application>Microsoft Office PowerPoint</Application>
  <PresentationFormat>Widescreen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Felix Titling</vt:lpstr>
      <vt:lpstr>Goudy Old Style</vt:lpstr>
      <vt:lpstr>ArchwayVTI</vt:lpstr>
      <vt:lpstr>GESTÃO DE PESSOAS</vt:lpstr>
      <vt:lpstr>Ementa:</vt:lpstr>
      <vt:lpstr>Conteúdos</vt:lpstr>
      <vt:lpstr>Apresentação do PowerPoint</vt:lpstr>
      <vt:lpstr>Apresentação do PowerPoint</vt:lpstr>
      <vt:lpstr>OBJETIVO GERAL</vt:lpstr>
      <vt:lpstr>OBJETIVOS ESPECÍFICOS</vt:lpstr>
      <vt:lpstr>METODOLOGIA</vt:lpstr>
      <vt:lpstr>AVALIAÇÃO</vt:lpstr>
      <vt:lpstr>Referencias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Carolina Fortes</dc:creator>
  <cp:lastModifiedBy>Maria Carolina Fortes</cp:lastModifiedBy>
  <cp:revision>1</cp:revision>
  <dcterms:created xsi:type="dcterms:W3CDTF">2024-09-04T18:29:26Z</dcterms:created>
  <dcterms:modified xsi:type="dcterms:W3CDTF">2024-09-04T19:09:55Z</dcterms:modified>
</cp:coreProperties>
</file>