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88" r:id="rId6"/>
    <p:sldId id="321" r:id="rId7"/>
    <p:sldId id="304" r:id="rId8"/>
    <p:sldId id="307" r:id="rId9"/>
    <p:sldId id="308" r:id="rId10"/>
    <p:sldId id="309" r:id="rId11"/>
    <p:sldId id="310" r:id="rId12"/>
    <p:sldId id="311" r:id="rId13"/>
    <p:sldId id="312" r:id="rId14"/>
    <p:sldId id="332" r:id="rId15"/>
    <p:sldId id="319" r:id="rId16"/>
    <p:sldId id="329" r:id="rId17"/>
    <p:sldId id="313" r:id="rId18"/>
    <p:sldId id="315" r:id="rId19"/>
    <p:sldId id="316" r:id="rId20"/>
    <p:sldId id="330" r:id="rId21"/>
    <p:sldId id="331" r:id="rId22"/>
    <p:sldId id="317" r:id="rId23"/>
    <p:sldId id="333" r:id="rId24"/>
    <p:sldId id="334" r:id="rId25"/>
    <p:sldId id="336" r:id="rId26"/>
    <p:sldId id="337" r:id="rId27"/>
    <p:sldId id="338" r:id="rId28"/>
    <p:sldId id="320" r:id="rId29"/>
    <p:sldId id="323" r:id="rId30"/>
    <p:sldId id="318" r:id="rId3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643CBE7-E26C-4B53-8FAB-CBD3DF8D8FCA}" type="datetime1">
              <a:rPr lang="pt-BR" smtClean="0"/>
              <a:pPr algn="r" rtl="0"/>
              <a:t>30/03/2023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pt-BR" smtClean="0"/>
              <a:pPr algn="r"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884DB14-F2A9-4120-B5AE-1A41FFC617B8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D9C1D3-0D55-4EBD-A494-86844030B76C}" type="slidenum">
              <a:rPr lang="pt-BR" altLang="pt-BR" smtClean="0"/>
              <a:pPr/>
              <a:t>5</a:t>
            </a:fld>
            <a:endParaRPr lang="pt-BR" altLang="pt-BR" smtClean="0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0EE0A5-4648-4C9D-8D06-9C8885FD4A2D}" type="slidenum">
              <a:rPr lang="en-US" altLang="pt-BR" sz="1200">
                <a:latin typeface="Calibri" pitchFamily="34" charset="0"/>
              </a:rPr>
              <a:pPr algn="r"/>
              <a:t>5</a:t>
            </a:fld>
            <a:endParaRPr lang="en-US" altLang="pt-BR" sz="1200">
              <a:latin typeface="Calibri" pitchFamily="34" charset="0"/>
            </a:endParaRPr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700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05D6DB-7CB1-4A95-991C-08BE3556B33F}" type="slidenum">
              <a:rPr lang="pt-BR" altLang="pt-BR" smtClean="0"/>
              <a:pPr/>
              <a:t>6</a:t>
            </a:fld>
            <a:endParaRPr lang="pt-BR" altLang="pt-BR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652810-EF72-4E86-9059-88D93C09DD9F}" type="slidenum">
              <a:rPr lang="en-US" altLang="pt-BR" sz="1200">
                <a:latin typeface="Calibri" pitchFamily="34" charset="0"/>
              </a:rPr>
              <a:pPr algn="r"/>
              <a:t>6</a:t>
            </a:fld>
            <a:endParaRPr lang="en-US" altLang="pt-BR" sz="1200">
              <a:latin typeface="Calibri" pitchFamily="34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2251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B3647C-CAFA-4EFE-BB30-71DA6C4ED05A}" type="slidenum">
              <a:rPr lang="pt-BR" altLang="pt-BR" smtClean="0"/>
              <a:pPr/>
              <a:t>7</a:t>
            </a:fld>
            <a:endParaRPr lang="pt-BR" altLang="pt-BR" smtClean="0"/>
          </a:p>
        </p:txBody>
      </p:sp>
      <p:sp>
        <p:nvSpPr>
          <p:cNvPr id="942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80C952-4ECB-4837-AE79-338932E25687}" type="slidenum">
              <a:rPr lang="en-US" altLang="pt-BR" sz="1200">
                <a:latin typeface="Calibri" pitchFamily="34" charset="0"/>
              </a:rPr>
              <a:pPr algn="r"/>
              <a:t>7</a:t>
            </a:fld>
            <a:endParaRPr lang="en-US" altLang="pt-BR" sz="1200">
              <a:latin typeface="Calibri" pitchFamily="34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62211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C1D833-AD92-4262-B3C0-E483B10B0C29}" type="slidenum">
              <a:rPr lang="pt-BR" altLang="pt-BR" smtClean="0"/>
              <a:pPr/>
              <a:t>8</a:t>
            </a:fld>
            <a:endParaRPr lang="pt-BR" altLang="pt-BR" smtClean="0"/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903FE5-8F5F-4405-B93A-211237A181E3}" type="slidenum">
              <a:rPr lang="en-US" altLang="pt-BR" sz="1200">
                <a:latin typeface="Calibri" pitchFamily="34" charset="0"/>
              </a:rPr>
              <a:pPr algn="r"/>
              <a:t>8</a:t>
            </a:fld>
            <a:endParaRPr lang="en-US" altLang="pt-BR" sz="1200">
              <a:latin typeface="Calibri" pitchFamily="34" charset="0"/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86387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BEDF87-42B9-4ECA-8465-EB763A98EB1C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E57B140-9360-4322-9F30-9253A23C017F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D02EE04-25D9-491C-AB0D-864595A28CD4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7F9AEF-96AC-44C8-9A80-FB71668ED680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B0CAD-8708-4563-BB61-D3174B8BD6F0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â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Espaço Reservado para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19" name="Texto de Instruçã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pt-BR" sz="1200" b="1" i="1" noProof="0" dirty="0" smtClean="0">
                <a:latin typeface="Arial" pitchFamily="34" charset="0"/>
                <a:cs typeface="Arial" pitchFamily="34" charset="0"/>
              </a:rPr>
              <a:t>ANOTAÇÃO:</a:t>
            </a:r>
          </a:p>
          <a:p>
            <a:pPr rtl="0"/>
            <a:r>
              <a:rPr lang="pt-BR" sz="1200" i="1" noProof="0" dirty="0" smtClean="0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  <a:endParaRPr lang="pt-BR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â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t-BR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1B05D-979B-4E5F-9785-1B12072E1171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47ABE6-4603-4A62-8D1F-32AC02CB7B88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B78BC3-15D3-47E1-A43A-83C250CE0AF9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16A2A8-A345-4D20-8967-34B825ABBC15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60059F-0282-427E-BC73-33FF3C2126FA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  <a:p>
            <a:pPr lvl="1" rtl="0"/>
            <a:r>
              <a:rPr lang="pt-BR" noProof="0" smtClean="0"/>
              <a:t>Segundo nível</a:t>
            </a:r>
          </a:p>
          <a:p>
            <a:pPr lvl="2" rtl="0"/>
            <a:r>
              <a:rPr lang="pt-BR" noProof="0" smtClean="0"/>
              <a:t>Terceiro nível</a:t>
            </a:r>
          </a:p>
          <a:p>
            <a:pPr lvl="3" rtl="0"/>
            <a:r>
              <a:rPr lang="pt-BR" noProof="0" smtClean="0"/>
              <a:t>Quarto nível</a:t>
            </a:r>
          </a:p>
          <a:p>
            <a:pPr lvl="4" rtl="0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noProof="0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7225E09-6C5D-411D-BB8D-A0D66B13BB18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</a:p>
          <a:p>
            <a:pPr lvl="5" rtl="0"/>
            <a:r>
              <a:rPr lang="pt-BR" noProof="0" dirty="0" smtClean="0"/>
              <a:t>Sexto nível</a:t>
            </a:r>
          </a:p>
          <a:p>
            <a:pPr lvl="6" rtl="0"/>
            <a:r>
              <a:rPr lang="pt-BR" noProof="0" dirty="0" smtClean="0"/>
              <a:t>Sétimo nível</a:t>
            </a:r>
          </a:p>
          <a:p>
            <a:pPr lvl="7" rtl="0"/>
            <a:r>
              <a:rPr lang="pt-BR" noProof="0" dirty="0" smtClean="0"/>
              <a:t>Oito nível</a:t>
            </a:r>
          </a:p>
          <a:p>
            <a:pPr lvl="8" rtl="0"/>
            <a:r>
              <a:rPr lang="pt-BR" noProof="0" dirty="0" smtClean="0"/>
              <a:t>Nono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FB6255D9-EC9D-4F00-9CCA-74AA21B55C3C}" type="datetime1">
              <a:rPr lang="pt-BR" noProof="0" smtClean="0"/>
              <a:pPr/>
              <a:t>30/03/2023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9E8CAC8D-7A02-46B9-B36F-7C41DBB02EB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39585" y="2187590"/>
            <a:ext cx="10096500" cy="2219691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Atividade física e saúde</a:t>
            </a:r>
            <a:endParaRPr lang="pt-BR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44985" y="4773044"/>
            <a:ext cx="10096501" cy="955565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chemeClr val="tx2"/>
                </a:solidFill>
              </a:rPr>
              <a:t>Prof. César Augusto </a:t>
            </a:r>
            <a:r>
              <a:rPr lang="pt-BR" sz="2400" dirty="0" err="1" smtClean="0">
                <a:solidFill>
                  <a:schemeClr val="tx2"/>
                </a:solidFill>
              </a:rPr>
              <a:t>Häfele</a:t>
            </a:r>
            <a:endParaRPr lang="pt-BR" sz="2400" dirty="0">
              <a:solidFill>
                <a:schemeClr val="tx2"/>
              </a:solidFill>
            </a:endParaRPr>
          </a:p>
        </p:txBody>
      </p:sp>
      <p:pic>
        <p:nvPicPr>
          <p:cNvPr id="5" name="Picture 1" descr="C:\X-Files\ESEF\discobol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577" y="1141742"/>
            <a:ext cx="873577" cy="139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Cesar-PC\Desktop\IF-sul-rio-granden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6137" y="1089159"/>
            <a:ext cx="4445409" cy="15003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104900" y="3536576"/>
            <a:ext cx="9982200" cy="2635624"/>
          </a:xfrm>
        </p:spPr>
        <p:txBody>
          <a:bodyPr/>
          <a:lstStyle/>
          <a:p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Caso a inatividade física fosse eliminada do mundo, seriam evitadas:</a:t>
            </a: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5,3 Milhões das 57 Milhões de mortes no ano de 2008</a:t>
            </a:r>
          </a:p>
          <a:p>
            <a:pPr lvl="1"/>
            <a:endParaRPr lang="pt-B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 fosse reduzida em 25%</a:t>
            </a:r>
          </a:p>
          <a:p>
            <a:pPr lvl="1"/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Aproximadamente 1,3 Milhões de mortes seriam evitadas</a:t>
            </a:r>
          </a:p>
          <a:p>
            <a:pPr lvl="1"/>
            <a:endParaRPr lang="pt-BR" sz="1800" dirty="0" smtClean="0">
              <a:solidFill>
                <a:schemeClr val="tx2"/>
              </a:solidFill>
            </a:endParaRPr>
          </a:p>
          <a:p>
            <a:endParaRPr lang="pt-BR" sz="2200" dirty="0" smtClean="0">
              <a:solidFill>
                <a:schemeClr val="tx2"/>
              </a:solidFill>
            </a:endParaRPr>
          </a:p>
          <a:p>
            <a:pPr lvl="1"/>
            <a:endParaRPr lang="pt-B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67" t="31471" r="20621" b="42647"/>
          <a:stretch>
            <a:fillRect/>
          </a:stretch>
        </p:blipFill>
        <p:spPr bwMode="auto">
          <a:xfrm>
            <a:off x="349633" y="188266"/>
            <a:ext cx="11483484" cy="224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9679605" y="927464"/>
            <a:ext cx="422338" cy="330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3" b="37599"/>
          <a:stretch/>
        </p:blipFill>
        <p:spPr>
          <a:xfrm>
            <a:off x="1579324" y="210725"/>
            <a:ext cx="9031833" cy="6087044"/>
          </a:xfrm>
        </p:spPr>
      </p:pic>
    </p:spTree>
    <p:extLst>
      <p:ext uri="{BB962C8B-B14F-4D97-AF65-F5344CB8AC3E}">
        <p14:creationId xmlns:p14="http://schemas.microsoft.com/office/powerpoint/2010/main" val="4733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sz="4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pt-BR" sz="44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t-BR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Conceitos e definições</a:t>
            </a:r>
            <a:endParaRPr lang="pt-BR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69" t="19085" r="11094" b="27899"/>
          <a:stretch/>
        </p:blipFill>
        <p:spPr>
          <a:xfrm>
            <a:off x="1018889" y="714833"/>
            <a:ext cx="10403214" cy="37798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34863" y="5275028"/>
            <a:ext cx="8371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Exercício físico é um tipo de AF planejada, estruturada e repetitiva que tem o objetivo de melhorar ou manter as capacidades físicas e peso adequado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Conceitos e definições de saúde</a:t>
            </a:r>
            <a:endParaRPr lang="pt-B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489166"/>
            <a:ext cx="9982200" cy="5003074"/>
          </a:xfrm>
        </p:spPr>
        <p:txBody>
          <a:bodyPr>
            <a:normAutofit/>
          </a:bodyPr>
          <a:lstStyle/>
          <a:p>
            <a:endParaRPr lang="pt-BR" sz="2800" dirty="0" smtClean="0"/>
          </a:p>
          <a:p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 que é saúde?</a:t>
            </a:r>
          </a:p>
          <a:p>
            <a:endParaRPr lang="pt-BR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Conceito de ausência de doença está superado.</a:t>
            </a:r>
          </a:p>
          <a:p>
            <a:pPr lvl="1" algn="just">
              <a:buNone/>
            </a:pPr>
            <a:endParaRPr lang="pt-BR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saúde deve ser entendida a partir de vários aspectos do comportamento humano voltados a um estado completo de bem-estar físico, mental e social (ORGANIZAÇÃO MUNDIAL DA SAÚDE).</a:t>
            </a:r>
            <a:endParaRPr lang="pt-B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Conceito e definição de aptidão física</a:t>
            </a:r>
            <a:endParaRPr lang="pt-B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 </a:t>
            </a:r>
            <a:r>
              <a:rPr lang="pt-BR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Aptidão física</a:t>
            </a:r>
          </a:p>
          <a:p>
            <a:endParaRPr lang="pt-BR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pt-BR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Capacidade de realizar atividades físicas</a:t>
            </a:r>
          </a:p>
          <a:p>
            <a:pPr lvl="1"/>
            <a:endParaRPr lang="pt-BR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pt-BR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Aptidão física relacionada à saúde</a:t>
            </a:r>
          </a:p>
          <a:p>
            <a:pPr lvl="2"/>
            <a:endParaRPr lang="pt-BR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pt-BR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Aptidão física relacionada ao desempenho</a:t>
            </a:r>
            <a:endParaRPr lang="pt-BR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Aptidão física</a:t>
            </a:r>
            <a:endParaRPr lang="pt-BR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521" t="44539" r="24164" b="14143"/>
          <a:stretch>
            <a:fillRect/>
          </a:stretch>
        </p:blipFill>
        <p:spPr bwMode="auto">
          <a:xfrm>
            <a:off x="2664823" y="1449977"/>
            <a:ext cx="6740434" cy="305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3930" t="43839" r="23562" b="37232"/>
          <a:stretch>
            <a:fillRect/>
          </a:stretch>
        </p:blipFill>
        <p:spPr bwMode="auto">
          <a:xfrm>
            <a:off x="1356585" y="4663440"/>
            <a:ext cx="9603291" cy="194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72" t="42465" r="11093" b="18380"/>
          <a:stretch/>
        </p:blipFill>
        <p:spPr>
          <a:xfrm>
            <a:off x="648498" y="1493950"/>
            <a:ext cx="10893486" cy="306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 smtClean="0">
                <a:solidFill>
                  <a:schemeClr val="tx2"/>
                </a:solidFill>
              </a:rPr>
              <a:t>Para saber a intensidade da AF, preste atenção em como você se sente.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31" t="27647" r="24238" b="6831"/>
          <a:stretch/>
        </p:blipFill>
        <p:spPr>
          <a:xfrm>
            <a:off x="1986325" y="1326523"/>
            <a:ext cx="8217831" cy="52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Recomendações de atividade física</a:t>
            </a:r>
            <a:endParaRPr lang="pt-BR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029200"/>
          </a:xfrm>
        </p:spPr>
        <p:txBody>
          <a:bodyPr>
            <a:normAutofit/>
          </a:bodyPr>
          <a:lstStyle/>
          <a:p>
            <a:endParaRPr lang="pt-BR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endParaRPr lang="pt-BR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pt-BR" sz="19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pt-BR" sz="199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4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Aula de hoje</a:t>
            </a:r>
            <a:endParaRPr lang="en-US" sz="4000" dirty="0">
              <a:solidFill>
                <a:schemeClr val="tx2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04900" y="1468193"/>
            <a:ext cx="9982200" cy="5215942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Conversar sobre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 modificações na sociedade e o impacto dessas modificações na prática de atividade física e na saúde</a:t>
            </a:r>
          </a:p>
          <a:p>
            <a:pPr algn="just"/>
            <a:endParaRPr lang="pt-B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Qual o motivo no aumento do interesse pela prática atividade física?</a:t>
            </a:r>
          </a:p>
          <a:p>
            <a:endParaRPr lang="pt-B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Definições e conceitos de saúde, atividade física, exercício físico e aptidão física.</a:t>
            </a:r>
          </a:p>
          <a:p>
            <a:endParaRPr lang="pt-B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Recomendações de atividade física para adultos</a:t>
            </a:r>
            <a:r>
              <a:rPr lang="pt-BR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 adolescentes.</a:t>
            </a:r>
            <a:endParaRPr lang="pt-BR" dirty="0" smtClean="0"/>
          </a:p>
          <a:p>
            <a:endParaRPr lang="pt-BR" dirty="0" smtClean="0"/>
          </a:p>
          <a:p>
            <a:pPr rtl="0"/>
            <a:endParaRPr lang="pt-BR" sz="2400" dirty="0" smtClean="0"/>
          </a:p>
          <a:p>
            <a:pPr rtl="0">
              <a:buNone/>
            </a:pPr>
            <a:endParaRPr lang="pt-BR" sz="2400" dirty="0" smtClean="0"/>
          </a:p>
          <a:p>
            <a:pPr rtl="0"/>
            <a:endParaRPr lang="pt-BR" dirty="0" smtClean="0"/>
          </a:p>
          <a:p>
            <a:pPr rtl="0"/>
            <a:endParaRPr lang="pt-BR" dirty="0" smtClean="0"/>
          </a:p>
          <a:p>
            <a:pPr rtl="0"/>
            <a:endParaRPr lang="pt-BR" dirty="0" smtClean="0"/>
          </a:p>
          <a:p>
            <a:pPr rt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2" b="23169"/>
          <a:stretch/>
        </p:blipFill>
        <p:spPr>
          <a:xfrm>
            <a:off x="1104900" y="251192"/>
            <a:ext cx="9417192" cy="5930667"/>
          </a:xfrm>
        </p:spPr>
      </p:pic>
    </p:spTree>
    <p:extLst>
      <p:ext uri="{BB962C8B-B14F-4D97-AF65-F5344CB8AC3E}">
        <p14:creationId xmlns:p14="http://schemas.microsoft.com/office/powerpoint/2010/main" val="38204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6" b="20353"/>
          <a:stretch/>
        </p:blipFill>
        <p:spPr>
          <a:xfrm>
            <a:off x="2991432" y="76200"/>
            <a:ext cx="6207617" cy="6434939"/>
          </a:xfrm>
        </p:spPr>
      </p:pic>
      <p:sp>
        <p:nvSpPr>
          <p:cNvPr id="3" name="Retângulo 2"/>
          <p:cNvSpPr/>
          <p:nvPr/>
        </p:nvSpPr>
        <p:spPr>
          <a:xfrm>
            <a:off x="5473521" y="3026535"/>
            <a:ext cx="3725528" cy="9272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70117" r="59176" b="19225"/>
          <a:stretch/>
        </p:blipFill>
        <p:spPr>
          <a:xfrm>
            <a:off x="2668341" y="1390917"/>
            <a:ext cx="6853799" cy="3940936"/>
          </a:xfrm>
        </p:spPr>
      </p:pic>
    </p:spTree>
    <p:extLst>
      <p:ext uri="{BB962C8B-B14F-4D97-AF65-F5344CB8AC3E}">
        <p14:creationId xmlns:p14="http://schemas.microsoft.com/office/powerpoint/2010/main" val="34579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431" t="21902" r="39125" b="35000"/>
          <a:stretch/>
        </p:blipFill>
        <p:spPr>
          <a:xfrm>
            <a:off x="1691100" y="624681"/>
            <a:ext cx="8808281" cy="50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92" t="34639" r="27168" b="21347"/>
          <a:stretch/>
        </p:blipFill>
        <p:spPr>
          <a:xfrm>
            <a:off x="1542972" y="1300766"/>
            <a:ext cx="9104538" cy="413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175" t="32143" r="23442" b="13286"/>
          <a:stretch>
            <a:fillRect/>
          </a:stretch>
        </p:blipFill>
        <p:spPr bwMode="auto">
          <a:xfrm>
            <a:off x="484897" y="365758"/>
            <a:ext cx="11258614" cy="612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750" t="18087" r="20871" b="14714"/>
          <a:stretch>
            <a:fillRect/>
          </a:stretch>
        </p:blipFill>
        <p:spPr bwMode="auto">
          <a:xfrm>
            <a:off x="1084217" y="182880"/>
            <a:ext cx="10332724" cy="657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Tarefa para próxima aula - Avaliação</a:t>
            </a:r>
            <a:endParaRPr lang="pt-BR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9588" y="1600199"/>
            <a:ext cx="10744200" cy="5035731"/>
          </a:xfrm>
        </p:spPr>
        <p:txBody>
          <a:bodyPr>
            <a:normAutofit/>
          </a:bodyPr>
          <a:lstStyle/>
          <a:p>
            <a:pPr algn="just"/>
            <a:endParaRPr lang="pt-B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próxima aula.</a:t>
            </a:r>
          </a:p>
          <a:p>
            <a:pPr lvl="1" algn="just"/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Formar duplas e aplicar o IPAQ (domínio do lazer)</a:t>
            </a:r>
          </a:p>
          <a:p>
            <a:pPr lvl="1" algn="just"/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Aplicar o IPAQ em um familiar</a:t>
            </a:r>
            <a:r>
              <a:rPr lang="pt-BR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(domínio do lazer)</a:t>
            </a:r>
            <a:endParaRPr lang="pt-BR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 próxima aula, faremos a análise desses dados e vamos </a:t>
            </a:r>
            <a:r>
              <a:rPr lang="pt-BR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REFLETIR</a:t>
            </a:r>
            <a:r>
              <a:rPr lang="pt-BR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sobre eles.</a:t>
            </a:r>
          </a:p>
          <a:p>
            <a:pPr algn="just"/>
            <a:endParaRPr lang="pt-BR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t-B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3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Jerry Morris - 1953</a:t>
            </a:r>
            <a:endParaRPr lang="pt-BR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\\Swift\tmp\imin2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89144" y="1345919"/>
            <a:ext cx="7667897" cy="538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esar-PC\Desktop\Jerry Morris portrait bw1.jpg"/>
          <p:cNvPicPr>
            <a:picLocks noChangeAspect="1" noChangeArrowheads="1"/>
          </p:cNvPicPr>
          <p:nvPr/>
        </p:nvPicPr>
        <p:blipFill>
          <a:blip r:embed="rId3"/>
          <a:srcRect t="3119" b="18356"/>
          <a:stretch>
            <a:fillRect/>
          </a:stretch>
        </p:blipFill>
        <p:spPr bwMode="auto">
          <a:xfrm>
            <a:off x="126605" y="1397727"/>
            <a:ext cx="4001250" cy="53296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Por quê o interesse na atividade física?</a:t>
            </a:r>
            <a:endParaRPr lang="pt-B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unter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7034" y="1645919"/>
            <a:ext cx="3658028" cy="479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traffic jam cal-1"/>
          <p:cNvPicPr>
            <a:picLocks noChangeAspect="1" noChangeArrowheads="1"/>
          </p:cNvPicPr>
          <p:nvPr/>
        </p:nvPicPr>
        <p:blipFill rotWithShape="1">
          <a:blip r:embed="rId3"/>
          <a:srcRect r="4489" b="2665"/>
          <a:stretch/>
        </p:blipFill>
        <p:spPr bwMode="auto">
          <a:xfrm>
            <a:off x="7450071" y="1660821"/>
            <a:ext cx="3729826" cy="490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898569" y="3360689"/>
            <a:ext cx="2312126" cy="14061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pt-BR" altLang="pt-BR" sz="4000" u="sng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828800"/>
            <a:ext cx="10566400" cy="4572000"/>
          </a:xfrm>
        </p:spPr>
        <p:txBody>
          <a:bodyPr/>
          <a:lstStyle/>
          <a:p>
            <a:pPr marL="365125" indent="-255588" eaLnBrk="1" hangingPunct="1">
              <a:lnSpc>
                <a:spcPct val="130000"/>
              </a:lnSpc>
            </a:pPr>
            <a:endParaRPr lang="pt-BR" altLang="pt-BR" smtClean="0"/>
          </a:p>
          <a:p>
            <a:pPr marL="365125" indent="-255588" eaLnBrk="1" hangingPunct="1">
              <a:lnSpc>
                <a:spcPct val="130000"/>
              </a:lnSpc>
            </a:pPr>
            <a:endParaRPr lang="pt-BR" altLang="pt-BR" smtClean="0"/>
          </a:p>
        </p:txBody>
      </p:sp>
      <p:sp>
        <p:nvSpPr>
          <p:cNvPr id="28675" name="AutoShape 5"/>
          <p:cNvSpPr>
            <a:spLocks noChangeArrowheads="1"/>
          </p:cNvSpPr>
          <p:nvPr/>
        </p:nvSpPr>
        <p:spPr bwMode="auto">
          <a:xfrm>
            <a:off x="4790055" y="2568389"/>
            <a:ext cx="1526117" cy="14061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pt-BR" altLang="pt-BR" sz="4000" u="sng">
              <a:latin typeface="Times New Roman" pitchFamily="18" charset="0"/>
            </a:endParaRPr>
          </a:p>
        </p:txBody>
      </p:sp>
      <p:pic>
        <p:nvPicPr>
          <p:cNvPr id="28677" name="Picture 7" descr="desk-717679"/>
          <p:cNvPicPr>
            <a:picLocks noChangeAspect="1" noChangeArrowheads="1"/>
          </p:cNvPicPr>
          <p:nvPr/>
        </p:nvPicPr>
        <p:blipFill rotWithShape="1">
          <a:blip r:embed="rId3"/>
          <a:srcRect l="2376" r="7263"/>
          <a:stretch/>
        </p:blipFill>
        <p:spPr bwMode="auto">
          <a:xfrm>
            <a:off x="6555345" y="1475445"/>
            <a:ext cx="507427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r="15472"/>
          <a:stretch/>
        </p:blipFill>
        <p:spPr>
          <a:xfrm>
            <a:off x="565792" y="1475445"/>
            <a:ext cx="3928935" cy="359798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828800"/>
            <a:ext cx="10566400" cy="4572000"/>
          </a:xfrm>
        </p:spPr>
        <p:txBody>
          <a:bodyPr/>
          <a:lstStyle/>
          <a:p>
            <a:pPr marL="365125" indent="-255588" eaLnBrk="1" hangingPunct="1">
              <a:lnSpc>
                <a:spcPct val="130000"/>
              </a:lnSpc>
            </a:pPr>
            <a:endParaRPr lang="pt-BR" altLang="pt-BR" smtClean="0"/>
          </a:p>
          <a:p>
            <a:pPr marL="365125" indent="-255588" eaLnBrk="1" hangingPunct="1">
              <a:lnSpc>
                <a:spcPct val="130000"/>
              </a:lnSpc>
            </a:pPr>
            <a:endParaRPr lang="pt-BR" altLang="pt-BR" smtClean="0"/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4625788" y="2841816"/>
            <a:ext cx="1882588" cy="14061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12700" cap="sq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pt-BR" altLang="pt-BR" sz="4000" u="sng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9701" name="Picture 8" descr="hamburg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7604" y="1479176"/>
            <a:ext cx="5520267" cy="435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FRUI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8" y="1472362"/>
            <a:ext cx="4409017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4900" y="425002"/>
            <a:ext cx="9980682" cy="1135572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pt-BR" altLang="pt-BR" sz="4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Consequências</a:t>
            </a:r>
            <a:r>
              <a:rPr lang="pt-BR" alt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da “evolução” humana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828800"/>
            <a:ext cx="10566400" cy="4572000"/>
          </a:xfrm>
        </p:spPr>
        <p:txBody>
          <a:bodyPr/>
          <a:lstStyle/>
          <a:p>
            <a:pPr marL="365125" indent="-255588" eaLnBrk="1" hangingPunct="1">
              <a:lnSpc>
                <a:spcPct val="130000"/>
              </a:lnSpc>
            </a:pPr>
            <a:endParaRPr lang="pt-BR" altLang="pt-BR" smtClean="0"/>
          </a:p>
          <a:p>
            <a:pPr marL="365125" indent="-255588" eaLnBrk="1" hangingPunct="1">
              <a:lnSpc>
                <a:spcPct val="130000"/>
              </a:lnSpc>
            </a:pPr>
            <a:endParaRPr lang="pt-BR" altLang="pt-BR" smtClean="0"/>
          </a:p>
        </p:txBody>
      </p:sp>
      <p:pic>
        <p:nvPicPr>
          <p:cNvPr id="35844" name="Picture 7" descr="miche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733" y="1700213"/>
            <a:ext cx="1097280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1098551" y="5732464"/>
            <a:ext cx="1220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t-BR" altLang="pt-BR" sz="20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Primatas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3852334" y="5732464"/>
            <a:ext cx="2844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t-BR" altLang="pt-BR" sz="20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Homo Sapiens Sapiens</a:t>
            </a:r>
          </a:p>
        </p:txBody>
      </p:sp>
      <p:sp>
        <p:nvSpPr>
          <p:cNvPr id="659466" name="Text Box 10"/>
          <p:cNvSpPr txBox="1">
            <a:spLocks noChangeArrowheads="1"/>
          </p:cNvSpPr>
          <p:nvPr/>
        </p:nvSpPr>
        <p:spPr bwMode="auto">
          <a:xfrm>
            <a:off x="7804152" y="5661026"/>
            <a:ext cx="3167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Homo Sapiens “</a:t>
            </a:r>
            <a:r>
              <a:rPr kumimoji="1" lang="pt-BR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Donalds</a:t>
            </a:r>
            <a:r>
              <a:rPr kumimoji="1" 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”</a:t>
            </a:r>
            <a:endParaRPr kumimoji="1"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4900" y="218940"/>
            <a:ext cx="9980682" cy="1352283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pt-BR" altLang="pt-BR" sz="4000" dirty="0" err="1" smtClean="0">
                <a:solidFill>
                  <a:schemeClr val="tx2"/>
                </a:solidFill>
              </a:rPr>
              <a:t>Consequências</a:t>
            </a:r>
            <a:r>
              <a:rPr lang="pt-BR" altLang="pt-BR" sz="4000" dirty="0" smtClean="0">
                <a:solidFill>
                  <a:schemeClr val="tx2"/>
                </a:solidFill>
              </a:rPr>
              <a:t> da “evolução” humana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828800"/>
            <a:ext cx="10566400" cy="4572000"/>
          </a:xfrm>
        </p:spPr>
        <p:txBody>
          <a:bodyPr/>
          <a:lstStyle/>
          <a:p>
            <a:pPr marL="365125" indent="-255588" eaLnBrk="1" hangingPunct="1">
              <a:lnSpc>
                <a:spcPct val="130000"/>
              </a:lnSpc>
            </a:pPr>
            <a:endParaRPr lang="pt-BR" altLang="pt-BR" smtClean="0"/>
          </a:p>
          <a:p>
            <a:pPr marL="365125" indent="-255588" eaLnBrk="1" hangingPunct="1">
              <a:lnSpc>
                <a:spcPct val="130000"/>
              </a:lnSpc>
            </a:pPr>
            <a:endParaRPr lang="pt-BR" altLang="pt-BR" smtClean="0"/>
          </a:p>
        </p:txBody>
      </p:sp>
      <p:pic>
        <p:nvPicPr>
          <p:cNvPr id="661512" name="Picture 8" descr="evol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28838"/>
            <a:ext cx="1097280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1219200" y="5699126"/>
            <a:ext cx="91440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pt-BR" altLang="pt-BR" sz="200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  <a:p>
            <a:endParaRPr kumimoji="1" lang="pt-BR" altLang="pt-BR" sz="2000">
              <a:solidFill>
                <a:schemeClr val="tx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1117601" y="5927726"/>
            <a:ext cx="1220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t-BR" altLang="pt-BR" sz="20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Primatas</a:t>
            </a:r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3251201" y="5899151"/>
            <a:ext cx="30748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pt-BR" altLang="pt-BR" sz="200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>Homo Sapiens    Sapiens</a:t>
            </a:r>
          </a:p>
        </p:txBody>
      </p:sp>
      <p:sp>
        <p:nvSpPr>
          <p:cNvPr id="661511" name="Text Box 7"/>
          <p:cNvSpPr txBox="1">
            <a:spLocks noChangeArrowheads="1"/>
          </p:cNvSpPr>
          <p:nvPr/>
        </p:nvSpPr>
        <p:spPr bwMode="auto">
          <a:xfrm>
            <a:off x="7317317" y="5851526"/>
            <a:ext cx="3690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pt-BR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Homo Sapiens “Sedentarius”</a:t>
            </a:r>
            <a:endParaRPr kumimoji="1" lang="pt-BR" sz="24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Transição epidemiológica</a:t>
            </a:r>
            <a:endParaRPr lang="pt-B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506072"/>
            <a:ext cx="10459571" cy="4854388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Redução das mortes por doenças infecciosas</a:t>
            </a:r>
          </a:p>
          <a:p>
            <a:pPr algn="just">
              <a:buNone/>
            </a:pPr>
            <a:endParaRPr lang="pt-B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Aumento das mortes por doenças crônicas não transmissíveis</a:t>
            </a:r>
          </a:p>
          <a:p>
            <a:pPr lvl="1" algn="just"/>
            <a:endParaRPr lang="pt-B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Doenças cardiovasculares</a:t>
            </a:r>
          </a:p>
          <a:p>
            <a:pPr lvl="1" algn="just"/>
            <a:endParaRPr lang="pt-B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Câncer</a:t>
            </a:r>
          </a:p>
          <a:p>
            <a:pPr lvl="1" algn="just"/>
            <a:endParaRPr lang="pt-B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</a:p>
          <a:p>
            <a:pPr lvl="1" algn="just"/>
            <a:endParaRPr lang="pt-BR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pt-BR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Mortalidade por todas as causas</a:t>
            </a:r>
            <a:endParaRPr lang="pt-BR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37_TF03431380_TF03431380.potx" id="{20BA4FEA-4897-4351-B6E8-06AC2402A854}" vid="{01910179-228E-47F0-9A01-EE53C866ACEA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351</Words>
  <Application>Microsoft Office PowerPoint</Application>
  <PresentationFormat>Widescreen</PresentationFormat>
  <Paragraphs>84</Paragraphs>
  <Slides>27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Comic Sans MS</vt:lpstr>
      <vt:lpstr>Euphemia</vt:lpstr>
      <vt:lpstr>Plantagenet Cherokee</vt:lpstr>
      <vt:lpstr>Times New Roman</vt:lpstr>
      <vt:lpstr>Wingdings</vt:lpstr>
      <vt:lpstr>tf03431380</vt:lpstr>
      <vt:lpstr>Atividade física e saúde</vt:lpstr>
      <vt:lpstr>Aula de hoje</vt:lpstr>
      <vt:lpstr>Jerry Morris - 1953</vt:lpstr>
      <vt:lpstr>Por quê o interesse na atividade física?</vt:lpstr>
      <vt:lpstr>Apresentação do PowerPoint</vt:lpstr>
      <vt:lpstr>Apresentação do PowerPoint</vt:lpstr>
      <vt:lpstr>Consequências da “evolução” humana</vt:lpstr>
      <vt:lpstr>Consequências da “evolução” humana</vt:lpstr>
      <vt:lpstr>Transição epidemiológica</vt:lpstr>
      <vt:lpstr>Apresentação do PowerPoint</vt:lpstr>
      <vt:lpstr>Apresentação do PowerPoint</vt:lpstr>
      <vt:lpstr>Apresentação do PowerPoint</vt:lpstr>
      <vt:lpstr>Apresentação do PowerPoint</vt:lpstr>
      <vt:lpstr>Conceitos e definições de saúde</vt:lpstr>
      <vt:lpstr>Conceito e definição de aptidão física</vt:lpstr>
      <vt:lpstr>Aptidão física</vt:lpstr>
      <vt:lpstr>Apresentação do PowerPoint</vt:lpstr>
      <vt:lpstr>Para saber a intensidade da AF, preste atenção em como você se sente.</vt:lpstr>
      <vt:lpstr>Recomendações de atividade física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Tarefa para próxima aula - Avaliação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2017-04-05T17:13:08Z</dcterms:created>
  <dcterms:modified xsi:type="dcterms:W3CDTF">2023-03-30T22:53:33Z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