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16"/>
  </p:notesMasterIdLst>
  <p:sldIdLst>
    <p:sldId id="256" r:id="rId2"/>
    <p:sldId id="332" r:id="rId3"/>
    <p:sldId id="333" r:id="rId4"/>
    <p:sldId id="334" r:id="rId5"/>
    <p:sldId id="335" r:id="rId6"/>
    <p:sldId id="336" r:id="rId7"/>
    <p:sldId id="338" r:id="rId8"/>
    <p:sldId id="339" r:id="rId9"/>
    <p:sldId id="320" r:id="rId10"/>
    <p:sldId id="340" r:id="rId11"/>
    <p:sldId id="341" r:id="rId12"/>
    <p:sldId id="342" r:id="rId13"/>
    <p:sldId id="344" r:id="rId14"/>
    <p:sldId id="345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E41"/>
    <a:srgbClr val="079B45"/>
    <a:srgbClr val="347C36"/>
    <a:srgbClr val="F58871"/>
    <a:srgbClr val="0189C0"/>
    <a:srgbClr val="8DC641"/>
    <a:srgbClr val="349A46"/>
    <a:srgbClr val="076A89"/>
    <a:srgbClr val="01B2F9"/>
    <a:srgbClr val="42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238E4C5-4D62-4895-BF2A-F6285B0BECB7}" type="datetimeFigureOut">
              <a:rPr lang="pt-BR" smtClean="0"/>
              <a:pPr/>
              <a:t>24/02/2025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B318294-28A5-4B44-A596-9AB8182149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4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4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51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37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12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20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53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35E-26F5-4784-ACB4-EA1F9C5DA0AC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3392-3819-4C58-BA88-F7A08AF25EAD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6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CFA8-280D-4F36-80CF-EC94F2807989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0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5BD-F109-4537-A94C-B132C374CDD8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886-FD19-477B-B6A1-FFD069ED5CD8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F694-882F-43AB-82E6-E1C687BE3C15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CF77-050D-43CC-861F-8A25F16E0547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A5E4-80B5-4000-A8B8-F95AA5BE7AA1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3AA2-3988-4A16-B59A-13EED14A0A00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A241-C0F1-4275-98A8-B1B37BCA6ED1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7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700-0837-4394-8E91-0E4E961AB72E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6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2173-6489-4A57-ABD7-F8EB3CE86049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24" y="1"/>
            <a:ext cx="1084332" cy="250806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744583" y="3497963"/>
            <a:ext cx="109466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rgbClr val="8DC641"/>
                </a:solidFill>
                <a:latin typeface="Trebuchet MS" panose="020B0603020202020204" pitchFamily="34" charset="0"/>
              </a:rPr>
              <a:t>SOCIEDADE, CIÊNCIA E CULTURA</a:t>
            </a:r>
          </a:p>
          <a:p>
            <a:pPr algn="ctr"/>
            <a:endParaRPr lang="pt-BR" altLang="pt-BR" sz="4000" b="1" dirty="0">
              <a:solidFill>
                <a:srgbClr val="8DC64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altLang="pt-BR" sz="3200" b="1" dirty="0">
                <a:solidFill>
                  <a:srgbClr val="8DC641"/>
                </a:solidFill>
                <a:latin typeface="Trebuchet MS" panose="020B0603020202020204" pitchFamily="34" charset="0"/>
              </a:rPr>
              <a:t>INTRODUÇÃO A SOCIOLOGIA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415246" y="5878286"/>
            <a:ext cx="2638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rgbClr val="8DC641"/>
                </a:solidFill>
                <a:latin typeface="Trebuchet MS" panose="020B0603020202020204" pitchFamily="34" charset="0"/>
              </a:rPr>
              <a:t>Profª</a:t>
            </a:r>
            <a:r>
              <a:rPr lang="pt-BR" sz="1400" b="1" dirty="0">
                <a:solidFill>
                  <a:srgbClr val="8DC641"/>
                </a:solidFill>
                <a:latin typeface="Trebuchet MS" panose="020B0603020202020204" pitchFamily="34" charset="0"/>
              </a:rPr>
              <a:t> </a:t>
            </a:r>
            <a:r>
              <a:rPr lang="pt-BR" sz="1400" b="1" dirty="0" err="1">
                <a:solidFill>
                  <a:srgbClr val="8DC641"/>
                </a:solidFill>
                <a:latin typeface="Trebuchet MS" panose="020B0603020202020204" pitchFamily="34" charset="0"/>
              </a:rPr>
              <a:t>Carlisa</a:t>
            </a:r>
            <a:r>
              <a:rPr lang="pt-BR" sz="1400" b="1" dirty="0">
                <a:solidFill>
                  <a:srgbClr val="8DC641"/>
                </a:solidFill>
                <a:latin typeface="Trebuchet MS" panose="020B0603020202020204" pitchFamily="34" charset="0"/>
              </a:rPr>
              <a:t> </a:t>
            </a:r>
            <a:r>
              <a:rPr lang="pt-BR" sz="1400" b="1" dirty="0" err="1">
                <a:solidFill>
                  <a:srgbClr val="8DC641"/>
                </a:solidFill>
                <a:latin typeface="Trebuchet MS" panose="020B0603020202020204" pitchFamily="34" charset="0"/>
              </a:rPr>
              <a:t>Toebe</a:t>
            </a:r>
            <a:endParaRPr lang="pt-BR" sz="1400" b="1" dirty="0">
              <a:solidFill>
                <a:srgbClr val="8DC64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400" b="1" dirty="0">
                <a:solidFill>
                  <a:srgbClr val="8DC641"/>
                </a:solidFill>
                <a:latin typeface="Trebuchet MS" panose="020B0603020202020204" pitchFamily="34" charset="0"/>
              </a:rPr>
              <a:t>carlisaifsul@gmail.com</a:t>
            </a:r>
            <a:endParaRPr lang="pt-BR" sz="1400" b="1" dirty="0">
              <a:solidFill>
                <a:srgbClr val="8DC641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2" y="573950"/>
            <a:ext cx="5752147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12192000" cy="145849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</a:t>
            </a:r>
            <a:r>
              <a:rPr lang="pt-BR" dirty="0" err="1">
                <a:solidFill>
                  <a:srgbClr val="8DC641"/>
                </a:solidFill>
              </a:rPr>
              <a:t>câmpus</a:t>
            </a:r>
            <a:r>
              <a:rPr lang="pt-BR" dirty="0">
                <a:solidFill>
                  <a:srgbClr val="8DC641"/>
                </a:solidFill>
              </a:rPr>
              <a:t> Passo Fundo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829" y="1750423"/>
            <a:ext cx="11247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ciência social é uma ferramenta para entender melhor o mundo, entretanto exige daquele que quer conhecê-la, disposição para escutar o que as pessoas dizem.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Um cientista social deve ser preparado para enfrentar questões polêmicas, sobre as quais pode ter opiniões muito diversas daquelas das pessoas com quem lida ou mesmo das de outros intelectuais.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Importante usar um método e uma teoria a seguir.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5905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12192000" cy="145849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</a:t>
            </a:r>
            <a:r>
              <a:rPr lang="pt-BR" dirty="0" err="1">
                <a:solidFill>
                  <a:srgbClr val="8DC641"/>
                </a:solidFill>
              </a:rPr>
              <a:t>câmpus</a:t>
            </a:r>
            <a:r>
              <a:rPr lang="pt-BR" dirty="0">
                <a:solidFill>
                  <a:srgbClr val="8DC641"/>
                </a:solidFill>
              </a:rPr>
              <a:t> Passo Fundo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829" y="1750423"/>
            <a:ext cx="11247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Vamos entender um pouco sobre ciência...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conhecimento científico é separado do senso comum e de outros saberes, como o religioso, por exemplo.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ciência exige objetividade e universalidade.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Regras e métodos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Porém, não podemos analisar as ciências sociais igualmente como as ciências exatas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5726A5F-3613-4290-98FF-21217AB8A8C2}"/>
              </a:ext>
            </a:extLst>
          </p:cNvPr>
          <p:cNvSpPr/>
          <p:nvPr/>
        </p:nvSpPr>
        <p:spPr>
          <a:xfrm>
            <a:off x="984074" y="135112"/>
            <a:ext cx="9178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CIÊNCIAS SOCIAIS</a:t>
            </a:r>
            <a:endParaRPr lang="pt-BR" sz="1200" dirty="0">
              <a:solidFill>
                <a:srgbClr val="8DC64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573C4A5-4CCA-448B-94F1-C7ED5B0F7270}"/>
              </a:ext>
            </a:extLst>
          </p:cNvPr>
          <p:cNvSpPr txBox="1"/>
          <p:nvPr/>
        </p:nvSpPr>
        <p:spPr>
          <a:xfrm>
            <a:off x="3542096" y="5642230"/>
            <a:ext cx="543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As ciências sociais se manifestam como um lado científico da análise social.</a:t>
            </a:r>
          </a:p>
        </p:txBody>
      </p:sp>
      <p:cxnSp>
        <p:nvCxnSpPr>
          <p:cNvPr id="4" name="Conector: Curvo 3">
            <a:extLst>
              <a:ext uri="{FF2B5EF4-FFF2-40B4-BE49-F238E27FC236}">
                <a16:creationId xmlns:a16="http://schemas.microsoft.com/office/drawing/2014/main" id="{2577069E-6409-4882-9524-1BB82065F424}"/>
              </a:ext>
            </a:extLst>
          </p:cNvPr>
          <p:cNvCxnSpPr/>
          <p:nvPr/>
        </p:nvCxnSpPr>
        <p:spPr>
          <a:xfrm>
            <a:off x="2117558" y="5727032"/>
            <a:ext cx="1424538" cy="561529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7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12192000" cy="145849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</a:t>
            </a:r>
            <a:r>
              <a:rPr lang="pt-BR" dirty="0" err="1">
                <a:solidFill>
                  <a:srgbClr val="8DC641"/>
                </a:solidFill>
              </a:rPr>
              <a:t>câmpus</a:t>
            </a:r>
            <a:r>
              <a:rPr lang="pt-BR" dirty="0">
                <a:solidFill>
                  <a:srgbClr val="8DC641"/>
                </a:solidFill>
              </a:rPr>
              <a:t> Passo Fundo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829" y="1750423"/>
            <a:ext cx="11247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Nossas opiniões individuais não constituem ciência social, pois não são fruto de um pensamento sistemático, organizado em torno da análise de dados produzidos por métodos reconhecidos.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Nossas opiniões não são testadas.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cientista social lida com hipóteses, organiza os resultados e os apresenta de forma sistemática, buscando avançar no conhecimento de algo.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Exemplo: como analisar se o sistema prisional contribuiu ou não para formação de grupos de crime organizado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3572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12192000" cy="145849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</a:t>
            </a:r>
            <a:r>
              <a:rPr lang="pt-BR" dirty="0" err="1">
                <a:solidFill>
                  <a:srgbClr val="8DC641"/>
                </a:solidFill>
              </a:rPr>
              <a:t>câmpus</a:t>
            </a:r>
            <a:r>
              <a:rPr lang="pt-BR" dirty="0">
                <a:solidFill>
                  <a:srgbClr val="8DC641"/>
                </a:solidFill>
              </a:rPr>
              <a:t> Passo Fundo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829" y="1750423"/>
            <a:ext cx="112471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Os principais campos de especializações das Ciências Sociais são: a Antropologia, a Ciência Política e a Sociologia.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No Brasil, todo bacharel em Ciências Sociais é um sociólogo, porque a Lei reconhece apenas a profissão de sociólogo. Por este motivo, o estudo das Ciências Sociais nas escolas tem apenas o nome de Sociologia, embora estudos os três campos.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ANTROPOLOGIA: </a:t>
            </a:r>
            <a:r>
              <a:rPr lang="pt-BR" sz="2400" dirty="0"/>
              <a:t>é a ciência que busca entender como o ser humano pode levar vidas tão diferentes. Podemos dizer que a antropologia se dedica ao estudo da diferença, usando como exemplos as várias formas que as sociedades escolheram para viver e organizar a sua coletividade.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BF6B01-B38E-4B06-ACAE-21DFD875A837}"/>
              </a:ext>
            </a:extLst>
          </p:cNvPr>
          <p:cNvSpPr/>
          <p:nvPr/>
        </p:nvSpPr>
        <p:spPr>
          <a:xfrm>
            <a:off x="984074" y="135112"/>
            <a:ext cx="91788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CAMPOS DE ESPECIALIZAÇÕES </a:t>
            </a:r>
          </a:p>
          <a:p>
            <a:pPr algn="ctr"/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DAS CIÊNCIAS SOCIAIS</a:t>
            </a:r>
            <a:endParaRPr lang="pt-BR" sz="1200" dirty="0">
              <a:solidFill>
                <a:srgbClr val="8DC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12192000" cy="145849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</a:t>
            </a:r>
            <a:r>
              <a:rPr lang="pt-BR" dirty="0" err="1">
                <a:solidFill>
                  <a:srgbClr val="8DC641"/>
                </a:solidFill>
              </a:rPr>
              <a:t>câmpus</a:t>
            </a:r>
            <a:r>
              <a:rPr lang="pt-BR" dirty="0">
                <a:solidFill>
                  <a:srgbClr val="8DC641"/>
                </a:solidFill>
              </a:rPr>
              <a:t> Passo Fundo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829" y="1750423"/>
            <a:ext cx="112471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 POLÍTICA: </a:t>
            </a:r>
            <a:r>
              <a:rPr lang="pt-BR" sz="2400" dirty="0"/>
              <a:t>dedica-se ao estudo da política e das formas de poder. Seus métodos são variados, observando a política desde o ponto de vista das instituições, como o Estado, até o de pessoas comuns que interagem entre si buscando maximizar seus interesses.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SOCIOLOGIA: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como já vimos, a sociologia pretende entender cientificamente os fenômenos da vida social, entender como a sociedade se estrutura, como produz bens, como os distribui, como formam as classes sociais, as injustiças,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Uso de: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Conceitos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Métodos (</a:t>
            </a:r>
            <a:r>
              <a:rPr lang="pt-BR" sz="2400" dirty="0" err="1">
                <a:solidFill>
                  <a:schemeClr val="accent6">
                    <a:lumMod val="50000"/>
                  </a:schemeClr>
                </a:solidFill>
              </a:rPr>
              <a:t>quali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/quanti)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3726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37088" y="-363538"/>
            <a:ext cx="2787461" cy="37588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2"/>
            <a:ext cx="12192000" cy="1358536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362901" y="213490"/>
            <a:ext cx="91788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O QUE É SOCIEDADE?</a:t>
            </a:r>
            <a:endParaRPr lang="pt-BR" sz="1400" dirty="0">
              <a:solidFill>
                <a:srgbClr val="8DC641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</a:t>
            </a:r>
            <a:r>
              <a:rPr lang="pt-BR" dirty="0" err="1">
                <a:solidFill>
                  <a:srgbClr val="8DC641"/>
                </a:solidFill>
              </a:rPr>
              <a:t>câmpus</a:t>
            </a:r>
            <a:r>
              <a:rPr lang="pt-BR" dirty="0">
                <a:solidFill>
                  <a:srgbClr val="8DC641"/>
                </a:solidFill>
              </a:rPr>
              <a:t> Passo Fundo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829" y="1763486"/>
            <a:ext cx="114430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TODOS VIVEMOS EM SOCIEDADE</a:t>
            </a:r>
          </a:p>
          <a:p>
            <a:endParaRPr lang="pt-BR" sz="2400" dirty="0"/>
          </a:p>
          <a:p>
            <a:r>
              <a:rPr lang="pt-BR" sz="2400" dirty="0"/>
              <a:t>									- ermitão</a:t>
            </a:r>
          </a:p>
          <a:p>
            <a:r>
              <a:rPr lang="pt-BR" sz="2400" dirty="0"/>
              <a:t>									- isolamento individual</a:t>
            </a:r>
          </a:p>
          <a:p>
            <a:endParaRPr lang="pt-BR" sz="2400" dirty="0"/>
          </a:p>
          <a:p>
            <a:r>
              <a:rPr lang="pt-BR" sz="2400" dirty="0"/>
              <a:t>Vida em sociedade: </a:t>
            </a:r>
          </a:p>
          <a:p>
            <a:r>
              <a:rPr lang="pt-BR" sz="2400" dirty="0"/>
              <a:t>						- Linguagem</a:t>
            </a:r>
          </a:p>
          <a:p>
            <a:r>
              <a:rPr lang="pt-BR" sz="2400" dirty="0"/>
              <a:t>						- Relações sociais: como as pessoas se relacionam?</a:t>
            </a:r>
          </a:p>
          <a:p>
            <a:r>
              <a:rPr lang="pt-BR" sz="2400" dirty="0"/>
              <a:t>						- Como as sociedades mudam?</a:t>
            </a:r>
          </a:p>
          <a:p>
            <a:r>
              <a:rPr lang="pt-BR" sz="2400" dirty="0"/>
              <a:t>						- Quais fatores diferenciam grupos em sociedade?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3031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314" name="Picture 2" descr="https://crisquadrini.files.wordpress.com/2013/06/264538_10201291318028863_1512159338_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30" y="960121"/>
            <a:ext cx="4138312" cy="32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0" y="3"/>
            <a:ext cx="12192000" cy="731518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6775" y="-178400"/>
            <a:ext cx="91788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Diferentes tradições</a:t>
            </a:r>
            <a:endParaRPr lang="pt-BR" sz="1400" dirty="0">
              <a:solidFill>
                <a:srgbClr val="8DC641"/>
              </a:solidFill>
            </a:endParaRPr>
          </a:p>
        </p:txBody>
      </p:sp>
      <p:sp>
        <p:nvSpPr>
          <p:cNvPr id="13316" name="AutoShape 4" descr="Casamento Cató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Casamento Cató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20" name="AutoShape 8" descr="Roteiro da cerimônia do casamento católico: conheça todas as etap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22" name="AutoShape 10" descr="Roteiro da cerimônia do casamento católico: conheça todas as etap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4" name="Picture 12" descr="Roteiro da cerimônia de casamento na Igreja Catól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2493" y="884239"/>
            <a:ext cx="2989730" cy="448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6" name="Picture 14" descr="44 ideias de Arabian wedding | vestidos de casamento muçulmano, hijab  noiva, vestido de casamento muçulma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3743" y="977402"/>
            <a:ext cx="2530818" cy="316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8" name="Picture 16" descr="Conheça Todos os Detalhes do Casamento Budista - Vestido de Noiva R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7988" y="3696789"/>
            <a:ext cx="3899262" cy="2599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30" name="AutoShape 18" descr="data:image/jpeg;base64,/9j/4AAQSkZJRgABAQAAAQABAAD/2wCEAAoGBxQUExYUFBQXFxYYGiMcGRkZGRkiHBkgGRwZHyEgHx8cHyoiHCAnIRkYJDQkJysuMTExGSE2OzYwOiowMS4BCwsLDw4PHRERHTAnIicuMDAyMjIwODAwMDAwMDAwMjAuMDAwMDAwMDgwMDAyMDAwMDAwMDAwMDIwMDAwMDAwMP/AABEIALgBEgMBIgACEQEDEQH/xAAcAAABBQEBAQAAAAAAAAAAAAAGAAMEBQcCAQj/xABFEAACAQIEAwYEBAMFBgUFAAABAhEAAwQSITEFQVEGEyJhcYEHMpGhFCNCsVLB0WKCkuHwFTNDU3Kyk6LC0vEWJCU0Y//EABsBAAIDAQEBAAAAAAAAAAAAAAIDAAEEBQYH/8QAMhEAAgIBAwMBBgUDBQAAAAAAAAECEQMSITEEQVEiBRNhcZHwFIGhscFC0eEjJDJS8f/aAAwDAQACEQMRAD8AZ7xQSWSURvEyDSWOy89zqfKrvD2rDkjLb20Y2/EAslfOJJMiqzDL4WuWkIEvkJIhiGOpHKdqZ4vxW4vzqpgCDyHikHwxvMRFcTSlwJ4Y/wAYwy3bt7EX/CloratqUX81Rqz+IaEsfmOmXTnRT2KzPafEMQTfIOUEHJ3YKBYAEQMuh11oI/2tfxFvLe7vKYnZTlGvLxAGB9KLew/HLuIa+lwyLYTJ4QNDnBiBqJAida1dJL/VSfgvVaCu1T6Uxbp9K6zIjua8JrzNXFx6lFjWNxAUEkwAJJ6AVlPanimJu4jvQMttSyW4gmBAM9GO/wBKtO2/afPc7i2fylP5rg7usQg65dTroSAOWtPwC+VZsjS0MRsZOumVhA0lq5XW579K4B+ZExodZKtq6yp56cyBz09Kn8D4258N1vFpBJOUAA+wnXcGue0mPCWla3lN3YHciVkmNjrHpFU44Nceby3VZWjvJ3UmJ8tDWDQnCp7E+QS4zs+Qpu2nR1Oo7uCCzSeskCCdqpcBxF0vNnGpXxeHTw5lnXqOdd9l7XcXe9uOvdyVgtBOfMAV5iCAfc1JxnE7VwEZsrrPiPylVG0nkYOnUilaXF6V6l58BbNEzhFqxm75vCjMJtsP96N9IGm2v33p/G9qS9y7ZXL3QzEweZECT0GhqBi8qW1yv80sq6gAQDM+mn0ocu2C05YVNASREM2se8T70eODld7FatqNW7IX1td4c8hyCM/ppr6RI9+dSsXi7jfKxzbkADlrE/zoL7F32tDui2YTJUg6GAMwJkEaDbyooxeMuONxA08Omh69aV6k9F7IvWqon4HibKrEiCBLH9Igx7zTnCeJG6uYEEgyPF4gInRY1qrs4vI5GykQWOoMCRlB2M09ZUh1LASR8wO4nyGmlN4kqLvtZb4dlFw3i6gC3DrGpIIg+QAB0j9R1p1uM2GUAOoLagf62pjBYNU1Y5ywjUyQDymh3HCx36WLduMxiFj066bj6USyTXo2HbpWPWWxEs1q27LcaM5AKwT+kDWImmu6YXj3mQLnymBECNzRTgsGbSZcxUERry/6Y20qqx2GsIuQorZ2hAxOubfbnP8AKmPGowab3LaK7i3CGYF8MwdvCCARBXRdwdxvHSq3G8Tv2Qtt3OeSDrIA016yYP26VaXlGHtXFUBWGUjIZOggT5/yFUvFcP8AiXDaqAJZpMZzvljWP8qxY5TvS3+ZWWKrUtidwzFvf8IUBGOkzoNJMnUGRM1LxGDa13n/ABAQGt3GZpGmxg6kGDPkKosMmJsMrLFwMCAAdwCRruFnXzq4wPHF/CnvwqubmVMxLCYmCRqBVZZZYO400+xWNpqpFjg+P3Xa2hVULWyzMplztBgLvpr61DwS2EZ8hy95bzAltG8R5ESGEmda5/20bSLdUAo5IJXT1GvLXkeVM9omtWyWtMrNkCrmEmD8sRsNdj0pjyZNpTu26+AyKilR7xOyFCpbyEE+IklpywSsDYNEE152Q4RZsE4mAz3AO6DKBkUSM3PxMeczAHWqnilnPD22ybF1Oz5hyjnIjXSuUd0w9hArOWHhg6ICfkYzI1zn0rZ03onTdtAQgpzp7BfxDtC687ak7AyZjpBFUKdsrqX1F7uzbc/MgIygmJ3M67+9RjgQyEsSW1UnmJgiJ5Dp503iuEnEMLKxMbkmEA5ny203J0rqxzNug59OlFu+DQe+pVFtHwjNJManJEnmYnSlWqmY7RmtrGtalV+Q7IQDlOp8JB1XfprFRrt1bRJvOYJmDPiMaieRnX2r08TCxaBJZyPCFzRI5HX7bUxas6C3e8aTJ10E6yDyMHQGedec3/r2I1ZUtiGdw1ssjHTXU6k7dB/Wj7sPfQYrIto2pwwVgTOZkYNm9wx2oXsX0RXFnxLPzCNGjSNJjrry86Ifh3h7l3G53Ay2bUkgQJfwhY1mdSTP6a19O3rVEXg0SwhNOnTSq7j2PZRC6AHX0PShfjXFsQrWWw7wzXMni+RsyMRnG0Su+4rsNUtTIt3SDi5cgUGduO0/dg2LTQx/3jg621PIf2z9vUioXaTtvcSybYttaxM5GEStsQDnVtmDAyvSDO1AFuw5csJkNqJYkk7nfxHnqdaxdTnSWmLLaadMn8a4YCCbTTlUHKZzQQJOXfSDtS4L3i3QyAAghc2Uc9QYOsmNT0NPo+e5m0hQSuXmQIykfMu860sdimiM5tqoWQBLOVjb0J28q5itrSC2T8fwSy6hQWzCC07wxliANN+lOf7KtYdVKeMAS0rIvMpOhg85H09ar8Xie7UXTJOkkaSCYAjTVjuNIk1ZXuGcSAUouHZDvbGXSdzmKgz5gzUjhnNPelYcISmrQL8X4oLxZsrJm+VdCqnmojlO1XPB+y7d0bt1gttZKifmH0g7Ee4qTheAWe4K5CGZiW1+XI58J31BDDNzE1aK7oim0hNq0B4WJ06TOnnUl/1iqoFvsQ8HwzIRZvRkuLmUgkhRlE253kaf6FRzYtIGt5gyNEoR4gR0ncaR10qs7Q9obmMhFsgMphQvKObTrOoHTpvUbDYTEG1DSFCB1OddvKT0I0H0pfuWt7+/JdBDw7GJZRVzLEHw5WaCdZ26RMdParzg471GvZucry0jVfX6bUCviQoTOkr8kyZLHVipB0OukyKJ+B3spV3uQGUeAFYM6DNsARuTFBODj6iti6xN+FzsPCdCTGYD0pcPxAbxBwRvBkHbfXlrVXgL925cgDMUY5QLZOaTEaCAI60QYrsjecZg1q0w2jNpptoIo8eKc+FZGn2H8HiwSSCFUiCNNDtI13nXz0pteEdzebEWijKIM3BmYnUHKdIjSqnBpdtXlsm3+cDIAKkHnpO4O/kZotxgy2n8IkakTtpmM/WgSnFtS+o7G9S37DSccDWixBMgxmBG37TQnx7Fm+ouLAKCTBOsnSI13j6U6OHYnEfmpaZUjQOY0jQjMa6v4FMMjqqZnYAPn/hOumkESalzlTlZbk2vCO+CcZCrDoGMTmYSZjLDGovF8UWPeIVVQpMR1MD71JGCV7eQKFf5goiMvr1k8+VVmMwKMmUyQDCZdSCfI6byakd1bAk3VM7wt92AW64KshPgIzAgsANPODB5VS4LGW0uwFgtKeIEqhnRhtvqOdW+DOHthjbksQIQwWUlih/6Z5ioV6+rXJu27aZSZBIPiXNl2+Y660Fep0tiuEPcRuXBas21P5OZnygZWuT1GwC6AHzphnZu7W4cmfxK50JjQpMeL28q7XCXbrd62VU2z3iEtx0E76clqJ2x4qtywlrDPdxFy0Y73L+UgMhlQnQHTQ6tpvyrZ0+Cc1Ult5L1LhFvf4YYEMc+TZRIgSZk6dfOqvF8aa2WykZ2RAm+RQumw0G7HffWo/YTihbDG298OQSQrhtzqFzb7SZ218qnY7BDuS4IOUNmjTL/AHoGb7bikzvFldbhJuL1FhhuJOttFZCS2scyTsB1k7UR4W1bwlkZ0a5euGWycyOUkgKi6iSRrJ3NUnYde+PeXVZnsQttTA8WSVUTqSE1JO0ir/Cdnb1wXXxOIbvHH5a2HdLdgQYAgg3DO5cQegrvdMouKlLYDJlnNUh1OL2IH/6/vetT70qAv/qOyNLuCfvBo/5R+YfN95pV0/w33f8Aky6peCkxYRmAIQsWkkaHaIgHwjSYp7G4w5cgVZ00EBMo2zBYnTz86p8I8N4TnzbgmCxI6nQR1qRZw5dSWdYABIDLPLl56V5WUXe5oqh05mAYlAFG+i5co305676zRZ8JcYWxV4DxDuQXbWAQ4y+8E/Q0Jt4VlRKgaRoG6TO5/wAq0P4QcN7vCtfKhWvuTtHhtkqPac5960dJG5WRIveN2c2nUftVFjsC72UFvKGS4lyWMAAEgwYOsNO3lRbj7QInpQ/xe4tuzdLTlAJ00PhObflt9q6c3cGgsaSmmA/bV2S+7NluW3tWyrab2u8VtF5gvrzgimMJxXD2mKXLRuOqhmAaLaFhougnbmTvNRe0ec3FJYgalQw3BggGNieZ51Ft8HuPdvXIYK50iWb5Rl8MSR5+VcqozlbNKhGWRl/hOG4UqcRh0caHPbLg5Z0zbagTypi7wzPlumBbVdTykHWeukmfKpHD+HtbRrl5u6hAFeDBNzSI0nlI8qhtiEeyth1BhmOdW0EiR5ROutLa3fkTnhGEthXrdu84zNK3GTLC6aOCB7kVZ2cY+W4ox1wAkFB3Y8IB8SiNdR5jbSqTs7xK2MXYsZsyNcgxsPC0AEjXxZfKiHBdmMQuIW2YyHXPA+UESeoOoEf2vem48OWMbr7+I7pskFFqRDvOtiVDM4Zyyc5LsWM9TPXrTt43HVLYtmWbQz5bsNumnlVVw7jmGe46XT4cxVGYfKuYxDcveKKFKKpFsz/CzGJnkI3rNljkinqVWZZSUm2DGL7NlMUq5n3DBk1ggjT2kb1L7Q8NObUwRoTPzMT8xHlO46VPy39FWHO2UTnaTMCPL6RRjwjsrbUrevrmuQCFY5gpgb8mI+m9Diw5MslXbuDbYD8N7BYq4guC2CGTwd4+WJO8akaazFX/AAb4b5SDiHt5QCBbQFjGseNoEidwtHrXIBLGABJJMAec8qxb4jfExrxfC4JyLXyvfEg3Oqp0T+1ueUDfqR6SC53CqyX257V/hbtm3gXypbB8aENnYMQQxOjgZSCNpB6Vd8E+KwNpWxNkg7F7MFT/AHGbMvoC1BvZbAWlwlq7dEsjXMpMkBWYjUdMytrUfF9nczTauqlttTJED0O0RVqahLQlRqjg1Q1IOuLcVw3ELlr8Nel0ksqhlfLI3kAiCdvOrRsUcPadM7XpIyyfFrrl6kjamOwfYa3hbZuh8959yZACgyFHQ8y3P2p7i3C2He3ryhwkQZggCT4hswHWsHWY567SExVW0RrvH7ocKtq8y5JERC5QSRJ1LaR9KgYjHtdQO4ZIkEOIYIdTMee3qah9ocS2e1c7y5bW9bR1KK2Vgwnkd4OtNnjGHtZbV83FusFuEnYo0leRjSZPkaLJCbx0luassoe727ljwW3ZYd4xcPsoDeEdCebT0PSmOK4y5ndLcAqYaF1+U+LXSJJ+le4LFIRntOjJB1mQ3QGNtNqHsXjsTfGa0Li2gTAWQsiTqVALbbmscITlJpqkZcWJzXJZvhVOjr3ZuJ43XRgYbccwZmK9xz27NsItq1fcR4XBysCSGJybcjz/AJ1ScM4k145LjOWRhrG4mPF1jn5VMa3ctPmCqEVtSXYjLsdOQMHbUVaUoS+IvJDS6sj47htzFYmwcTcLAwq2ltkWreVhlWBIVDt1M8qLMW98KqFMMiMjSFMZBJC5ADERrpzPvQhxTF3Tds20Zie80W20zmRtBGvTQj70xxDsdjFvpaW2c13xC5mJMayDrlDLOomB1roYpTmt/vcf08lHkY7KcJFkuz3OQjKAwPjygdQSMx+lE9jAObhg5jObxJlUSZmDof8ALnT9ngaYW4UtvNwW1z9DcC6CT5Bd41M1x2Yz3cWti5buWpdruSWCqoWBlHQQfF1K0qWGeTLTX5islW2gx4Xbt4XDm8qZitpjbRQA7hRmc8vG7CT0CqOVRbnbOzcCZXXMHtJcymchxCmI/iAYqCIkSKrfiRx02rN42T47duFKSGS3d/LLaiCBctZSBsIrG+As9q9ZuIwBW4jAnVQQw1I5gb12HFRikkLij6Y700qxPjvxTxyYm+lq9b7tbrhPAh8IYhdcuukUqlhaWVt7hzWmIYE9I1ke1c4PclVlgdPDOnI1YJg7wD8tJIMbTplJ1J9Ka4rwy8ELgrtqsyzDQyMo09CeVce9QLl5GW/NUQWXc5eTEHeD5ztNbRZsrYsWMP8A8tET1IAn7zWPcDwxu37Kt/zLSsCZ0zqI/wAhWvcQBN6eWf8Aof61pwKrodjSZcMZX2oc4wEuWrqSSCrqemqGefnVtic5seD5ooX/ABaW1OcEanQ8hoCfIb6mugo2BqSZlzcduXsiNoEHz6+JdNCuuoPTqavW4ke6tLJN+2fGRuyv8pHUcvtrQdhcM9x4t+KCIIOi6gAsdgJjXzo14tw78LbsYq4SCTF22SCLg0zZSBmQ65ghMeHyisGSMWku50KjF6kPYvFhMNbN4RmbKM2g0BaSNfCOvKaBeM8QYuyqT3YY5eWbz860b4nsn4OwVgq15SCpkR3dwyPXn/lWY94CSg2216Tp7iiwY1H1dzNnWqdiwuKa263EPiRgy+RUgj7it3uY8OyY1X8BsF7a8lHdO7+pJCj+6OgrAByPsaN+z3GgOF4lHc5rY7tBzy3zlkDoJet8XzfgySXHzBizY/LVy0SDE7kgA/czr50T9gMe7hrbGQGAtgySGbQKvqaoTcwzLA73MtslJyBVeZA6uI3OmsxoKO/gTwMXGuYll0tsBbPLOV1PnlDfUismSPvIuL8hNKjRuzHZpcP43Oa8w1P6VHRR+55+lXFxtfSnDprQx2w7SJhbLsW/MKFgBuAP1eWpAE8z5UyMY447cIj8AL8aO3MlsBYbQf79gffux+7fTrWa4WBJ5DU+1QLt0sxYmSxJJO8kzvzqbwa5mvWrbfK1xFb0LKD9pq7CcdjWsdwJ0wuEtQoy2ZJAac0Z3DeRzH3HnQh8Qu+sraSO7NxCGUAbaAif72vrWvcdUXFbu4k+BSOQnX9vtWX/ABRxdvEY/KCnd2LYUlti7S7AaiTBX/CaGairk0XHJJR03sal8PeId/gMNcnU2wG/6klW+6n61F+J3B7uJwTdyzB7fjyAmLqqDmQjnpJHmI51F+E10fgAAIAu3ABEcxy9Zoyt8qKPqimwO5n/AMKeLpisB+HuBbj4chSHgg2zqjazsJWeWUUO/FEFMdauGBmw0MQIBW2xMR+kGcuh2qD2vsvwfi4v2VJs3PzAmwZWb8y37NqOkrTXxg49av3rBskOj4dWDcwHuFojkfAAR61UlaoJWiq7J8RC4q94gBdQkBCcsgggeKeRbrR1w29aS13YxF+2QqhYylUCmWKjnPMGecUPfDfsFYxNoYi+7kFiEtocvymJLb6wdook49wZ0xGW23dWCBOsgeHU6mZ/eseWFS1X8DVg9LbfgFuI37S3bl6w5ZrwmRpEc4IiTB+tc8Axb4nEWrTmSWAJ6gSXJj+zJ8yKLOB9jMOjpeVi16yxZWzAq4Wcue3y9RBEA6021pL2JF4eB7a3FaAQW/LAkyJkF8snpS3ji3d2IknkWtnfGDZtLhWsW1QLirTEgeIliU8THVozczTy45W4jg0LMHtJdYkMQDm7xspXYyEMz1HSqTiN0/h2EkhL1thO+l5D+xqc2CBxNu/bMmHBE7eFl+hzR5EHpWyKrgEpGvXW4g94HR2OddYmJJjYxAAoz7P8aw9izdxl0ic5tIJGYqmXMqLzOZnJj+ETtVdhOE4W3au4l87XArlgNLbMueYjU6iNTyGlZa+JJ56+WwnUwPvV4nJ3ZU4tJN9wh7U9qzeusLQKqzXMjHRxbu63LbRKspeSOazvQp3KjVTHkT05U2+OPKI2HkKYuXhynXenOd8lKLH+99KVRO8pVWovSaLxSyyrbtuQroDNtrbSQzSGBJIY5XDgnL782TiCMy22uZWkeIaGByBG8T9K0O12Qt4ZTcxT9/8AlOlvOfy7RIJyyZI0EBuWvlWbcKs5iC8tCQNBpAgSOu2tchwaW4MsbZY9lMG97GWCqsTbdHeJMBWWSfSd+U1pXGFJLAeunkTP2qp+GlkWS9wqTnCoG0gak6k9dPpRFi8JcZyFUn9q2dK000h0VpHHxiqgPlyoZ4rfW7rlAQnUEDXnr9NvKrG3w269tkY5TMabxI/zpXOz6qMoJ8yT61pkpTVLZEThF3yyrwWBttZuIF0YgrAO4kT8uw0PqKhcZ4Sl+wqYm7oHXwqIhhnnKSJMzGgOx3qqwGJx2Gtu+KtvbtK0JeYqAJPhDACdhox0k8zFNXsPiOIWEu2GW24vu0uFyOhTLnPhPiBzDUfqPOsrg01fY1ao71vZUdu8K2Fw+HtW2a5YlmV2UeE6iCw0LQ2mg0UaTNDfZ7hN6/eNu0ozhczB2y6adeevSjv/AOpsZgb9vDXgl928RA+ZokASAAZjz2jfSrzjfarCnELca0vem2Fzq0tEt4W5rBnRhNFLJoj8RSUZZFEx3H4N7Vy5acQ6MQwkHXyI0NN251EkSNR/FBH7b1Y9sMYl3G37lv5WYfUKAfuDVdb1O8aaedaoO4pmeaqTR4ToY6f5V9EfD2yuHwdmwhtuyJLi3cUtmbVjBidTG/KsR7J8O73FYe2PEWuppMaKwY77aKa3/EOlw5LikPqwt3PC4jnauLvHkZ6kUSXkVJ+D3j/aC1YslyZJMBdQ0xMEHVfOeVYR217S3MQWWSS5l2EwYOiqOSLAo17U45r+IKZy6WlIDMgDif0sRo+24A357nJBc5ch96y6ozyNeK+oyK2s5w+EuP8AIjN6DSvb2GuWyCylSNQfTzqzw/EIUCIHLpXGNxZdSDsafSJbsOeJdthhrWSyczMkKNwuYb+0zQX2f4dcxd5bIiG+Z2Ji2JGZ94nSNd9qpmckydTWn/CPhNq5h3ussuL/AIWnUZEQwfKWpOabhFyQcY2w0+EaAYGAxdBeuBGP6lDkA+4FGYP2qr4blRCPCPGdAABJg8vWncbxEIGgpAHiZ7iqq+RJ5+UU/G9UU/gJlswY+NPA+/wXfqPzMMc/mUMC4Pplb+5WCsBJ+/nX0rf4xauIVNyy6spDLbz3ZVhBHgHQ188ccwBw+Iu2DMW3IEggkfpMESCVynWpJNcoKEk+DYvhYB+Bwv8Ae+uZ6mfFLBZuH4hhIItzzjwOp9jVR8Lrd18HYdbZIXMA3mCwMa6UO/E3g/Er+PuC3axLWnVICi4bY8AB+WVGoMikJNse2q2Cf4d9lL+EUveNv81RGVidD3bCZAjRW+1QcRdCXrt3Qh5UCYEGCTpqSSNhvHKCaIeALxW4FtYqxZtW1UAOjCYCqIYFyZ+aYFQ7/Y/Ei+SSj2SJJVgDMjwxo2WJmKBQlqL1rQwKx2Iz2cWeSgNHhHTYKxj5eZmiBmNhrxOuWAk/qL7e+gn/AKZ5mme1fZu4q4m73uHNruXzJDrc8FpysEDKYeNOY3okXguBuLbdr19iUU5U2kqP7O+p58zTqYnsCSPltHDRmNzMogSX7ySZ57mgrAdkcZenJa8IcozllyhgSDzkwQdQOVbQeCYG2y3WW9mB8Jdl3GsQDuYj+lVXw7x1ub9p2VWGIuIF3Y/mkgtGiktcyjrG+lXGFP5lubcUn2Mtw/ZC9luPcWFsXMt5FP5qgHxEAiNtQdjpVf2kwlm3ibtvDsXtK0Ix3Iga/Wa3HtTgrlnEpiLNg3lu2yl9AQJFsghtdJykr7CsM4ne729duxGe4zR0zMSB7TT8kYqKce4EZNt2V+Q0qdy0qTQdn0l8Q8aVwzIxhrhIUAfpUEkkjbSBr1rLuH2dY5xpWhdrLFxLdxHc3FUDITvDH9XU67+lC/DcL4thXPdvkOWwa9hGuW8OR3cqWJzT0ABEb0SXMWLdt3b5UUsfQCahdkbWXDKPNj96nY0KUcMuYEQR1kgfSjxKUXzs/wBCbURrS166V1bnnXRrpJUZyBxng6YnD3cO+i3UKzzB3BHowB9qxPst2pODD4bESO6cqMoJIIzBuUfMNGiRyre1rBPi1wkWeJX9IW8our08Yg/+dG+tBkgpDMc3F2is+IPGWvYpXCm3ktqEjQwfEG8vm+1D92+zszMSztqzE6kkzJ60XfFnC5b2GcJlFzDW9eTEDxfSR9aDSuk0GlIK9W56CKfsqCGJMECVHUyBH3J9qZQV7eMR60wB+DV/gPwMMb2LuCQo7q3I0JMFzrvplX3NGXHuEPiu8t94VsouZE/Sbi6gzuMpgwDTnZDA/heHYe0IzZA7wf1XPG37x7VPvlrWDuPHi7tm92n+UUnPKoOmFjXqszLhuAe4LjqwSGYTOp5c/es0xuFa072nEMjFT7H9jv71tPBeyl27aXKWW3lYllIBYzoo3idiYqs7V/DV8SHuYcAXrQRGRmH5kINJ/jHU6GsPS3CTT4Yxx7mXJa8IGmokkb89P60ziZGmgnapWMwVy1ca1cUpdQwyndTpI+4NMY8zl6zXR7Cu5EyGtV+DeLjDXUjUXp3/AI0X/wBlZjbE+oou7B4sW7N/WGzAg+YUx+50rN1SvG/yLt9jR8PcNy6q/l/MzEPYuudNB4leD6AVbqFVgH8VwDwgWJdQZ+S2J7pSQfE51I30FDPY+zcuM7EtmZtkxN1JBVTqqmOesUc4PheVSCSATJUM2p01Zyc7n1MeVbcLSxxXwRnlF2RLWJvQy91iYH8TYZBHsxI+lZJ8ZcAVxFq/lUd6mUxd7wzaI1YwIJVhpr8tbSnDbIc/lpqOag/vQP8AHDBI2ADiA1m8pAA5OCpH3U+1XJquA4Jplz8Irk8Kw0cs4+lx6KcQskVQ/DfDd3w3CL1sh/8AxJf/ANVEF2qRbPb1cAwK7amru1WCVXG8CLmHviJm04+qNVd2WUNhsK/8Vi0T/wCGtXHE7pTD32USVtOR6hGI/ahz4aYzveH4cn/h5rftbchf/KVqdy+xa8dsSq+Tg0Fdh+IWrPE+I27jBDexC92IJLMbrkAR5ODrpR/xZJt1nGAu3F47eVe7D3SjjPIHy2nYJAPjy54HlUpN7kvZh/2g4IcT+dbv3LF23mW2ymUjnmQ6GSOoMAV85KZEnnrX07icR3aZXKglCRykhSzRO4AlusCvmK2PCPShcm0k+xaXc5pV7FKhLPoLtjjFP4hZBJyqB6FJ/nVHgIWTE89N6te0RtmzFu2EZ3WDljnJ13O1VGHu21uZcyyNxI2jeuN0vUPPDVVbjJpp0aL2dacOmnX9zUnG2yy6GNifQEEj3AIoTwfFXVAFDMsaFSAN/WpPC+NXLl1bZVgDMkkcgT/Klr2lWdYXF8pXaCr02XS13FcLXQNeiM6PRWWfHbAZruDeQM2e0WbYaownygsa1Ogz4u8EfE4S2ttgrJeVpJI0Kup1AP8AEKGXFlxVukCHxK4WzcIwN+5He2YttrIKupEgjQgm2pHk1Zgmulaf8YuPp+Gw2CtjKQQ7g7gIgCaeeZjqP01l60Fp7oNJrZnKXI5V5caa6UUQcV4OtvhuFvxD3blydN1GULr/AHSf71LlkUWk+7r+QqNkwfE7bYbD3mYANbtnUgfOoWNdtTVt2gxLnDtZtIGdlgFmygAneeelfOnC3drtlC7QbiLEmIzDlMc5ivoHFYNiqkXSCpZT4V11kb9ATXM9p9RPEqg0nTe/hV/cidDvZjEX7NlbVy0mYEwyuCCCfQRUjB3Ltp7jEKxuHMdhqBGmvSqtcA0R3jT1GWuk4fH/ABHP0/cCvOS9oZ5O9dfJB38P1Mx+KNof7Tu3CoGe0rx5lQn7oaCsWhhTBiYnlO/8jWhfGPDLaNi5JZ3DoQYHhUhgdPNiKh8J7NJd4NiMQHzNIuBYjuzZLBhM+LMj76V6rpuqT6eE5Pml+fAunYDdGrRPg2ys2KssAwdEcT/ZZgY84YfSs9sHl11o2+EOL7rGFf8AmWmUeoKtH0VvpTeuT/Dya8X9CLk0nhnDltYlWtjKhQAiSYIMA68iIHtRYKqsDLMWgSNiPM6/sKjccx11R4WIGUHw6GTm0nf9I2/ipfs/OpdPFPd0+9gzVyLu7IYGgz4uW0/AYhXbJIUoTszh1YKB1IUiot3GvNtO9clmB1Y66oYOuxDjSaoviJgmAwdg65sWR1nPkjXn8xFbXPVsRbM1bhVju7NpBsltF/wqB/KpF411zNcYjlTUAzpqavbU61N3dqtFEcWQ6sjbMCp9GBB/eg74TYYJw5AJnvrgM9Q2X9lWjXD70JfD21ksYm1IPd4u6JG2uRv/AFR7Go+UX2CPGibZrO+N8IxT423jcPla4EKCSgyuquqGCQCpzAbnbnWjuPARVRgkgnUwG6nkedRopOjM+LcWv4RF/GM13FF77r45CC/Z7qZjKIcHwjQDagFb2mg26mtd+MfCFey9wDx2WDz/AGHjMPTxA+1ZAw0FYumz+9i75TafzQ1pC/EHoKVcxSrTuSkaHfwuJuszTq27ZiSJ3A6U0vA75fMWJJGsmZmN60TulA226FB/KujbA2Ce7a/9teNj7TnH/ikW4y5sBbXDcVbjurhUAbZjz8oijfsdjrr30W4gkIczKTEhYJ12k/vSFlmOwgdGP9Ku+zOEyKXIGZzCxPygTrPUz9BWno8r6vqIqSVrf6EbkkWopU3aTVjXdeuQk6FVfa607YPEC384tsyf9SDMB75Y96sxScAjXbn6VUlaotOtz5TxuKa7ca47ZmYySf8AWnpXFsVM7Q8O/D4m/YIju7rKPQMY+0VDFLQ1uzluf1rTfiHww2+EYNAP90UDHpntsSfdv3rNtMwB2Oh963HtrZtnh+JGbNFokAqRqsQRJ5EA1yuvyOGbD41P+38loxzs0s4qwD/zU/71r6DOLGUrmIgzy56H9vvXz52fT/7qwP8A+1v/AL1rcLlp8zQY9I+8isHttPVCn5QN0TVub+L1pwbSSfrUA54iY13J1FLun/i+9cBdNq4ZNYL/ABKwPfXbIm2CttiputCksRproTInX+HzqP8ADzCMtjFYN28dy27IBm5oFOjDzUg85NEuO4NbvHPdXOYy6sYif8/vTJwFjCpdxFq2iFLbGQTOikxPsPtXbxdVi/Dx6fe9q+d2TUYgsiOooo7A4oJjsOx2LZT6OrD+dDLDrvz9avOwdhrmOw6poVfOSdoQEn7ae9eh6hJ4ZKXh/sRm6cP4goB1mSD6ULfE3tYcPatC0gZ2Jlm+UZCDsNzJHTerS7YuzIZAw+/0oR+KuHIsIzFS0t8ogbLP8q837NzSjljjTTW6Ki7ZT8D7a38RjcOhW2qm4oIAOu3M67AD60Sdqca17jPDsNoURrd3bXM0sdemVE+9Avw1w4bHISCe7VngdQIH3YVoV3Bk9oMC8Qv4bMPVEugj1Ej7V31L/dafEf5LZpiV5idhXS1zifl963oX2O2pt6camzREYylDnZNIu8RTpic3L9dtTy5ae41ojXeqDs83/wB7xBdPmtNEzuj8o0Onn1qn2KLq3qPaq6wkFtOf7mrKzUMDxH2/7hUZCD2swIuqysJFy0yn1ggfuK+dDy9K+meNq2RGWNG1kqN+mbnpXzlxHClb95YjLcZfoxFcvpYOHU5Y9nTX03GJ7EOlUjuaVdGirRuC3iTlzSfKI9PoR7U6t08l25sf3BFRMMmgAUrA0HhgdNPtFPpYAGzfUR6bGB718/lCIzUyX/tdlMFVEDqNv5UTcKYmzbJ3Kz/i1/nQimBN85FSTHOIHmTuBPlRtatBFVRHhAEDyAFd32H06jN5Eu1WVKbkqZwBv615XXM+tck16cSIV61Ja9NRkMF+NnDu74ibgGl+2r+6yh/7B9aCRWzfHbhHeYW1iBvYcq3/AE3YE+zqv+KsZFLfI2L2PLg0rbO1uPy4C+dDFsDcbtlAnnuaxQ9K1TtPeNzgi3I1a1aLQB+l0B19prk+0cevJivjV9/sQzbg9wi/abmLiH6Oprebts5tJInXXWZ896wGyrr4lgjf6VvVxmgMXjrH9I3BrL7ajH0N/H+AZHGJdRoxWRyJXfznWuLvEdCiCZ2I69PKurKoJcmZ3bXTX/XKuidDDETGoJ+uorhLbgoSPe2yjfrt9qp+3l1reAvliPEBbEEa52UdOk1cW0O7XJG45H0J9uQoR+Kt0/hLagEA3RPoFeNfUVr6PE5Z435/yRGYnU0Z/CPDlsY7ckstz/iZV/rQataB8I8NAxF4gR4be+vNjH1WvSdfLT00vlX12GPg0Nn3JJ+p5e1BvxZecKjDNpcgyDpnU/eVFEuIxSj5TJ5DU+mg6768hQ38TcQPwRVyAzXFySACSpEkAE6QTv0rz3Qpxzx27gRe4O/CJwMTd8MnutI3HjSfbUVoHDcX3nGbKECLOFYhhM+IwR5iCvp71nfwmcLjGXcvZYD1DI2/oprQeyuG/wDy73GPi/CEEfwxdtqN9dQDXbTrrq8xLbNCWucV8hrpdq8viUb0P7V1xZ01NiuwdB6Vwu5qFsY51QcJcf7TxaTr3NpiNepg7bmT12FED70L4RsvG7w/jwSN/hux/Oo+xEEijxGoyCGPm37sKkvo1eR4qtlEXtDbnD3NxlhtN9CP5TWF/EDhxXEd6ucJd1JII8YAzfaDPma33G281q8vVWj6GKxf4m327vDySfE+pEcl0865eVuHVxa/qTX03CQE96aVM0q6AVG3JiDv8zbxOo020r1bzXJEOI6bD7V5+MCQCUTXUDqOnv16UzexoaCBmb1Gsx02rwqhb4IFnZCwUtO5LE3H/V0UQI95q4ssSW12G1C/D+1NlbKpcBtm3CRuzGJzCN5MyDBnrRDwRSUa5LZX2zKVPrDaga17HoXCOBRi03QD5Ji/vXhpKI0pXBW0oS16a4BrsVGWis7Q8MGIw1+wf+LbZR5GJU+zBTXzHB9xvX1aN6wrtp2Ja1jr+VgqO3eWxlJ8NyTvoBDSPalZZRirkFF0ApFHfDeOB+CX7JGa5aIQDnkd1IbT+HxD2FVA7MhW/MuqB0AM7HqI3irrhvB7Flh3dxg8ZWM6EHXxKf8A40Fc7qc2KUV3aaa28FuSKXgnAbgNt7j2rVt1z2ze/wB3cK6hWYEQDGsbc+dao+JzCRc31kCQfMQSKD8dw7DO35gUkTrn0J21g+Q+g866XGoWFlWgINAPlAG2061g6xrqVF6XaBbvgLVvllhXHQS0nbc/vzri6uuYiQP0BfPyGvrVG2LPgYC5I/ToJB5yNSdRp5VKs4+8doUA7sdNZ6anpqOYrE+nn2iRRl4LJsVmIBVgvOQQAf7up9aF/ipcP4a0C8/mzEzsj+fnHKpl7iDhvmBYjYA5RrzI0P8AramcVYTFKEvAkA5tA66wR+kTETApvTRePNGbWyIuTMkGlan8OcIgwVvM0G47vGU+LxZRr6JWecWwOS/ds2gWVDoWMHQAmfrWj4LDm3h7Nu0RcQIIuKjnMrblYEb7+fXeut7QueFKPd2HLgvnW2JAdgecQNuYMa7efOh3tPwv8TaWyF8SsTn3jwmCTOsyZIHSvbeJLZpt3lI0nI0Nrvt9/OnbeNCrnKmAfEdo2Osaz1/zrj44ZcctSW/YBN3sig7O9mLmFvi9nBYAgAjLAZYnXzP2NGfw34aVxeKxDZs1y2gIJBAJYkgHePCNCNPPlDS1cuWg9hHKknWJ5kbkjbaaI+wWEuot5rtsoSVAkqZgNroTG9dDpHnn1ClJdqbrt/6W9S2YVAbV6RpSFKu8UcjYVwm5pxdqbtnxGogRq9vQte043ZP8eCdf8N0H+VFWJ3oV4yY4vw4/x2b6/Rc1R8EQTXq8cag17crxToKtkHMMax74l2g2HYRBtXoBPPdCB9jHlWwWNKyT4ygpmAGhvSTOniRmGnLeuf1cLy45eH/AUWZrkX+KlXMf2B969rZYW5rT3ABC+KeYBjzJ60y2MaYyooGgmZIMDblP2rlcRMFVA32k5YOnh2HPbaPOo78XMSFU5dRMHbSNfPWP6V5SOG3srAk6NC7LdncNaKXGNt78ZxlZSFnQkAfN0zH2iisuKynsrg7917GIe0qojZhJXxDXYeuoJHKj9+LOP0rHqZ/bpXoOmqMKqv1CjGTXBY3AK8tEHSh/G3L14N42tAiPAQGEj+Izr6V1+Mv/ACh4IHzZFJMaakmCTvtWv3kSaGXN5cvpStNO1Dowz5s737zmCDmuZVgxsiZVnQaxIppuC2X3DDmfG4J9SGmPLnVPKEsXxCW/iktn8xgsjmfP/OqTjpw1/K2UXHTRDBMhoJE7AbGToPemsNwu1bnu0AJ3MEk+pMmpNoDYEnrv9KCU9SqglBLkrRgkg5bFvNEDwr56TB509h8Ej6vZTzlVJJ9QACPPn+81bZJ2gD6n/L96dfQaz0jTU9KS0MUVyMHDWhA7pPL8tdPWnLFtU2RRzJhRr5xXN/IgzPcCFiFBaN2MKNutdW1V9FfOuxIKkTMRoI5GRV0Tk6VVYhoG2kqNPP3r28BoMoMnUlRAiujYHn9v601ZQoWeCTMgaHQbDf1PvVEaossJgWbxElRyHX2p7/ZoAMMZ+3lMb1WvxW8pHgWDvmuQZ8tIPoalNxcx8mvmwH7TNNUYirZhuL7K463fcXsO4zFg9zKWtmQxJDjSDBIMgjyOlXnw17WJhrTW7uIXuVXMqHMWBkzkyzvoe7PmQeugYi/dvO3iASB4VkjWZknfT+VVlvsPg/1YdDJnX/W3lVNrgLS+S74ZxNLtlLlo5kcSpEwRPnXd68cw85HqYnp5GofCrCJaRUQIoGigQBqdhT11QYMnQj76fzoKDs9uOZiOUzy/+ancJsnuvOT7xp/KoFxDIiI514MTeQZbZWSS2qkjkCNxH/zRQai7KmnJUXxpVEw/FrRWXm23MEE/QgEEf6NSnxFoRLrrtr5TyrRqQjSxLzpqxuaYwfEkdyAywflBMNoNZB1G0wacXGJnKFlBAB1IG+brvtV2iqZ5iuVCnaoZMfwpzyu3V/xW4q07Ydo7WFtq7y8tACkbjXUnRRpWd9pO01zFXLN1VVDYfOgksJiPEdNI6UXKB4e5qFzFKNzXdi5PIieorKbPbfF2zLfhjHJluf8Auq1wXxGfEGCbNnu1JLDOynUf4CNNyZqNpEW5pLqBpNZB8Z+JoMR3KsuYojOYJykTl9CVj2NWvaLtHcuq3c/iFdgRntW74DAwSVYrl2GhE6HQ0C2+HpdukXsy5oz3LlxQynUkwxJbSAFOunKlTjGdWuHYWyKD8YOlKnfwaf8ANX7/ANKVXqC0xNIwuGtKxUXCogfK2wA1n19elX3BsVhVYBgXZjGd2BAjXbl760qVeZwykpp2BAJH8XyBdNmOw9udehCBqZ86VKu9FmlLY8VZjRo6RH76inFYD9MTsBSpVb4BTHGtAmfoOlcXByBM/tXtKqG9j2w65Rl1HUmZrzPOmUhfLn/Qfv8AuqVWKs6YqssZAjy/puZpnF42zZVbl51tToM7czy8z6dKVKoxmKKk6Z5xPD5rUZbVwk6LdEoZmBoJ57686peFYG7g2HeX8HYsMTFtEyhnYjUZoJOmwO3KlSoWFjyU9NIlYbE428SpRLSSBnKh1ddZyFLpOojRgInemxxfGg3FOCLMDNvK6hSsx4jJ16Rr5UqVCO96otpxTHsJxe3ikXuryW3IPhJts6nY+ENBIAP12qwsYmzcZ1R1ZrZhwCDlJ1g15So/BMuOKuiPf4hZtMFuOtvOxCkmMxAGknnrFTrdmNBO/Tr60qVUuWKmqimu6f7nmFBKgnKD6eZ5cq9vWZBBK/T/ACpUqIUJhoSIOk6c6auqNGOmXXb67UqVQscNsmmrtsjWNBv6daVKp2Kb3Pe6FN9yF13HPynYiOXKlSqBWd3LakZSAQdwRIPqDUFuA4JR4sPYAmZa3bgTvqRoKVKoC9+Th+DYK34jawiqdj3dr+m1QcdxTCG01kZHtjTLkUp4Z0C6TSpVmnlklsJnJx4AzGcAtOzG3ca0moKW1CpqdfmY9dq8wnZTCqS2YtvBdUEaxMACT0maVKsb6rJfIuM3Z2Oz+G/s/wDn/rSpUqP30/Jep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32" name="AutoShape 20" descr="data:image/jpeg;base64,/9j/4AAQSkZJRgABAQAAAQABAAD/2wCEAAoGBxQUExYUFBQXFxYYGiMcGRkZGRkiHBkgGRwZHyEgHx8cHyoiHCAnIRkYJDQkJysuMTExGSE2OzYwOiowMS4BCwsLDw4PHRERHTAnIicuMDAyMjIwODAwMDAwMDAwMjAuMDAwMDAwMDgwMDAyMDAwMDAwMDAwMDIwMDAwMDAwMP/AABEIALgBEgMBIgACEQEDEQH/xAAcAAABBQEBAQAAAAAAAAAAAAAGAAMEBQcCAQj/xABFEAACAQIEAwYEBAMFBgUFAAABAhEAAwQSITEFQVEGEyJhcYEHMpGhFCNCsVLB0WKCkuHwFTNDU3Kyk6LC0vEWJCU0Y//EABsBAAIDAQEBAAAAAAAAAAAAAAIDAAEEBQYH/8QAMhEAAgIBAwMBBgUDBQAAAAAAAAECEQMSITEEQVEiBRNhcZHwFIGhscFC0eEjJDJS8f/aAAwDAQACEQMRAD8AZ7xQSWSURvEyDSWOy89zqfKrvD2rDkjLb20Y2/EAslfOJJMiqzDL4WuWkIEvkJIhiGOpHKdqZ4vxW4vzqpgCDyHikHwxvMRFcTSlwJ4Y/wAYwy3bt7EX/CloratqUX81Rqz+IaEsfmOmXTnRT2KzPafEMQTfIOUEHJ3YKBYAEQMuh11oI/2tfxFvLe7vKYnZTlGvLxAGB9KLew/HLuIa+lwyLYTJ4QNDnBiBqJAida1dJL/VSfgvVaCu1T6Uxbp9K6zIjua8JrzNXFx6lFjWNxAUEkwAJJ6AVlPanimJu4jvQMttSyW4gmBAM9GO/wBKtO2/afPc7i2fylP5rg7usQg65dTroSAOWtPwC+VZsjS0MRsZOumVhA0lq5XW579K4B+ZExodZKtq6yp56cyBz09Kn8D4258N1vFpBJOUAA+wnXcGue0mPCWla3lN3YHciVkmNjrHpFU44Nceby3VZWjvJ3UmJ8tDWDQnCp7E+QS4zs+Qpu2nR1Oo7uCCzSeskCCdqpcBxF0vNnGpXxeHTw5lnXqOdd9l7XcXe9uOvdyVgtBOfMAV5iCAfc1JxnE7VwEZsrrPiPylVG0nkYOnUilaXF6V6l58BbNEzhFqxm75vCjMJtsP96N9IGm2v33p/G9qS9y7ZXL3QzEweZECT0GhqBi8qW1yv80sq6gAQDM+mn0ocu2C05YVNASREM2se8T70eODld7FatqNW7IX1td4c8hyCM/ppr6RI9+dSsXi7jfKxzbkADlrE/zoL7F32tDui2YTJUg6GAMwJkEaDbyooxeMuONxA08Omh69aV6k9F7IvWqon4HibKrEiCBLH9Igx7zTnCeJG6uYEEgyPF4gInRY1qrs4vI5GykQWOoMCRlB2M09ZUh1LASR8wO4nyGmlN4kqLvtZb4dlFw3i6gC3DrGpIIg+QAB0j9R1p1uM2GUAOoLagf62pjBYNU1Y5ywjUyQDymh3HCx36WLduMxiFj066bj6USyTXo2HbpWPWWxEs1q27LcaM5AKwT+kDWImmu6YXj3mQLnymBECNzRTgsGbSZcxUERry/6Y20qqx2GsIuQorZ2hAxOubfbnP8AKmPGowab3LaK7i3CGYF8MwdvCCARBXRdwdxvHSq3G8Tv2Qtt3OeSDrIA016yYP26VaXlGHtXFUBWGUjIZOggT5/yFUvFcP8AiXDaqAJZpMZzvljWP8qxY5TvS3+ZWWKrUtidwzFvf8IUBGOkzoNJMnUGRM1LxGDa13n/ABAQGt3GZpGmxg6kGDPkKosMmJsMrLFwMCAAdwCRruFnXzq4wPHF/CnvwqubmVMxLCYmCRqBVZZZYO400+xWNpqpFjg+P3Xa2hVULWyzMplztBgLvpr61DwS2EZ8hy95bzAltG8R5ESGEmda5/20bSLdUAo5IJXT1GvLXkeVM9omtWyWtMrNkCrmEmD8sRsNdj0pjyZNpTu26+AyKilR7xOyFCpbyEE+IklpywSsDYNEE152Q4RZsE4mAz3AO6DKBkUSM3PxMeczAHWqnilnPD22ybF1Oz5hyjnIjXSuUd0w9hArOWHhg6ICfkYzI1zn0rZ03onTdtAQgpzp7BfxDtC687ak7AyZjpBFUKdsrqX1F7uzbc/MgIygmJ3M67+9RjgQyEsSW1UnmJgiJ5Dp503iuEnEMLKxMbkmEA5ny203J0rqxzNug59OlFu+DQe+pVFtHwjNJManJEnmYnSlWqmY7RmtrGtalV+Q7IQDlOp8JB1XfprFRrt1bRJvOYJmDPiMaieRnX2r08TCxaBJZyPCFzRI5HX7bUxas6C3e8aTJ10E6yDyMHQGedec3/r2I1ZUtiGdw1ssjHTXU6k7dB/Wj7sPfQYrIto2pwwVgTOZkYNm9wx2oXsX0RXFnxLPzCNGjSNJjrry86Ifh3h7l3G53Ay2bUkgQJfwhY1mdSTP6a19O3rVEXg0SwhNOnTSq7j2PZRC6AHX0PShfjXFsQrWWw7wzXMni+RsyMRnG0Su+4rsNUtTIt3SDi5cgUGduO0/dg2LTQx/3jg621PIf2z9vUioXaTtvcSybYttaxM5GEStsQDnVtmDAyvSDO1AFuw5csJkNqJYkk7nfxHnqdaxdTnSWmLLaadMn8a4YCCbTTlUHKZzQQJOXfSDtS4L3i3QyAAghc2Uc9QYOsmNT0NPo+e5m0hQSuXmQIykfMu860sdimiM5tqoWQBLOVjb0J28q5itrSC2T8fwSy6hQWzCC07wxliANN+lOf7KtYdVKeMAS0rIvMpOhg85H09ar8Xie7UXTJOkkaSCYAjTVjuNIk1ZXuGcSAUouHZDvbGXSdzmKgz5gzUjhnNPelYcISmrQL8X4oLxZsrJm+VdCqnmojlO1XPB+y7d0bt1gttZKifmH0g7Ee4qTheAWe4K5CGZiW1+XI58J31BDDNzE1aK7oim0hNq0B4WJ06TOnnUl/1iqoFvsQ8HwzIRZvRkuLmUgkhRlE253kaf6FRzYtIGt5gyNEoR4gR0ncaR10qs7Q9obmMhFsgMphQvKObTrOoHTpvUbDYTEG1DSFCB1OddvKT0I0H0pfuWt7+/JdBDw7GJZRVzLEHw5WaCdZ26RMdParzg471GvZucry0jVfX6bUCviQoTOkr8kyZLHVipB0OukyKJ+B3spV3uQGUeAFYM6DNsARuTFBODj6iti6xN+FzsPCdCTGYD0pcPxAbxBwRvBkHbfXlrVXgL925cgDMUY5QLZOaTEaCAI60QYrsjecZg1q0w2jNpptoIo8eKc+FZGn2H8HiwSSCFUiCNNDtI13nXz0pteEdzebEWijKIM3BmYnUHKdIjSqnBpdtXlsm3+cDIAKkHnpO4O/kZotxgy2n8IkakTtpmM/WgSnFtS+o7G9S37DSccDWixBMgxmBG37TQnx7Fm+ouLAKCTBOsnSI13j6U6OHYnEfmpaZUjQOY0jQjMa6v4FMMjqqZnYAPn/hOumkESalzlTlZbk2vCO+CcZCrDoGMTmYSZjLDGovF8UWPeIVVQpMR1MD71JGCV7eQKFf5goiMvr1k8+VVmMwKMmUyQDCZdSCfI6byakd1bAk3VM7wt92AW64KshPgIzAgsANPODB5VS4LGW0uwFgtKeIEqhnRhtvqOdW+DOHthjbksQIQwWUlih/6Z5ioV6+rXJu27aZSZBIPiXNl2+Y660Fep0tiuEPcRuXBas21P5OZnygZWuT1GwC6AHzphnZu7W4cmfxK50JjQpMeL28q7XCXbrd62VU2z3iEtx0E76clqJ2x4qtywlrDPdxFy0Y73L+UgMhlQnQHTQ6tpvyrZ0+Cc1Ult5L1LhFvf4YYEMc+TZRIgSZk6dfOqvF8aa2WykZ2RAm+RQumw0G7HffWo/YTihbDG298OQSQrhtzqFzb7SZ218qnY7BDuS4IOUNmjTL/AHoGb7bikzvFldbhJuL1FhhuJOttFZCS2scyTsB1k7UR4W1bwlkZ0a5euGWycyOUkgKi6iSRrJ3NUnYde+PeXVZnsQttTA8WSVUTqSE1JO0ir/Cdnb1wXXxOIbvHH5a2HdLdgQYAgg3DO5cQegrvdMouKlLYDJlnNUh1OL2IH/6/vetT70qAv/qOyNLuCfvBo/5R+YfN95pV0/w33f8Aky6peCkxYRmAIQsWkkaHaIgHwjSYp7G4w5cgVZ00EBMo2zBYnTz86p8I8N4TnzbgmCxI6nQR1qRZw5dSWdYABIDLPLl56V5WUXe5oqh05mAYlAFG+i5co305676zRZ8JcYWxV4DxDuQXbWAQ4y+8E/Q0Jt4VlRKgaRoG6TO5/wAq0P4QcN7vCtfKhWvuTtHhtkqPac5960dJG5WRIveN2c2nUftVFjsC72UFvKGS4lyWMAAEgwYOsNO3lRbj7QInpQ/xe4tuzdLTlAJ00PhObflt9q6c3cGgsaSmmA/bV2S+7NluW3tWyrab2u8VtF5gvrzgimMJxXD2mKXLRuOqhmAaLaFhougnbmTvNRe0ec3FJYgalQw3BggGNieZ51Ft8HuPdvXIYK50iWb5Rl8MSR5+VcqozlbNKhGWRl/hOG4UqcRh0caHPbLg5Z0zbagTypi7wzPlumBbVdTykHWeukmfKpHD+HtbRrl5u6hAFeDBNzSI0nlI8qhtiEeyth1BhmOdW0EiR5ROutLa3fkTnhGEthXrdu84zNK3GTLC6aOCB7kVZ2cY+W4ox1wAkFB3Y8IB8SiNdR5jbSqTs7xK2MXYsZsyNcgxsPC0AEjXxZfKiHBdmMQuIW2YyHXPA+UESeoOoEf2vem48OWMbr7+I7pskFFqRDvOtiVDM4Zyyc5LsWM9TPXrTt43HVLYtmWbQz5bsNumnlVVw7jmGe46XT4cxVGYfKuYxDcveKKFKKpFsz/CzGJnkI3rNljkinqVWZZSUm2DGL7NlMUq5n3DBk1ggjT2kb1L7Q8NObUwRoTPzMT8xHlO46VPy39FWHO2UTnaTMCPL6RRjwjsrbUrevrmuQCFY5gpgb8mI+m9Diw5MslXbuDbYD8N7BYq4guC2CGTwd4+WJO8akaazFX/AAb4b5SDiHt5QCBbQFjGseNoEidwtHrXIBLGABJJMAec8qxb4jfExrxfC4JyLXyvfEg3Oqp0T+1ueUDfqR6SC53CqyX257V/hbtm3gXypbB8aENnYMQQxOjgZSCNpB6Vd8E+KwNpWxNkg7F7MFT/AHGbMvoC1BvZbAWlwlq7dEsjXMpMkBWYjUdMytrUfF9nczTauqlttTJED0O0RVqahLQlRqjg1Q1IOuLcVw3ELlr8Nel0ksqhlfLI3kAiCdvOrRsUcPadM7XpIyyfFrrl6kjamOwfYa3hbZuh8959yZACgyFHQ8y3P2p7i3C2He3ryhwkQZggCT4hswHWsHWY567SExVW0RrvH7ocKtq8y5JERC5QSRJ1LaR9KgYjHtdQO4ZIkEOIYIdTMee3qah9ocS2e1c7y5bW9bR1KK2Vgwnkd4OtNnjGHtZbV83FusFuEnYo0leRjSZPkaLJCbx0luassoe727ljwW3ZYd4xcPsoDeEdCebT0PSmOK4y5ndLcAqYaF1+U+LXSJJ+le4LFIRntOjJB1mQ3QGNtNqHsXjsTfGa0Li2gTAWQsiTqVALbbmscITlJpqkZcWJzXJZvhVOjr3ZuJ43XRgYbccwZmK9xz27NsItq1fcR4XBysCSGJybcjz/AJ1ScM4k145LjOWRhrG4mPF1jn5VMa3ctPmCqEVtSXYjLsdOQMHbUVaUoS+IvJDS6sj47htzFYmwcTcLAwq2ltkWreVhlWBIVDt1M8qLMW98KqFMMiMjSFMZBJC5ADERrpzPvQhxTF3Tds20Zie80W20zmRtBGvTQj70xxDsdjFvpaW2c13xC5mJMayDrlDLOomB1roYpTmt/vcf08lHkY7KcJFkuz3OQjKAwPjygdQSMx+lE9jAObhg5jObxJlUSZmDof8ALnT9ngaYW4UtvNwW1z9DcC6CT5Bd41M1x2Yz3cWti5buWpdruSWCqoWBlHQQfF1K0qWGeTLTX5islW2gx4Xbt4XDm8qZitpjbRQA7hRmc8vG7CT0CqOVRbnbOzcCZXXMHtJcymchxCmI/iAYqCIkSKrfiRx02rN42T47duFKSGS3d/LLaiCBctZSBsIrG+As9q9ZuIwBW4jAnVQQw1I5gb12HFRikkLij6Y700qxPjvxTxyYm+lq9b7tbrhPAh8IYhdcuukUqlhaWVt7hzWmIYE9I1ke1c4PclVlgdPDOnI1YJg7wD8tJIMbTplJ1J9Ka4rwy8ELgrtqsyzDQyMo09CeVce9QLl5GW/NUQWXc5eTEHeD5ztNbRZsrYsWMP8A8tET1IAn7zWPcDwxu37Kt/zLSsCZ0zqI/wAhWvcQBN6eWf8Aof61pwKrodjSZcMZX2oc4wEuWrqSSCrqemqGefnVtic5seD5ooX/ABaW1OcEanQ8hoCfIb6mugo2BqSZlzcduXsiNoEHz6+JdNCuuoPTqavW4ke6tLJN+2fGRuyv8pHUcvtrQdhcM9x4t+KCIIOi6gAsdgJjXzo14tw78LbsYq4SCTF22SCLg0zZSBmQ65ghMeHyisGSMWku50KjF6kPYvFhMNbN4RmbKM2g0BaSNfCOvKaBeM8QYuyqT3YY5eWbz860b4nsn4OwVgq15SCpkR3dwyPXn/lWY94CSg2216Tp7iiwY1H1dzNnWqdiwuKa263EPiRgy+RUgj7it3uY8OyY1X8BsF7a8lHdO7+pJCj+6OgrAByPsaN+z3GgOF4lHc5rY7tBzy3zlkDoJet8XzfgySXHzBizY/LVy0SDE7kgA/czr50T9gMe7hrbGQGAtgySGbQKvqaoTcwzLA73MtslJyBVeZA6uI3OmsxoKO/gTwMXGuYll0tsBbPLOV1PnlDfUismSPvIuL8hNKjRuzHZpcP43Oa8w1P6VHRR+55+lXFxtfSnDprQx2w7SJhbLsW/MKFgBuAP1eWpAE8z5UyMY447cIj8AL8aO3MlsBYbQf79gffux+7fTrWa4WBJ5DU+1QLt0sxYmSxJJO8kzvzqbwa5mvWrbfK1xFb0LKD9pq7CcdjWsdwJ0wuEtQoy2ZJAac0Z3DeRzH3HnQh8Qu+sraSO7NxCGUAbaAif72vrWvcdUXFbu4k+BSOQnX9vtWX/ABRxdvEY/KCnd2LYUlti7S7AaiTBX/CaGairk0XHJJR03sal8PeId/gMNcnU2wG/6klW+6n61F+J3B7uJwTdyzB7fjyAmLqqDmQjnpJHmI51F+E10fgAAIAu3ABEcxy9Zoyt8qKPqimwO5n/AMKeLpisB+HuBbj4chSHgg2zqjazsJWeWUUO/FEFMdauGBmw0MQIBW2xMR+kGcuh2qD2vsvwfi4v2VJs3PzAmwZWb8y37NqOkrTXxg49av3rBskOj4dWDcwHuFojkfAAR61UlaoJWiq7J8RC4q94gBdQkBCcsgggeKeRbrR1w29aS13YxF+2QqhYylUCmWKjnPMGecUPfDfsFYxNoYi+7kFiEtocvymJLb6wdook49wZ0xGW23dWCBOsgeHU6mZ/eseWFS1X8DVg9LbfgFuI37S3bl6w5ZrwmRpEc4IiTB+tc8Axb4nEWrTmSWAJ6gSXJj+zJ8yKLOB9jMOjpeVi16yxZWzAq4Wcue3y9RBEA6021pL2JF4eB7a3FaAQW/LAkyJkF8snpS3ji3d2IknkWtnfGDZtLhWsW1QLirTEgeIliU8THVozczTy45W4jg0LMHtJdYkMQDm7xspXYyEMz1HSqTiN0/h2EkhL1thO+l5D+xqc2CBxNu/bMmHBE7eFl+hzR5EHpWyKrgEpGvXW4g94HR2OddYmJJjYxAAoz7P8aw9izdxl0ic5tIJGYqmXMqLzOZnJj+ETtVdhOE4W3au4l87XArlgNLbMueYjU6iNTyGlZa+JJ56+WwnUwPvV4nJ3ZU4tJN9wh7U9qzeusLQKqzXMjHRxbu63LbRKspeSOazvQp3KjVTHkT05U2+OPKI2HkKYuXhynXenOd8lKLH+99KVRO8pVWovSaLxSyyrbtuQroDNtrbSQzSGBJIY5XDgnL782TiCMy22uZWkeIaGByBG8T9K0O12Qt4ZTcxT9/8AlOlvOfy7RIJyyZI0EBuWvlWbcKs5iC8tCQNBpAgSOu2tchwaW4MsbZY9lMG97GWCqsTbdHeJMBWWSfSd+U1pXGFJLAeunkTP2qp+GlkWS9wqTnCoG0gak6k9dPpRFi8JcZyFUn9q2dK000h0VpHHxiqgPlyoZ4rfW7rlAQnUEDXnr9NvKrG3w269tkY5TMabxI/zpXOz6qMoJ8yT61pkpTVLZEThF3yyrwWBttZuIF0YgrAO4kT8uw0PqKhcZ4Sl+wqYm7oHXwqIhhnnKSJMzGgOx3qqwGJx2Gtu+KtvbtK0JeYqAJPhDACdhox0k8zFNXsPiOIWEu2GW24vu0uFyOhTLnPhPiBzDUfqPOsrg01fY1ao71vZUdu8K2Fw+HtW2a5YlmV2UeE6iCw0LQ2mg0UaTNDfZ7hN6/eNu0ozhczB2y6adeevSjv/AOpsZgb9vDXgl928RA+ZokASAAZjz2jfSrzjfarCnELca0vem2Fzq0tEt4W5rBnRhNFLJoj8RSUZZFEx3H4N7Vy5acQ6MQwkHXyI0NN251EkSNR/FBH7b1Y9sMYl3G37lv5WYfUKAfuDVdb1O8aaedaoO4pmeaqTR4ToY6f5V9EfD2yuHwdmwhtuyJLi3cUtmbVjBidTG/KsR7J8O73FYe2PEWuppMaKwY77aKa3/EOlw5LikPqwt3PC4jnauLvHkZ6kUSXkVJ+D3j/aC1YslyZJMBdQ0xMEHVfOeVYR217S3MQWWSS5l2EwYOiqOSLAo17U45r+IKZy6WlIDMgDif0sRo+24A357nJBc5ch96y6ozyNeK+oyK2s5w+EuP8AIjN6DSvb2GuWyCylSNQfTzqzw/EIUCIHLpXGNxZdSDsafSJbsOeJdthhrWSyczMkKNwuYb+0zQX2f4dcxd5bIiG+Z2Ji2JGZ94nSNd9qpmckydTWn/CPhNq5h3ussuL/AIWnUZEQwfKWpOabhFyQcY2w0+EaAYGAxdBeuBGP6lDkA+4FGYP2qr4blRCPCPGdAABJg8vWncbxEIGgpAHiZ7iqq+RJ5+UU/G9UU/gJlswY+NPA+/wXfqPzMMc/mUMC4Pplb+5WCsBJ+/nX0rf4xauIVNyy6spDLbz3ZVhBHgHQ188ccwBw+Iu2DMW3IEggkfpMESCVynWpJNcoKEk+DYvhYB+Bwv8Ae+uZ6mfFLBZuH4hhIItzzjwOp9jVR8Lrd18HYdbZIXMA3mCwMa6UO/E3g/Er+PuC3axLWnVICi4bY8AB+WVGoMikJNse2q2Cf4d9lL+EUveNv81RGVidD3bCZAjRW+1QcRdCXrt3Qh5UCYEGCTpqSSNhvHKCaIeALxW4FtYqxZtW1UAOjCYCqIYFyZ+aYFQ7/Y/Ei+SSj2SJJVgDMjwxo2WJmKBQlqL1rQwKx2Iz2cWeSgNHhHTYKxj5eZmiBmNhrxOuWAk/qL7e+gn/AKZ5mme1fZu4q4m73uHNruXzJDrc8FpysEDKYeNOY3okXguBuLbdr19iUU5U2kqP7O+p58zTqYnsCSPltHDRmNzMogSX7ySZ57mgrAdkcZenJa8IcozllyhgSDzkwQdQOVbQeCYG2y3WW9mB8Jdl3GsQDuYj+lVXw7x1ub9p2VWGIuIF3Y/mkgtGiktcyjrG+lXGFP5lubcUn2Mtw/ZC9luPcWFsXMt5FP5qgHxEAiNtQdjpVf2kwlm3ibtvDsXtK0Ix3Iga/Wa3HtTgrlnEpiLNg3lu2yl9AQJFsghtdJykr7CsM4ne729duxGe4zR0zMSB7TT8kYqKce4EZNt2V+Q0qdy0qTQdn0l8Q8aVwzIxhrhIUAfpUEkkjbSBr1rLuH2dY5xpWhdrLFxLdxHc3FUDITvDH9XU67+lC/DcL4thXPdvkOWwa9hGuW8OR3cqWJzT0ABEb0SXMWLdt3b5UUsfQCahdkbWXDKPNj96nY0KUcMuYEQR1kgfSjxKUXzs/wBCbURrS166V1bnnXRrpJUZyBxng6YnD3cO+i3UKzzB3BHowB9qxPst2pODD4bESO6cqMoJIIzBuUfMNGiRyre1rBPi1wkWeJX9IW8our08Yg/+dG+tBkgpDMc3F2is+IPGWvYpXCm3ktqEjQwfEG8vm+1D92+zszMSztqzE6kkzJ60XfFnC5b2GcJlFzDW9eTEDxfSR9aDSuk0GlIK9W56CKfsqCGJMECVHUyBH3J9qZQV7eMR60wB+DV/gPwMMb2LuCQo7q3I0JMFzrvplX3NGXHuEPiu8t94VsouZE/Sbi6gzuMpgwDTnZDA/heHYe0IzZA7wf1XPG37x7VPvlrWDuPHi7tm92n+UUnPKoOmFjXqszLhuAe4LjqwSGYTOp5c/es0xuFa072nEMjFT7H9jv71tPBeyl27aXKWW3lYllIBYzoo3idiYqs7V/DV8SHuYcAXrQRGRmH5kINJ/jHU6GsPS3CTT4Yxx7mXJa8IGmokkb89P60ziZGmgnapWMwVy1ca1cUpdQwyndTpI+4NMY8zl6zXR7Cu5EyGtV+DeLjDXUjUXp3/AI0X/wBlZjbE+oou7B4sW7N/WGzAg+YUx+50rN1SvG/yLt9jR8PcNy6q/l/MzEPYuudNB4leD6AVbqFVgH8VwDwgWJdQZ+S2J7pSQfE51I30FDPY+zcuM7EtmZtkxN1JBVTqqmOesUc4PheVSCSATJUM2p01Zyc7n1MeVbcLSxxXwRnlF2RLWJvQy91iYH8TYZBHsxI+lZJ8ZcAVxFq/lUd6mUxd7wzaI1YwIJVhpr8tbSnDbIc/lpqOag/vQP8AHDBI2ADiA1m8pAA5OCpH3U+1XJquA4Jplz8Irk8Kw0cs4+lx6KcQskVQ/DfDd3w3CL1sh/8AxJf/ANVEF2qRbPb1cAwK7amru1WCVXG8CLmHviJm04+qNVd2WUNhsK/8Vi0T/wCGtXHE7pTD32USVtOR6hGI/ahz4aYzveH4cn/h5rftbchf/KVqdy+xa8dsSq+Tg0Fdh+IWrPE+I27jBDexC92IJLMbrkAR5ODrpR/xZJt1nGAu3F47eVe7D3SjjPIHy2nYJAPjy54HlUpN7kvZh/2g4IcT+dbv3LF23mW2ymUjnmQ6GSOoMAV85KZEnnrX07icR3aZXKglCRykhSzRO4AlusCvmK2PCPShcm0k+xaXc5pV7FKhLPoLtjjFP4hZBJyqB6FJ/nVHgIWTE89N6te0RtmzFu2EZ3WDljnJ13O1VGHu21uZcyyNxI2jeuN0vUPPDVVbjJpp0aL2dacOmnX9zUnG2yy6GNifQEEj3AIoTwfFXVAFDMsaFSAN/WpPC+NXLl1bZVgDMkkcgT/Klr2lWdYXF8pXaCr02XS13FcLXQNeiM6PRWWfHbAZruDeQM2e0WbYaownygsa1Ogz4u8EfE4S2ttgrJeVpJI0Kup1AP8AEKGXFlxVukCHxK4WzcIwN+5He2YttrIKupEgjQgm2pHk1Zgmulaf8YuPp+Gw2CtjKQQ7g7gIgCaeeZjqP01l60Fp7oNJrZnKXI5V5caa6UUQcV4OtvhuFvxD3blydN1GULr/AHSf71LlkUWk+7r+QqNkwfE7bYbD3mYANbtnUgfOoWNdtTVt2gxLnDtZtIGdlgFmygAneeelfOnC3drtlC7QbiLEmIzDlMc5ivoHFYNiqkXSCpZT4V11kb9ATXM9p9RPEqg0nTe/hV/cidDvZjEX7NlbVy0mYEwyuCCCfQRUjB3Ltp7jEKxuHMdhqBGmvSqtcA0R3jT1GWuk4fH/ABHP0/cCvOS9oZ5O9dfJB38P1Mx+KNof7Tu3CoGe0rx5lQn7oaCsWhhTBiYnlO/8jWhfGPDLaNi5JZ3DoQYHhUhgdPNiKh8J7NJd4NiMQHzNIuBYjuzZLBhM+LMj76V6rpuqT6eE5Pml+fAunYDdGrRPg2ys2KssAwdEcT/ZZgY84YfSs9sHl11o2+EOL7rGFf8AmWmUeoKtH0VvpTeuT/Dya8X9CLk0nhnDltYlWtjKhQAiSYIMA68iIHtRYKqsDLMWgSNiPM6/sKjccx11R4WIGUHw6GTm0nf9I2/ipfs/OpdPFPd0+9gzVyLu7IYGgz4uW0/AYhXbJIUoTszh1YKB1IUiot3GvNtO9clmB1Y66oYOuxDjSaoviJgmAwdg65sWR1nPkjXn8xFbXPVsRbM1bhVju7NpBsltF/wqB/KpF411zNcYjlTUAzpqavbU61N3dqtFEcWQ6sjbMCp9GBB/eg74TYYJw5AJnvrgM9Q2X9lWjXD70JfD21ksYm1IPd4u6JG2uRv/AFR7Go+UX2CPGibZrO+N8IxT423jcPla4EKCSgyuquqGCQCpzAbnbnWjuPARVRgkgnUwG6nkedRopOjM+LcWv4RF/GM13FF77r45CC/Z7qZjKIcHwjQDagFb2mg26mtd+MfCFey9wDx2WDz/AGHjMPTxA+1ZAw0FYumz+9i75TafzQ1pC/EHoKVcxSrTuSkaHfwuJuszTq27ZiSJ3A6U0vA75fMWJJGsmZmN60TulA226FB/KujbA2Ce7a/9teNj7TnH/ikW4y5sBbXDcVbjurhUAbZjz8oijfsdjrr30W4gkIczKTEhYJ12k/vSFlmOwgdGP9Ku+zOEyKXIGZzCxPygTrPUz9BWno8r6vqIqSVrf6EbkkWopU3aTVjXdeuQk6FVfa607YPEC384tsyf9SDMB75Y96sxScAjXbn6VUlaotOtz5TxuKa7ca47ZmYySf8AWnpXFsVM7Q8O/D4m/YIju7rKPQMY+0VDFLQ1uzluf1rTfiHww2+EYNAP90UDHpntsSfdv3rNtMwB2Oh963HtrZtnh+JGbNFokAqRqsQRJ5EA1yuvyOGbD41P+38loxzs0s4qwD/zU/71r6DOLGUrmIgzy56H9vvXz52fT/7qwP8A+1v/AL1rcLlp8zQY9I+8isHttPVCn5QN0TVub+L1pwbSSfrUA54iY13J1FLun/i+9cBdNq4ZNYL/ABKwPfXbIm2CttiputCksRproTInX+HzqP8ADzCMtjFYN28dy27IBm5oFOjDzUg85NEuO4NbvHPdXOYy6sYif8/vTJwFjCpdxFq2iFLbGQTOikxPsPtXbxdVi/Dx6fe9q+d2TUYgsiOooo7A4oJjsOx2LZT6OrD+dDLDrvz9avOwdhrmOw6poVfOSdoQEn7ae9eh6hJ4ZKXh/sRm6cP4goB1mSD6ULfE3tYcPatC0gZ2Jlm+UZCDsNzJHTerS7YuzIZAw+/0oR+KuHIsIzFS0t8ogbLP8q837NzSjljjTTW6Ki7ZT8D7a38RjcOhW2qm4oIAOu3M67AD60Sdqca17jPDsNoURrd3bXM0sdemVE+9Avw1w4bHISCe7VngdQIH3YVoV3Bk9oMC8Qv4bMPVEugj1Ej7V31L/dafEf5LZpiV5idhXS1zifl963oX2O2pt6camzREYylDnZNIu8RTpic3L9dtTy5ae41ojXeqDs83/wB7xBdPmtNEzuj8o0Onn1qn2KLq3qPaq6wkFtOf7mrKzUMDxH2/7hUZCD2swIuqysJFy0yn1ggfuK+dDy9K+meNq2RGWNG1kqN+mbnpXzlxHClb95YjLcZfoxFcvpYOHU5Y9nTX03GJ7EOlUjuaVdGirRuC3iTlzSfKI9PoR7U6t08l25sf3BFRMMmgAUrA0HhgdNPtFPpYAGzfUR6bGB718/lCIzUyX/tdlMFVEDqNv5UTcKYmzbJ3Kz/i1/nQimBN85FSTHOIHmTuBPlRtatBFVRHhAEDyAFd32H06jN5Eu1WVKbkqZwBv615XXM+tck16cSIV61Ja9NRkMF+NnDu74ibgGl+2r+6yh/7B9aCRWzfHbhHeYW1iBvYcq3/AE3YE+zqv+KsZFLfI2L2PLg0rbO1uPy4C+dDFsDcbtlAnnuaxQ9K1TtPeNzgi3I1a1aLQB+l0B19prk+0cevJivjV9/sQzbg9wi/abmLiH6Oprebts5tJInXXWZ896wGyrr4lgjf6VvVxmgMXjrH9I3BrL7ajH0N/H+AZHGJdRoxWRyJXfznWuLvEdCiCZ2I69PKurKoJcmZ3bXTX/XKuidDDETGoJ+uorhLbgoSPe2yjfrt9qp+3l1reAvliPEBbEEa52UdOk1cW0O7XJG45H0J9uQoR+Kt0/hLagEA3RPoFeNfUVr6PE5Z435/yRGYnU0Z/CPDlsY7ckstz/iZV/rQataB8I8NAxF4gR4be+vNjH1WvSdfLT00vlX12GPg0Nn3JJ+p5e1BvxZecKjDNpcgyDpnU/eVFEuIxSj5TJ5DU+mg6768hQ38TcQPwRVyAzXFySACSpEkAE6QTv0rz3Qpxzx27gRe4O/CJwMTd8MnutI3HjSfbUVoHDcX3nGbKECLOFYhhM+IwR5iCvp71nfwmcLjGXcvZYD1DI2/oprQeyuG/wDy73GPi/CEEfwxdtqN9dQDXbTrrq8xLbNCWucV8hrpdq8viUb0P7V1xZ01NiuwdB6Vwu5qFsY51QcJcf7TxaTr3NpiNepg7bmT12FED70L4RsvG7w/jwSN/hux/Oo+xEEijxGoyCGPm37sKkvo1eR4qtlEXtDbnD3NxlhtN9CP5TWF/EDhxXEd6ucJd1JII8YAzfaDPma33G281q8vVWj6GKxf4m327vDySfE+pEcl0865eVuHVxa/qTX03CQE96aVM0q6AVG3JiDv8zbxOo020r1bzXJEOI6bD7V5+MCQCUTXUDqOnv16UzexoaCBmb1Gsx02rwqhb4IFnZCwUtO5LE3H/V0UQI95q4ssSW12G1C/D+1NlbKpcBtm3CRuzGJzCN5MyDBnrRDwRSUa5LZX2zKVPrDaga17HoXCOBRi03QD5Ji/vXhpKI0pXBW0oS16a4BrsVGWis7Q8MGIw1+wf+LbZR5GJU+zBTXzHB9xvX1aN6wrtp2Ja1jr+VgqO3eWxlJ8NyTvoBDSPalZZRirkFF0ApFHfDeOB+CX7JGa5aIQDnkd1IbT+HxD2FVA7MhW/MuqB0AM7HqI3irrhvB7Flh3dxg8ZWM6EHXxKf8A40Fc7qc2KUV3aaa28FuSKXgnAbgNt7j2rVt1z2ze/wB3cK6hWYEQDGsbc+dao+JzCRc31kCQfMQSKD8dw7DO35gUkTrn0J21g+Q+g866XGoWFlWgINAPlAG2061g6xrqVF6XaBbvgLVvllhXHQS0nbc/vzri6uuYiQP0BfPyGvrVG2LPgYC5I/ToJB5yNSdRp5VKs4+8doUA7sdNZ6anpqOYrE+nn2iRRl4LJsVmIBVgvOQQAf7up9aF/ipcP4a0C8/mzEzsj+fnHKpl7iDhvmBYjYA5RrzI0P8AramcVYTFKEvAkA5tA66wR+kTETApvTRePNGbWyIuTMkGlan8OcIgwVvM0G47vGU+LxZRr6JWecWwOS/ds2gWVDoWMHQAmfrWj4LDm3h7Nu0RcQIIuKjnMrblYEb7+fXeut7QueFKPd2HLgvnW2JAdgecQNuYMa7efOh3tPwv8TaWyF8SsTn3jwmCTOsyZIHSvbeJLZpt3lI0nI0Nrvt9/OnbeNCrnKmAfEdo2Osaz1/zrj44ZcctSW/YBN3sig7O9mLmFvi9nBYAgAjLAZYnXzP2NGfw34aVxeKxDZs1y2gIJBAJYkgHePCNCNPPlDS1cuWg9hHKknWJ5kbkjbaaI+wWEuot5rtsoSVAkqZgNroTG9dDpHnn1ClJdqbrt/6W9S2YVAbV6RpSFKu8UcjYVwm5pxdqbtnxGogRq9vQte043ZP8eCdf8N0H+VFWJ3oV4yY4vw4/x2b6/Rc1R8EQTXq8cag17crxToKtkHMMax74l2g2HYRBtXoBPPdCB9jHlWwWNKyT4ygpmAGhvSTOniRmGnLeuf1cLy45eH/AUWZrkX+KlXMf2B969rZYW5rT3ABC+KeYBjzJ60y2MaYyooGgmZIMDblP2rlcRMFVA32k5YOnh2HPbaPOo78XMSFU5dRMHbSNfPWP6V5SOG3srAk6NC7LdncNaKXGNt78ZxlZSFnQkAfN0zH2iisuKynsrg7917GIe0qojZhJXxDXYeuoJHKj9+LOP0rHqZ/bpXoOmqMKqv1CjGTXBY3AK8tEHSh/G3L14N42tAiPAQGEj+Izr6V1+Mv/ACh4IHzZFJMaakmCTvtWv3kSaGXN5cvpStNO1Dowz5s737zmCDmuZVgxsiZVnQaxIppuC2X3DDmfG4J9SGmPLnVPKEsXxCW/iktn8xgsjmfP/OqTjpw1/K2UXHTRDBMhoJE7AbGToPemsNwu1bnu0AJ3MEk+pMmpNoDYEnrv9KCU9SqglBLkrRgkg5bFvNEDwr56TB509h8Ej6vZTzlVJJ9QACPPn+81bZJ2gD6n/L96dfQaz0jTU9KS0MUVyMHDWhA7pPL8tdPWnLFtU2RRzJhRr5xXN/IgzPcCFiFBaN2MKNutdW1V9FfOuxIKkTMRoI5GRV0Tk6VVYhoG2kqNPP3r28BoMoMnUlRAiujYHn9v601ZQoWeCTMgaHQbDf1PvVEaossJgWbxElRyHX2p7/ZoAMMZ+3lMb1WvxW8pHgWDvmuQZ8tIPoalNxcx8mvmwH7TNNUYirZhuL7K463fcXsO4zFg9zKWtmQxJDjSDBIMgjyOlXnw17WJhrTW7uIXuVXMqHMWBkzkyzvoe7PmQeugYi/dvO3iASB4VkjWZknfT+VVlvsPg/1YdDJnX/W3lVNrgLS+S74ZxNLtlLlo5kcSpEwRPnXd68cw85HqYnp5GofCrCJaRUQIoGigQBqdhT11QYMnQj76fzoKDs9uOZiOUzy/+ancJsnuvOT7xp/KoFxDIiI514MTeQZbZWSS2qkjkCNxH/zRQai7KmnJUXxpVEw/FrRWXm23MEE/QgEEf6NSnxFoRLrrtr5TyrRqQjSxLzpqxuaYwfEkdyAywflBMNoNZB1G0wacXGJnKFlBAB1IG+brvtV2iqZ5iuVCnaoZMfwpzyu3V/xW4q07Ydo7WFtq7y8tACkbjXUnRRpWd9pO01zFXLN1VVDYfOgksJiPEdNI6UXKB4e5qFzFKNzXdi5PIieorKbPbfF2zLfhjHJluf8Auq1wXxGfEGCbNnu1JLDOynUf4CNNyZqNpEW5pLqBpNZB8Z+JoMR3KsuYojOYJykTl9CVj2NWvaLtHcuq3c/iFdgRntW74DAwSVYrl2GhE6HQ0C2+HpdukXsy5oz3LlxQynUkwxJbSAFOunKlTjGdWuHYWyKD8YOlKnfwaf8ANX7/ANKVXqC0xNIwuGtKxUXCogfK2wA1n19elX3BsVhVYBgXZjGd2BAjXbl760qVeZwykpp2BAJH8XyBdNmOw9udehCBqZ86VKu9FmlLY8VZjRo6RH76inFYD9MTsBSpVb4BTHGtAmfoOlcXByBM/tXtKqG9j2w65Rl1HUmZrzPOmUhfLn/Qfv8AuqVWKs6YqssZAjy/puZpnF42zZVbl51tToM7czy8z6dKVKoxmKKk6Z5xPD5rUZbVwk6LdEoZmBoJ57686peFYG7g2HeX8HYsMTFtEyhnYjUZoJOmwO3KlSoWFjyU9NIlYbE428SpRLSSBnKh1ddZyFLpOojRgInemxxfGg3FOCLMDNvK6hSsx4jJ16Rr5UqVCO96otpxTHsJxe3ikXuryW3IPhJts6nY+ENBIAP12qwsYmzcZ1R1ZrZhwCDlJ1g15So/BMuOKuiPf4hZtMFuOtvOxCkmMxAGknnrFTrdmNBO/Tr60qVUuWKmqimu6f7nmFBKgnKD6eZ5cq9vWZBBK/T/ACpUqIUJhoSIOk6c6auqNGOmXXb67UqVQscNsmmrtsjWNBv6daVKp2Kb3Pe6FN9yF13HPynYiOXKlSqBWd3LakZSAQdwRIPqDUFuA4JR4sPYAmZa3bgTvqRoKVKoC9+Th+DYK34jawiqdj3dr+m1QcdxTCG01kZHtjTLkUp4Z0C6TSpVmnlklsJnJx4AzGcAtOzG3ca0moKW1CpqdfmY9dq8wnZTCqS2YtvBdUEaxMACT0maVKsb6rJfIuM3Z2Oz+G/s/wDn/rSpUqP30/Jep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5078" y="3889874"/>
            <a:ext cx="3331477" cy="2249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11238"/>
            <a:ext cx="10515600" cy="1802674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Questione-se sobre algo trivial, que embora pareça natural pode envolver algo oculto, por exemplo: por que em geral só as mulheres usam saia?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12192000" cy="1136468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62901" y="82860"/>
            <a:ext cx="91788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VAMOS REFLETIR?</a:t>
            </a:r>
            <a:endParaRPr lang="pt-BR" sz="1400" dirty="0">
              <a:solidFill>
                <a:srgbClr val="8DC641"/>
              </a:solidFill>
            </a:endParaRPr>
          </a:p>
        </p:txBody>
      </p:sp>
      <p:pic>
        <p:nvPicPr>
          <p:cNvPr id="12290" name="Picture 2" descr="Pensar Ilustrações, Vetores E Clipart De Stock – (313,074 Stock  Illustration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240" y="3402420"/>
            <a:ext cx="2918641" cy="2854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045029"/>
          </a:xfrm>
        </p:spPr>
        <p:txBody>
          <a:bodyPr>
            <a:normAutofit/>
          </a:bodyPr>
          <a:lstStyle/>
          <a:p>
            <a:r>
              <a:rPr lang="pt-BR" b="1" dirty="0"/>
              <a:t>Importante lembrar que existem várias teorias irão estruturar as Ciências Sociais.</a:t>
            </a:r>
          </a:p>
          <a:p>
            <a:endParaRPr lang="pt-BR" b="1" dirty="0"/>
          </a:p>
          <a:p>
            <a:endParaRPr lang="pt-BR" b="1" dirty="0"/>
          </a:p>
          <a:p>
            <a:pPr>
              <a:buNone/>
            </a:pPr>
            <a:endParaRPr lang="pt-BR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136468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27318" y="135112"/>
            <a:ext cx="9178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	ESTRUTURA DAS CIÊNCIAS SOCIAIS</a:t>
            </a:r>
            <a:endParaRPr lang="pt-BR" sz="1200" dirty="0">
              <a:solidFill>
                <a:srgbClr val="8DC64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6023" y="2704009"/>
            <a:ext cx="2299063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Conjunto de estudiosos desenvolvem uma perspectiva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87960" y="3039291"/>
            <a:ext cx="2299063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Nasce uma Escola </a:t>
            </a:r>
          </a:p>
          <a:p>
            <a:pPr algn="ctr"/>
            <a:r>
              <a:rPr lang="pt-BR" sz="2000" dirty="0"/>
              <a:t>do Pensamento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370379" y="3235236"/>
            <a:ext cx="2299063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Ganha seguidores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100546" y="3000102"/>
            <a:ext cx="2299063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Se constitui como </a:t>
            </a:r>
          </a:p>
          <a:p>
            <a:pPr algn="ctr"/>
            <a:r>
              <a:rPr lang="pt-BR" sz="2000" dirty="0"/>
              <a:t>uma nova teoria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122316" y="5059700"/>
            <a:ext cx="2299063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 teoria é testada por seguidores e críticos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361667" y="5068407"/>
            <a:ext cx="2299063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Novas perspectivas são criadas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79248" y="5055344"/>
            <a:ext cx="2299063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Essas geram outros grupos de seguidores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44725" y="4881169"/>
            <a:ext cx="2299063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Compartilham o mesmo modo de observar o mundo social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3239589" y="3357154"/>
            <a:ext cx="222068" cy="261257"/>
          </a:xfrm>
          <a:prstGeom prst="righ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5952336" y="3357154"/>
            <a:ext cx="330897" cy="256901"/>
          </a:xfrm>
          <a:prstGeom prst="righ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8704273" y="3352798"/>
            <a:ext cx="330897" cy="256901"/>
          </a:xfrm>
          <a:prstGeom prst="righ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flipH="1">
            <a:off x="3248296" y="5534319"/>
            <a:ext cx="222068" cy="261257"/>
          </a:xfrm>
          <a:prstGeom prst="righ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 flipH="1">
            <a:off x="5961043" y="5534319"/>
            <a:ext cx="330897" cy="256901"/>
          </a:xfrm>
          <a:prstGeom prst="righ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flipH="1">
            <a:off x="8712980" y="5529963"/>
            <a:ext cx="330897" cy="256901"/>
          </a:xfrm>
          <a:prstGeom prst="righ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em curva para a esquerda 28"/>
          <p:cNvSpPr/>
          <p:nvPr/>
        </p:nvSpPr>
        <p:spPr>
          <a:xfrm>
            <a:off x="11508378" y="3474720"/>
            <a:ext cx="561703" cy="2338251"/>
          </a:xfrm>
          <a:prstGeom prst="curvedLef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Seta em curva para a esquerda 29"/>
          <p:cNvSpPr/>
          <p:nvPr/>
        </p:nvSpPr>
        <p:spPr>
          <a:xfrm flipH="1" flipV="1">
            <a:off x="178517" y="3509551"/>
            <a:ext cx="561703" cy="1820094"/>
          </a:xfrm>
          <a:prstGeom prst="curvedLeftArrow">
            <a:avLst/>
          </a:prstGeom>
          <a:solidFill>
            <a:srgbClr val="F1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23403"/>
            <a:ext cx="10515600" cy="4990011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Sociedade é um conjunto de pessoas, de tamanho variável, imensamente complexo, mesmo quando é um conjunto pequeno, caracterizado por múltiplas normas, regras e conflitos.</a:t>
            </a:r>
          </a:p>
          <a:p>
            <a:pPr algn="just"/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As regras e normas nem sempre são explícitas. Muitas vezes as pessoas nem se dão conta de que estão seguindo essas regras.</a:t>
            </a:r>
          </a:p>
          <a:p>
            <a:pPr algn="just"/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Entretanto, a sociedade vai muito além de normas, regras e concentração de poder. A convivência social dá sentido ao cotidiano das pessoas, criando desejos que muitas vezes tomando como individuais, mas que na verdade são sociais.</a:t>
            </a:r>
          </a:p>
          <a:p>
            <a:pPr algn="just"/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12192000" cy="822959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27318" y="-8581"/>
            <a:ext cx="9178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	CONCEITO DE SOCIEDADE</a:t>
            </a:r>
            <a:endParaRPr lang="pt-BR" sz="1200" dirty="0">
              <a:solidFill>
                <a:srgbClr val="8DC64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12192000" cy="1136468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14" name="Espaço Reservado para Número de Slid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979714" y="1867990"/>
            <a:ext cx="3435542" cy="1907176"/>
            <a:chOff x="6230983" y="5055326"/>
            <a:chExt cx="2011680" cy="1071154"/>
          </a:xfrm>
        </p:grpSpPr>
        <p:sp>
          <p:nvSpPr>
            <p:cNvPr id="16" name="Nuvem 15"/>
            <p:cNvSpPr/>
            <p:nvPr/>
          </p:nvSpPr>
          <p:spPr>
            <a:xfrm>
              <a:off x="6230983" y="5055326"/>
              <a:ext cx="2011680" cy="1071154"/>
            </a:xfrm>
            <a:prstGeom prst="cloud">
              <a:avLst/>
            </a:prstGeom>
            <a:solidFill>
              <a:srgbClr val="F15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315122" y="5370802"/>
              <a:ext cx="1819859" cy="363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</a:rPr>
                <a:t>CONSUMO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702737" y="3888379"/>
            <a:ext cx="3435542" cy="1907176"/>
            <a:chOff x="6230983" y="5055326"/>
            <a:chExt cx="2011680" cy="1071154"/>
          </a:xfrm>
        </p:grpSpPr>
        <p:sp>
          <p:nvSpPr>
            <p:cNvPr id="23" name="Nuvem 22"/>
            <p:cNvSpPr/>
            <p:nvPr/>
          </p:nvSpPr>
          <p:spPr>
            <a:xfrm>
              <a:off x="6230983" y="5055326"/>
              <a:ext cx="2011680" cy="1071154"/>
            </a:xfrm>
            <a:prstGeom prst="cloud">
              <a:avLst/>
            </a:prstGeom>
            <a:solidFill>
              <a:srgbClr val="F15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376314" y="5297434"/>
              <a:ext cx="1819859" cy="67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</a:rPr>
                <a:t>PENSAMENTO CRÍTICO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4689563" y="2756263"/>
            <a:ext cx="3252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Respostas que revelam aspectos que a princípio não eram evidentes.</a:t>
            </a:r>
          </a:p>
        </p:txBody>
      </p:sp>
      <p:sp>
        <p:nvSpPr>
          <p:cNvPr id="26" name="Seta em curva para baixo 25"/>
          <p:cNvSpPr/>
          <p:nvPr/>
        </p:nvSpPr>
        <p:spPr>
          <a:xfrm rot="1120501">
            <a:off x="4480561" y="1763487"/>
            <a:ext cx="1763486" cy="7184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em curva para baixo 26"/>
          <p:cNvSpPr/>
          <p:nvPr/>
        </p:nvSpPr>
        <p:spPr>
          <a:xfrm rot="1265167">
            <a:off x="7981405" y="2873829"/>
            <a:ext cx="1955074" cy="6487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63" y="1185977"/>
            <a:ext cx="11328934" cy="32265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Desnaturalizar o mundo social é encontrar explicações do porquê de as coisas existirem como tal.</a:t>
            </a:r>
          </a:p>
          <a:p>
            <a:pPr algn="just"/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/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É um processo de reflexão.</a:t>
            </a:r>
          </a:p>
          <a:p>
            <a:pPr algn="just"/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Nada é simplesmente natural no mundo social, tudo é construído em sociedade e passível de ser explicado e entendido, desde que as perguntas adequadas sejam feitas.</a:t>
            </a:r>
          </a:p>
          <a:p>
            <a:pPr algn="just"/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Ex: trabalho feminino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12192000" cy="1136468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84074" y="135112"/>
            <a:ext cx="9178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altLang="pt-BR" sz="12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DESNATURALIZAÇÃO</a:t>
            </a:r>
            <a:endParaRPr lang="pt-BR" sz="1200" dirty="0">
              <a:solidFill>
                <a:srgbClr val="8DC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968018" y="4406266"/>
            <a:ext cx="9993218" cy="22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12192000" cy="1458495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01" y="5503818"/>
            <a:ext cx="732032" cy="136288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</a:t>
            </a:r>
            <a:r>
              <a:rPr lang="pt-BR" dirty="0" err="1">
                <a:solidFill>
                  <a:srgbClr val="8DC641"/>
                </a:solidFill>
              </a:rPr>
              <a:t>câmpus</a:t>
            </a:r>
            <a:r>
              <a:rPr lang="pt-BR" dirty="0">
                <a:solidFill>
                  <a:srgbClr val="8DC641"/>
                </a:solidFill>
              </a:rPr>
              <a:t> Passo Fundo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829" y="1750423"/>
            <a:ext cx="11247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Perceba que as perguntas certas provocaram um olhar crítico sobre aquilo que parecia natural.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sociedade é produtora de desejos, vontades, aspirações. As Ciências Sociais buscam entender como se dá esse processo, como ele opera e como diferentes sociedades produzem diferentes conjuntos de necessidades entre seus membros.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Muito mais do que um conjunto de normas e regras, a sociedade é também espaço de conflitos, tensões e desavenças. Grupos em busca de privilégios, grupos que lutam contra a opressão, disputas religiosas, tudo isso faz parte de uma vida em sociedade.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1026" name="Picture 2" descr="Stream Podcast Olhar Crítico Nº 1 _ O Pensamento Crítico by Olhar Crítico |  Listen online for free on SoundCloud">
            <a:extLst>
              <a:ext uri="{FF2B5EF4-FFF2-40B4-BE49-F238E27FC236}">
                <a16:creationId xmlns:a16="http://schemas.microsoft.com/office/drawing/2014/main" id="{F8D83F17-4C91-4A79-BE94-7B8A1337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32" y="-77000"/>
            <a:ext cx="1621004" cy="162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1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2">
      <a:dk1>
        <a:srgbClr val="454F59"/>
      </a:dk1>
      <a:lt1>
        <a:sysClr val="window" lastClr="FFFFFF"/>
      </a:lt1>
      <a:dk2>
        <a:srgbClr val="6A7887"/>
      </a:dk2>
      <a:lt2>
        <a:srgbClr val="E7E6E6"/>
      </a:lt2>
      <a:accent1>
        <a:srgbClr val="1D9A78"/>
      </a:accent1>
      <a:accent2>
        <a:srgbClr val="7BC68E"/>
      </a:accent2>
      <a:accent3>
        <a:srgbClr val="3F3F3F"/>
      </a:accent3>
      <a:accent4>
        <a:srgbClr val="3F3F3F"/>
      </a:accent4>
      <a:accent5>
        <a:srgbClr val="595959"/>
      </a:accent5>
      <a:accent6>
        <a:srgbClr val="595959"/>
      </a:accent6>
      <a:hlink>
        <a:srgbClr val="595959"/>
      </a:hlink>
      <a:folHlink>
        <a:srgbClr val="595959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2173</TotalTime>
  <Words>998</Words>
  <Application>Microsoft Office PowerPoint</Application>
  <PresentationFormat>Widescreen</PresentationFormat>
  <Paragraphs>132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 e Diversidade na Rede Federal de EPT</dc:title>
  <dc:creator>Lisiane Correa Gomes Silveira</dc:creator>
  <cp:lastModifiedBy>Carlisa</cp:lastModifiedBy>
  <cp:revision>221</cp:revision>
  <dcterms:created xsi:type="dcterms:W3CDTF">2015-05-22T17:18:56Z</dcterms:created>
  <dcterms:modified xsi:type="dcterms:W3CDTF">2025-02-24T11:58:57Z</dcterms:modified>
</cp:coreProperties>
</file>