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59" r:id="rId4"/>
    <p:sldId id="298" r:id="rId5"/>
    <p:sldId id="300" r:id="rId6"/>
    <p:sldId id="302" r:id="rId7"/>
    <p:sldId id="311" r:id="rId8"/>
    <p:sldId id="305" r:id="rId9"/>
    <p:sldId id="304" r:id="rId10"/>
    <p:sldId id="306" r:id="rId11"/>
    <p:sldId id="307" r:id="rId12"/>
    <p:sldId id="308" r:id="rId13"/>
    <p:sldId id="313" r:id="rId14"/>
    <p:sldId id="312" r:id="rId15"/>
    <p:sldId id="314" r:id="rId16"/>
    <p:sldId id="315" r:id="rId17"/>
    <p:sldId id="321" r:id="rId18"/>
    <p:sldId id="318" r:id="rId19"/>
    <p:sldId id="324" r:id="rId20"/>
    <p:sldId id="326" r:id="rId21"/>
    <p:sldId id="325" r:id="rId22"/>
    <p:sldId id="328" r:id="rId23"/>
    <p:sldId id="329" r:id="rId24"/>
    <p:sldId id="330" r:id="rId25"/>
    <p:sldId id="327" r:id="rId26"/>
    <p:sldId id="320" r:id="rId27"/>
    <p:sldId id="319" r:id="rId28"/>
    <p:sldId id="323" r:id="rId29"/>
    <p:sldId id="317" r:id="rId30"/>
    <p:sldId id="276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26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07224-C596-4FEC-8A66-9EE0CEF4FD13}" type="datetimeFigureOut">
              <a:rPr lang="pt-BR" smtClean="0"/>
              <a:pPr/>
              <a:t>13/02/2023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F074B-77CF-4E62-98E1-3C4F85FCD8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http://www.mpgo.mp.br/portal/noticia/servidores-do-mp-go-recebem-homenagem-do-cvv-pelo-trabalho-realizado-no-setembro-amarelo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F074B-77CF-4E62-98E1-3C4F85FCD875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d1386e27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3d1386e27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1F8A7-631D-40FA-B2DF-3ACBA9B7E188}" type="datetimeFigureOut">
              <a:rPr lang="pt-BR" smtClean="0"/>
              <a:pPr/>
              <a:t>13/02/2023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7B83-14A1-43AF-AC3E-C28074BEC11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1F8A7-631D-40FA-B2DF-3ACBA9B7E188}" type="datetimeFigureOut">
              <a:rPr lang="pt-BR" smtClean="0"/>
              <a:pPr/>
              <a:t>13/02/2023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7B83-14A1-43AF-AC3E-C28074BEC11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1F8A7-631D-40FA-B2DF-3ACBA9B7E188}" type="datetimeFigureOut">
              <a:rPr lang="pt-BR" smtClean="0"/>
              <a:pPr/>
              <a:t>13/02/2023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7B83-14A1-43AF-AC3E-C28074BEC11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5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9" name="Google Shape;259;p5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1F8A7-631D-40FA-B2DF-3ACBA9B7E188}" type="datetimeFigureOut">
              <a:rPr lang="pt-BR" smtClean="0"/>
              <a:pPr/>
              <a:t>13/02/2023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7B83-14A1-43AF-AC3E-C28074BEC11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1F8A7-631D-40FA-B2DF-3ACBA9B7E188}" type="datetimeFigureOut">
              <a:rPr lang="pt-BR" smtClean="0"/>
              <a:pPr/>
              <a:t>13/02/2023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7B83-14A1-43AF-AC3E-C28074BEC11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1F8A7-631D-40FA-B2DF-3ACBA9B7E188}" type="datetimeFigureOut">
              <a:rPr lang="pt-BR" smtClean="0"/>
              <a:pPr/>
              <a:t>13/02/2023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7B83-14A1-43AF-AC3E-C28074BEC11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1F8A7-631D-40FA-B2DF-3ACBA9B7E188}" type="datetimeFigureOut">
              <a:rPr lang="pt-BR" smtClean="0"/>
              <a:pPr/>
              <a:t>13/02/2023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7B83-14A1-43AF-AC3E-C28074BEC11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1F8A7-631D-40FA-B2DF-3ACBA9B7E188}" type="datetimeFigureOut">
              <a:rPr lang="pt-BR" smtClean="0"/>
              <a:pPr/>
              <a:t>13/02/2023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7B83-14A1-43AF-AC3E-C28074BEC11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1F8A7-631D-40FA-B2DF-3ACBA9B7E188}" type="datetimeFigureOut">
              <a:rPr lang="pt-BR" smtClean="0"/>
              <a:pPr/>
              <a:t>13/02/2023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7B83-14A1-43AF-AC3E-C28074BEC11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1F8A7-631D-40FA-B2DF-3ACBA9B7E188}" type="datetimeFigureOut">
              <a:rPr lang="pt-BR" smtClean="0"/>
              <a:pPr/>
              <a:t>13/02/2023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7B83-14A1-43AF-AC3E-C28074BEC11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1F8A7-631D-40FA-B2DF-3ACBA9B7E188}" type="datetimeFigureOut">
              <a:rPr lang="pt-BR" smtClean="0"/>
              <a:pPr/>
              <a:t>13/02/2023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7B83-14A1-43AF-AC3E-C28074BEC11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1F8A7-631D-40FA-B2DF-3ACBA9B7E188}" type="datetimeFigureOut">
              <a:rPr lang="pt-BR" smtClean="0"/>
              <a:pPr/>
              <a:t>13/02/2023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47B83-14A1-43AF-AC3E-C28074BEC11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57290" y="3071810"/>
            <a:ext cx="6400800" cy="2286016"/>
          </a:xfrm>
        </p:spPr>
        <p:txBody>
          <a:bodyPr>
            <a:normAutofit fontScale="92500" lnSpcReduction="20000"/>
          </a:bodyPr>
          <a:lstStyle/>
          <a:p>
            <a:r>
              <a:rPr lang="pt-BR" sz="6200" b="1" dirty="0" smtClean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LÍNGUA, LINGUAGEM, TEXTO</a:t>
            </a:r>
            <a:endParaRPr lang="pt-BR" sz="6200" b="1" dirty="0">
              <a:solidFill>
                <a:srgbClr val="00B05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026" name="AutoShape 2" descr="IFSul - Câmpus Passo Fundo - Inicio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8" name="Picture 4" descr="IFSul oferta 20 mil vagas em cursos de qualificação profissional a  distância - RIO GRANDE TEM"/>
          <p:cNvPicPr>
            <a:picLocks noChangeAspect="1" noChangeArrowheads="1"/>
          </p:cNvPicPr>
          <p:nvPr/>
        </p:nvPicPr>
        <p:blipFill>
          <a:blip r:embed="rId2"/>
          <a:srcRect t="30944" b="26322"/>
          <a:stretch>
            <a:fillRect/>
          </a:stretch>
        </p:blipFill>
        <p:spPr bwMode="auto">
          <a:xfrm>
            <a:off x="428596" y="500042"/>
            <a:ext cx="8715404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57224" y="0"/>
            <a:ext cx="7429552" cy="1643074"/>
          </a:xfrm>
        </p:spPr>
        <p:txBody>
          <a:bodyPr>
            <a:noAutofit/>
          </a:bodyPr>
          <a:lstStyle/>
          <a:p>
            <a:r>
              <a:rPr lang="pt-BR" sz="4400" b="1" dirty="0" smtClean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Texto</a:t>
            </a:r>
          </a:p>
          <a:p>
            <a:pPr algn="just"/>
            <a:endParaRPr lang="pt-BR" sz="2800" dirty="0" smtClean="0">
              <a:solidFill>
                <a:schemeClr val="tx1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just"/>
            <a:endParaRPr lang="pt-BR" sz="2800" b="1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026" name="AutoShape 2" descr="IFSul - Câmpus Passo Fundo - Inicio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8" name="Picture 4" descr="IFSul oferta 20 mil vagas em cursos de qualificação profissional a  distância - RIO GRANDE TEM"/>
          <p:cNvPicPr>
            <a:picLocks noChangeAspect="1" noChangeArrowheads="1"/>
          </p:cNvPicPr>
          <p:nvPr/>
        </p:nvPicPr>
        <p:blipFill>
          <a:blip r:embed="rId2"/>
          <a:srcRect t="30944" b="26322"/>
          <a:stretch>
            <a:fillRect/>
          </a:stretch>
        </p:blipFill>
        <p:spPr bwMode="auto">
          <a:xfrm>
            <a:off x="5715008" y="6093845"/>
            <a:ext cx="3214710" cy="764155"/>
          </a:xfrm>
          <a:prstGeom prst="rect">
            <a:avLst/>
          </a:prstGeom>
          <a:noFill/>
        </p:spPr>
      </p:pic>
      <p:sp>
        <p:nvSpPr>
          <p:cNvPr id="21510" name="AutoShape 6" descr="Charge O Tempo 27/03 | O TEMP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12" name="AutoShape 8" descr="Charge O Tempo 27/03 | O TEMP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14" name="AutoShape 10" descr="Charge O Tempo 27/0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85720" y="714357"/>
            <a:ext cx="492922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O texto é uma “Máquina preguiçosa</a:t>
            </a:r>
            <a:r>
              <a:rPr lang="pt-BR" sz="2400" b="1" dirty="0" smtClean="0"/>
              <a:t>”</a:t>
            </a:r>
          </a:p>
          <a:p>
            <a:endParaRPr lang="pt-BR" sz="2400" b="1" dirty="0" smtClean="0"/>
          </a:p>
          <a:p>
            <a:r>
              <a:rPr lang="pt-BR" sz="2400" dirty="0" smtClean="0"/>
              <a:t>- exige </a:t>
            </a:r>
            <a:r>
              <a:rPr lang="pt-BR" sz="2400" dirty="0" smtClean="0"/>
              <a:t>a colaboração do destinatário para </a:t>
            </a:r>
            <a:r>
              <a:rPr lang="pt-BR" sz="2400" dirty="0" smtClean="0"/>
              <a:t>funcionar;</a:t>
            </a:r>
            <a:endParaRPr lang="pt-BR" sz="2400" dirty="0" smtClean="0"/>
          </a:p>
          <a:p>
            <a:endParaRPr lang="pt-BR" sz="2400" dirty="0" smtClean="0"/>
          </a:p>
          <a:p>
            <a:r>
              <a:rPr lang="pt-BR" sz="2400" dirty="0" smtClean="0"/>
              <a:t> </a:t>
            </a:r>
            <a:r>
              <a:rPr lang="pt-BR" sz="2400" dirty="0" smtClean="0"/>
              <a:t>- vive </a:t>
            </a:r>
            <a:r>
              <a:rPr lang="pt-BR" sz="2400" dirty="0" smtClean="0"/>
              <a:t>da valorização do sentido que o leitor lhe atribui</a:t>
            </a:r>
            <a:r>
              <a:rPr lang="pt-BR" sz="2400" dirty="0" smtClean="0"/>
              <a:t>.</a:t>
            </a:r>
            <a:endParaRPr lang="pt-BR" sz="2400" dirty="0" smtClean="0"/>
          </a:p>
          <a:p>
            <a:endParaRPr lang="pt-BR" sz="2400" dirty="0" smtClean="0"/>
          </a:p>
          <a:p>
            <a:r>
              <a:rPr lang="pt-BR" sz="2400" dirty="0" smtClean="0"/>
              <a:t>Essa incompletude textual ocorre por dois motivos: </a:t>
            </a:r>
          </a:p>
          <a:p>
            <a:endParaRPr lang="pt-BR" sz="2400" dirty="0" smtClean="0"/>
          </a:p>
          <a:p>
            <a:r>
              <a:rPr lang="pt-BR" sz="2400" dirty="0" smtClean="0"/>
              <a:t>- o </a:t>
            </a:r>
            <a:r>
              <a:rPr lang="pt-BR" sz="2400" dirty="0" smtClean="0"/>
              <a:t>código da língua se ajusta a diferentes contextos</a:t>
            </a:r>
          </a:p>
          <a:p>
            <a:endParaRPr lang="pt-BR" sz="2400" dirty="0" smtClean="0"/>
          </a:p>
          <a:p>
            <a:r>
              <a:rPr lang="pt-BR" sz="2400" dirty="0" smtClean="0"/>
              <a:t>- presença </a:t>
            </a:r>
            <a:r>
              <a:rPr lang="pt-BR" sz="2400" dirty="0" smtClean="0"/>
              <a:t>de </a:t>
            </a:r>
            <a:r>
              <a:rPr lang="pt-BR" sz="2400" dirty="0" smtClean="0"/>
              <a:t>não-ditos.</a:t>
            </a:r>
            <a:endParaRPr lang="pt-BR" sz="2400" dirty="0"/>
          </a:p>
        </p:txBody>
      </p:sp>
      <p:pic>
        <p:nvPicPr>
          <p:cNvPr id="6146" name="Picture 2" descr="Vetores de Máquina De Equipamento De Desenho Idéia Gerador e mais imagens  de Dente de Engrenagem - iStock"/>
          <p:cNvPicPr>
            <a:picLocks noChangeAspect="1" noChangeArrowheads="1"/>
          </p:cNvPicPr>
          <p:nvPr/>
        </p:nvPicPr>
        <p:blipFill>
          <a:blip r:embed="rId3"/>
          <a:srcRect l="5403" t="6260"/>
          <a:stretch>
            <a:fillRect/>
          </a:stretch>
        </p:blipFill>
        <p:spPr bwMode="auto">
          <a:xfrm>
            <a:off x="5143504" y="2071678"/>
            <a:ext cx="4000496" cy="3565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0034" y="571480"/>
            <a:ext cx="7429552" cy="1643074"/>
          </a:xfrm>
        </p:spPr>
        <p:txBody>
          <a:bodyPr>
            <a:noAutofit/>
          </a:bodyPr>
          <a:lstStyle/>
          <a:p>
            <a:r>
              <a:rPr lang="pt-BR" sz="4400" b="1" dirty="0" smtClean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Amar é um elo</a:t>
            </a:r>
          </a:p>
          <a:p>
            <a:r>
              <a:rPr lang="pt-BR" sz="2800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Paulo Leminski</a:t>
            </a:r>
          </a:p>
          <a:p>
            <a:pPr algn="just"/>
            <a:endParaRPr lang="pt-BR" sz="2800" dirty="0" smtClean="0">
              <a:solidFill>
                <a:schemeClr val="tx1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just"/>
            <a:endParaRPr lang="pt-BR" sz="2800" b="1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026" name="AutoShape 2" descr="IFSul - Câmpus Passo Fundo - Inicio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8" name="Picture 4" descr="IFSul oferta 20 mil vagas em cursos de qualificação profissional a  distância - RIO GRANDE TEM"/>
          <p:cNvPicPr>
            <a:picLocks noChangeAspect="1" noChangeArrowheads="1"/>
          </p:cNvPicPr>
          <p:nvPr/>
        </p:nvPicPr>
        <p:blipFill>
          <a:blip r:embed="rId2"/>
          <a:srcRect t="30944" b="26322"/>
          <a:stretch>
            <a:fillRect/>
          </a:stretch>
        </p:blipFill>
        <p:spPr bwMode="auto">
          <a:xfrm>
            <a:off x="0" y="6093845"/>
            <a:ext cx="3214710" cy="764155"/>
          </a:xfrm>
          <a:prstGeom prst="rect">
            <a:avLst/>
          </a:prstGeom>
          <a:noFill/>
        </p:spPr>
      </p:pic>
      <p:sp>
        <p:nvSpPr>
          <p:cNvPr id="21510" name="AutoShape 6" descr="Charge O Tempo 27/03 | O TEMP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12" name="AutoShape 8" descr="Charge O Tempo 27/03 | O TEMP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14" name="AutoShape 10" descr="Charge O Tempo 27/0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3000364" y="2928934"/>
            <a:ext cx="407196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/>
              <a:t>amar é um elo</a:t>
            </a:r>
            <a:br>
              <a:rPr lang="pt-BR" sz="3200" dirty="0" smtClean="0"/>
            </a:br>
            <a:r>
              <a:rPr lang="pt-BR" sz="3200" dirty="0" smtClean="0"/>
              <a:t>entre o azul</a:t>
            </a:r>
            <a:br>
              <a:rPr lang="pt-BR" sz="3200" dirty="0" smtClean="0"/>
            </a:br>
            <a:r>
              <a:rPr lang="pt-BR" sz="3200" dirty="0" smtClean="0"/>
              <a:t>e o amarelo</a:t>
            </a:r>
            <a:br>
              <a:rPr lang="pt-BR" sz="3200" dirty="0" smtClean="0"/>
            </a:br>
            <a:endParaRPr lang="pt-BR" sz="3200" dirty="0"/>
          </a:p>
        </p:txBody>
      </p:sp>
      <p:sp>
        <p:nvSpPr>
          <p:cNvPr id="11" name="Retângulo 10"/>
          <p:cNvSpPr/>
          <p:nvPr/>
        </p:nvSpPr>
        <p:spPr>
          <a:xfrm>
            <a:off x="357158" y="3000372"/>
            <a:ext cx="250033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/>
              <a:t>Gênero: poema –  haicai</a:t>
            </a:r>
          </a:p>
          <a:p>
            <a:r>
              <a:rPr lang="pt-BR" sz="3200" dirty="0" smtClean="0"/>
              <a:t/>
            </a:r>
            <a:br>
              <a:rPr lang="pt-BR" sz="3200" dirty="0" smtClean="0"/>
            </a:b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0034" y="571480"/>
            <a:ext cx="7429552" cy="1643074"/>
          </a:xfrm>
        </p:spPr>
        <p:txBody>
          <a:bodyPr>
            <a:noAutofit/>
          </a:bodyPr>
          <a:lstStyle/>
          <a:p>
            <a:r>
              <a:rPr lang="pt-BR" sz="4400" b="1" dirty="0" smtClean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Amar é um elo</a:t>
            </a:r>
          </a:p>
          <a:p>
            <a:r>
              <a:rPr lang="pt-BR" sz="2800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Paulo Leminski</a:t>
            </a:r>
          </a:p>
          <a:p>
            <a:pPr algn="just"/>
            <a:endParaRPr lang="pt-BR" sz="2800" dirty="0" smtClean="0">
              <a:solidFill>
                <a:schemeClr val="tx1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just"/>
            <a:endParaRPr lang="pt-BR" sz="2800" b="1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026" name="AutoShape 2" descr="IFSul - Câmpus Passo Fundo - Inicio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8" name="Picture 4" descr="IFSul oferta 20 mil vagas em cursos de qualificação profissional a  distância - RIO GRANDE TEM"/>
          <p:cNvPicPr>
            <a:picLocks noChangeAspect="1" noChangeArrowheads="1"/>
          </p:cNvPicPr>
          <p:nvPr/>
        </p:nvPicPr>
        <p:blipFill>
          <a:blip r:embed="rId2"/>
          <a:srcRect t="30944" b="26322"/>
          <a:stretch>
            <a:fillRect/>
          </a:stretch>
        </p:blipFill>
        <p:spPr bwMode="auto">
          <a:xfrm>
            <a:off x="0" y="6093845"/>
            <a:ext cx="3214710" cy="764155"/>
          </a:xfrm>
          <a:prstGeom prst="rect">
            <a:avLst/>
          </a:prstGeom>
          <a:noFill/>
        </p:spPr>
      </p:pic>
      <p:sp>
        <p:nvSpPr>
          <p:cNvPr id="21510" name="AutoShape 6" descr="Charge O Tempo 27/03 | O TEMP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12" name="AutoShape 8" descr="Charge O Tempo 27/03 | O TEMP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14" name="AutoShape 10" descr="Charge O Tempo 27/0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857488" y="2714620"/>
            <a:ext cx="407196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/>
              <a:t>amar é um elo</a:t>
            </a:r>
            <a:br>
              <a:rPr lang="pt-BR" sz="3200" dirty="0" smtClean="0"/>
            </a:br>
            <a:r>
              <a:rPr lang="pt-BR" sz="3200" dirty="0" smtClean="0"/>
              <a:t>entre o azul</a:t>
            </a:r>
            <a:br>
              <a:rPr lang="pt-BR" sz="3200" dirty="0" smtClean="0"/>
            </a:br>
            <a:r>
              <a:rPr lang="pt-BR" sz="3200" dirty="0" smtClean="0"/>
              <a:t>e o amarelo</a:t>
            </a:r>
            <a:br>
              <a:rPr lang="pt-BR" sz="3200" dirty="0" smtClean="0"/>
            </a:br>
            <a:endParaRPr lang="pt-BR" sz="3200" dirty="0"/>
          </a:p>
        </p:txBody>
      </p:sp>
      <p:sp>
        <p:nvSpPr>
          <p:cNvPr id="9" name="Retângulo 8"/>
          <p:cNvSpPr/>
          <p:nvPr/>
        </p:nvSpPr>
        <p:spPr>
          <a:xfrm>
            <a:off x="285720" y="2714620"/>
            <a:ext cx="250033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/>
              <a:t>AMARELO</a:t>
            </a:r>
          </a:p>
          <a:p>
            <a:endParaRPr lang="pt-BR" sz="3200" dirty="0" smtClean="0"/>
          </a:p>
          <a:p>
            <a:r>
              <a:rPr lang="pt-BR" sz="3200" dirty="0" smtClean="0"/>
              <a:t>AMAR + ELO</a:t>
            </a:r>
          </a:p>
          <a:p>
            <a:r>
              <a:rPr lang="pt-BR" sz="3200" dirty="0" smtClean="0"/>
              <a:t/>
            </a:r>
            <a:br>
              <a:rPr lang="pt-BR" sz="3200" dirty="0" smtClean="0"/>
            </a:br>
            <a:endParaRPr lang="pt-BR" sz="3200" dirty="0"/>
          </a:p>
        </p:txBody>
      </p:sp>
      <p:sp>
        <p:nvSpPr>
          <p:cNvPr id="11" name="Retângulo 10"/>
          <p:cNvSpPr/>
          <p:nvPr/>
        </p:nvSpPr>
        <p:spPr>
          <a:xfrm>
            <a:off x="5715008" y="1841242"/>
            <a:ext cx="31432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/>
              <a:t>AZUL + AMARELO</a:t>
            </a:r>
          </a:p>
          <a:p>
            <a:pPr algn="ctr"/>
            <a:endParaRPr lang="pt-BR" sz="3200" dirty="0" smtClean="0"/>
          </a:p>
          <a:p>
            <a:pPr algn="ctr"/>
            <a:r>
              <a:rPr lang="pt-BR" sz="3200" dirty="0" smtClean="0"/>
              <a:t>NOVA COR = </a:t>
            </a:r>
          </a:p>
          <a:p>
            <a:pPr algn="ctr"/>
            <a:r>
              <a:rPr lang="pt-BR" sz="3200" dirty="0" smtClean="0"/>
              <a:t>AMAR COMO ATO PRODUTIVO – CRIAÇÃO DE NOVOS SIGNIFICADOS</a:t>
            </a:r>
          </a:p>
          <a:p>
            <a:pPr algn="ctr"/>
            <a:r>
              <a:rPr lang="pt-BR" sz="3200" dirty="0" smtClean="0"/>
              <a:t/>
            </a:r>
            <a:br>
              <a:rPr lang="pt-BR" sz="3200" dirty="0" smtClean="0"/>
            </a:br>
            <a:endParaRPr lang="pt-BR" sz="3200" dirty="0"/>
          </a:p>
        </p:txBody>
      </p:sp>
      <p:sp>
        <p:nvSpPr>
          <p:cNvPr id="12" name="Elipse 11"/>
          <p:cNvSpPr/>
          <p:nvPr/>
        </p:nvSpPr>
        <p:spPr>
          <a:xfrm>
            <a:off x="2571736" y="2071678"/>
            <a:ext cx="3000396" cy="27860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0034" y="571480"/>
            <a:ext cx="7429552" cy="1643074"/>
          </a:xfrm>
        </p:spPr>
        <p:txBody>
          <a:bodyPr>
            <a:noAutofit/>
          </a:bodyPr>
          <a:lstStyle/>
          <a:p>
            <a:r>
              <a:rPr lang="pt-BR" sz="4400" b="1" dirty="0" smtClean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TEXTO</a:t>
            </a:r>
          </a:p>
          <a:p>
            <a:pPr algn="just"/>
            <a:endParaRPr lang="pt-BR" sz="2800" dirty="0" smtClean="0">
              <a:solidFill>
                <a:schemeClr val="tx1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just"/>
            <a:endParaRPr lang="pt-BR" sz="2800" b="1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026" name="AutoShape 2" descr="IFSul - Câmpus Passo Fundo - Inicio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8" name="Picture 4" descr="IFSul oferta 20 mil vagas em cursos de qualificação profissional a  distância - RIO GRANDE TEM"/>
          <p:cNvPicPr>
            <a:picLocks noChangeAspect="1" noChangeArrowheads="1"/>
          </p:cNvPicPr>
          <p:nvPr/>
        </p:nvPicPr>
        <p:blipFill>
          <a:blip r:embed="rId2"/>
          <a:srcRect t="30944" b="26322"/>
          <a:stretch>
            <a:fillRect/>
          </a:stretch>
        </p:blipFill>
        <p:spPr bwMode="auto">
          <a:xfrm>
            <a:off x="0" y="6093845"/>
            <a:ext cx="3214710" cy="764155"/>
          </a:xfrm>
          <a:prstGeom prst="rect">
            <a:avLst/>
          </a:prstGeom>
          <a:noFill/>
        </p:spPr>
      </p:pic>
      <p:sp>
        <p:nvSpPr>
          <p:cNvPr id="21510" name="AutoShape 6" descr="Charge O Tempo 27/03 | O TEMP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12" name="AutoShape 8" descr="Charge O Tempo 27/03 | O TEMP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14" name="AutoShape 10" descr="Charge O Tempo 27/0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3000364" y="2857496"/>
            <a:ext cx="40719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/>
              <a:t>COMUNICAÇÃO</a:t>
            </a:r>
            <a:br>
              <a:rPr lang="pt-BR" sz="3200" dirty="0" smtClean="0"/>
            </a:br>
            <a:endParaRPr lang="pt-BR" sz="3200" dirty="0"/>
          </a:p>
        </p:txBody>
      </p:sp>
      <p:sp>
        <p:nvSpPr>
          <p:cNvPr id="9" name="Retângulo 8"/>
          <p:cNvSpPr/>
          <p:nvPr/>
        </p:nvSpPr>
        <p:spPr>
          <a:xfrm>
            <a:off x="2857456" y="1857364"/>
            <a:ext cx="62865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/>
              <a:t>MATERIALIDADE</a:t>
            </a:r>
          </a:p>
          <a:p>
            <a:r>
              <a:rPr lang="pt-BR" sz="3200" dirty="0" smtClean="0"/>
              <a:t/>
            </a:r>
            <a:br>
              <a:rPr lang="pt-BR" sz="3200" dirty="0" smtClean="0"/>
            </a:br>
            <a:endParaRPr lang="pt-BR" sz="3200" dirty="0"/>
          </a:p>
        </p:txBody>
      </p:sp>
      <p:sp>
        <p:nvSpPr>
          <p:cNvPr id="11" name="Retângulo 10"/>
          <p:cNvSpPr/>
          <p:nvPr/>
        </p:nvSpPr>
        <p:spPr>
          <a:xfrm>
            <a:off x="2786050" y="3929066"/>
            <a:ext cx="31432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/>
              <a:t>LINGUAGEM</a:t>
            </a:r>
          </a:p>
          <a:p>
            <a:pPr algn="ctr"/>
            <a:r>
              <a:rPr lang="pt-BR" sz="3200" dirty="0" smtClean="0"/>
              <a:t/>
            </a:r>
            <a:br>
              <a:rPr lang="pt-BR" sz="3200" dirty="0" smtClean="0"/>
            </a:b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57224" y="785794"/>
            <a:ext cx="7429552" cy="1643074"/>
          </a:xfrm>
        </p:spPr>
        <p:txBody>
          <a:bodyPr>
            <a:noAutofit/>
          </a:bodyPr>
          <a:lstStyle/>
          <a:p>
            <a:r>
              <a:rPr lang="pt-BR" sz="4400" b="1" dirty="0" smtClean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Linguagem</a:t>
            </a:r>
          </a:p>
          <a:p>
            <a:pPr algn="just"/>
            <a:endParaRPr lang="pt-BR" sz="2800" dirty="0" smtClean="0">
              <a:solidFill>
                <a:schemeClr val="tx1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just"/>
            <a:endParaRPr lang="pt-BR" sz="2800" b="1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026" name="AutoShape 2" descr="IFSul - Câmpus Passo Fundo - Inicio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8" name="Picture 4" descr="IFSul oferta 20 mil vagas em cursos de qualificação profissional a  distância - RIO GRANDE TEM"/>
          <p:cNvPicPr>
            <a:picLocks noChangeAspect="1" noChangeArrowheads="1"/>
          </p:cNvPicPr>
          <p:nvPr/>
        </p:nvPicPr>
        <p:blipFill>
          <a:blip r:embed="rId2"/>
          <a:srcRect t="30944" b="26322"/>
          <a:stretch>
            <a:fillRect/>
          </a:stretch>
        </p:blipFill>
        <p:spPr bwMode="auto">
          <a:xfrm>
            <a:off x="357158" y="214290"/>
            <a:ext cx="3214710" cy="764155"/>
          </a:xfrm>
          <a:prstGeom prst="rect">
            <a:avLst/>
          </a:prstGeom>
          <a:noFill/>
        </p:spPr>
      </p:pic>
      <p:sp>
        <p:nvSpPr>
          <p:cNvPr id="21510" name="AutoShape 6" descr="Charge O Tempo 27/03 | O TEMP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12" name="AutoShape 8" descr="Charge O Tempo 27/03 | O TEMP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14" name="AutoShape 10" descr="Charge O Tempo 27/0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071538" y="1571612"/>
            <a:ext cx="86439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/>
              <a:t>Linguagem é a representação do pensamento?</a:t>
            </a:r>
          </a:p>
          <a:p>
            <a:endParaRPr lang="pt-BR" sz="2800" dirty="0" smtClean="0"/>
          </a:p>
          <a:p>
            <a:endParaRPr lang="pt-BR" sz="2800" dirty="0" smtClean="0"/>
          </a:p>
        </p:txBody>
      </p:sp>
      <p:pic>
        <p:nvPicPr>
          <p:cNvPr id="38914" name="Picture 2" descr="Funções da linguagem: quais são e características - Mundo Educaçã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500306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57224" y="785794"/>
            <a:ext cx="7429552" cy="1643074"/>
          </a:xfrm>
        </p:spPr>
        <p:txBody>
          <a:bodyPr>
            <a:noAutofit/>
          </a:bodyPr>
          <a:lstStyle/>
          <a:p>
            <a:r>
              <a:rPr lang="pt-BR" sz="4400" b="1" dirty="0" smtClean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Linguagem</a:t>
            </a:r>
          </a:p>
          <a:p>
            <a:pPr algn="just"/>
            <a:endParaRPr lang="pt-BR" sz="2800" dirty="0" smtClean="0">
              <a:solidFill>
                <a:schemeClr val="tx1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just"/>
            <a:endParaRPr lang="pt-BR" sz="2800" b="1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026" name="AutoShape 2" descr="IFSul - Câmpus Passo Fundo - Inicio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8" name="Picture 4" descr="IFSul oferta 20 mil vagas em cursos de qualificação profissional a  distância - RIO GRANDE TEM"/>
          <p:cNvPicPr>
            <a:picLocks noChangeAspect="1" noChangeArrowheads="1"/>
          </p:cNvPicPr>
          <p:nvPr/>
        </p:nvPicPr>
        <p:blipFill>
          <a:blip r:embed="rId2"/>
          <a:srcRect t="30944" b="26322"/>
          <a:stretch>
            <a:fillRect/>
          </a:stretch>
        </p:blipFill>
        <p:spPr bwMode="auto">
          <a:xfrm>
            <a:off x="357158" y="214290"/>
            <a:ext cx="3214710" cy="764155"/>
          </a:xfrm>
          <a:prstGeom prst="rect">
            <a:avLst/>
          </a:prstGeom>
          <a:noFill/>
        </p:spPr>
      </p:pic>
      <p:sp>
        <p:nvSpPr>
          <p:cNvPr id="21510" name="AutoShape 6" descr="Charge O Tempo 27/03 | O TEMP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12" name="AutoShape 8" descr="Charge O Tempo 27/03 | O TEMP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14" name="AutoShape 10" descr="Charge O Tempo 27/0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857224" y="2071678"/>
            <a:ext cx="764386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3200" dirty="0" smtClean="0"/>
          </a:p>
          <a:p>
            <a:r>
              <a:rPr lang="pt-BR" sz="3200" dirty="0" smtClean="0"/>
              <a:t>“Todo sistema de sinais que serve de meio de comunicação entre os indivíduos” (CUNHA, CINTRA, 2008, P. 2)</a:t>
            </a:r>
          </a:p>
          <a:p>
            <a:endParaRPr lang="pt-BR" sz="3200" dirty="0" smtClean="0"/>
          </a:p>
          <a:p>
            <a:r>
              <a:rPr lang="pt-BR" sz="3200" dirty="0" smtClean="0"/>
              <a:t>A linguagem está relacionada à produção de sentido.</a:t>
            </a:r>
          </a:p>
          <a:p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57290" y="214290"/>
            <a:ext cx="7429552" cy="1643074"/>
          </a:xfrm>
        </p:spPr>
        <p:txBody>
          <a:bodyPr>
            <a:noAutofit/>
          </a:bodyPr>
          <a:lstStyle/>
          <a:p>
            <a:r>
              <a:rPr lang="pt-BR" sz="4400" b="1" dirty="0" smtClean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Linguagem</a:t>
            </a:r>
          </a:p>
          <a:p>
            <a:pPr algn="just"/>
            <a:endParaRPr lang="pt-BR" sz="2800" dirty="0" smtClean="0">
              <a:solidFill>
                <a:schemeClr val="tx1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just"/>
            <a:endParaRPr lang="pt-BR" sz="2800" b="1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026" name="AutoShape 2" descr="IFSul - Câmpus Passo Fundo - Inicio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8" name="Picture 4" descr="IFSul oferta 20 mil vagas em cursos de qualificação profissional a  distância - RIO GRANDE TEM"/>
          <p:cNvPicPr>
            <a:picLocks noChangeAspect="1" noChangeArrowheads="1"/>
          </p:cNvPicPr>
          <p:nvPr/>
        </p:nvPicPr>
        <p:blipFill>
          <a:blip r:embed="rId2" cstate="print"/>
          <a:srcRect t="30944" b="26322"/>
          <a:stretch>
            <a:fillRect/>
          </a:stretch>
        </p:blipFill>
        <p:spPr bwMode="auto">
          <a:xfrm>
            <a:off x="0" y="6246684"/>
            <a:ext cx="2571736" cy="611316"/>
          </a:xfrm>
          <a:prstGeom prst="rect">
            <a:avLst/>
          </a:prstGeom>
          <a:noFill/>
        </p:spPr>
      </p:pic>
      <p:sp>
        <p:nvSpPr>
          <p:cNvPr id="21510" name="AutoShape 6" descr="Charge O Tempo 27/03 | O TEMP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12" name="AutoShape 8" descr="Charge O Tempo 27/03 | O TEMP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14" name="AutoShape 10" descr="Charge O Tempo 27/0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14282" y="642918"/>
            <a:ext cx="864399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800" dirty="0" smtClean="0"/>
          </a:p>
          <a:p>
            <a:r>
              <a:rPr lang="pt-BR" sz="2800" dirty="0" smtClean="0"/>
              <a:t>- Linguagem </a:t>
            </a:r>
            <a:r>
              <a:rPr lang="pt-BR" sz="2800" dirty="0" smtClean="0"/>
              <a:t>como interação: os interlocutores assumem o papel de sujeitos ativos, atores sociais  (</a:t>
            </a:r>
            <a:r>
              <a:rPr lang="pt-BR" sz="2800" dirty="0" err="1" smtClean="0"/>
              <a:t>Koch</a:t>
            </a:r>
            <a:r>
              <a:rPr lang="pt-BR" sz="2800" dirty="0" smtClean="0"/>
              <a:t> e Elias, 2009)</a:t>
            </a:r>
          </a:p>
          <a:p>
            <a:endParaRPr lang="pt-BR" sz="2800" dirty="0" smtClean="0"/>
          </a:p>
          <a:p>
            <a:pPr algn="ctr"/>
            <a:r>
              <a:rPr lang="pt-BR" sz="2800" dirty="0" smtClean="0"/>
              <a:t>Linguagem </a:t>
            </a:r>
            <a:r>
              <a:rPr lang="pt-BR" sz="2800" dirty="0" smtClean="0"/>
              <a:t>como atividade e não como instrumento</a:t>
            </a:r>
          </a:p>
          <a:p>
            <a:pPr algn="ctr"/>
            <a:r>
              <a:rPr lang="pt-BR" sz="2800" dirty="0" smtClean="0"/>
              <a:t>Linguagem </a:t>
            </a:r>
            <a:r>
              <a:rPr lang="pt-BR" sz="2800" dirty="0" smtClean="0"/>
              <a:t>não apenas reflete o mundo – ela refrata (</a:t>
            </a:r>
            <a:r>
              <a:rPr lang="pt-BR" sz="2800" dirty="0" smtClean="0"/>
              <a:t>Bakhtin)</a:t>
            </a:r>
            <a:endParaRPr lang="pt-BR" sz="2800" dirty="0" smtClean="0"/>
          </a:p>
          <a:p>
            <a:pPr algn="ctr"/>
            <a:endParaRPr lang="pt-BR" sz="2800" dirty="0"/>
          </a:p>
        </p:txBody>
      </p:sp>
      <p:pic>
        <p:nvPicPr>
          <p:cNvPr id="41986" name="Picture 2" descr="Coleção de reação emoticons fofos para mídia social, conjunto de sentimento  misto | Vetor Premi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748090"/>
            <a:ext cx="4786314" cy="2538430"/>
          </a:xfrm>
          <a:prstGeom prst="rect">
            <a:avLst/>
          </a:prstGeom>
          <a:noFill/>
        </p:spPr>
      </p:pic>
      <p:pic>
        <p:nvPicPr>
          <p:cNvPr id="41988" name="Picture 4" descr="Aperto de mãos multirraciais e homem grávido estão entre as novidades (Foto: Emojipedia / Reprodução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714752"/>
            <a:ext cx="3846446" cy="2163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57290" y="214290"/>
            <a:ext cx="7429552" cy="1643074"/>
          </a:xfrm>
        </p:spPr>
        <p:txBody>
          <a:bodyPr>
            <a:noAutofit/>
          </a:bodyPr>
          <a:lstStyle/>
          <a:p>
            <a:r>
              <a:rPr lang="pt-BR" sz="4400" b="1" dirty="0" smtClean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Linguagem</a:t>
            </a:r>
          </a:p>
          <a:p>
            <a:pPr algn="just"/>
            <a:endParaRPr lang="pt-BR" sz="2800" dirty="0" smtClean="0">
              <a:solidFill>
                <a:schemeClr val="tx1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just"/>
            <a:endParaRPr lang="pt-BR" sz="2800" b="1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026" name="AutoShape 2" descr="IFSul - Câmpus Passo Fundo - Inicio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8" name="Picture 4" descr="IFSul oferta 20 mil vagas em cursos de qualificação profissional a  distância - RIO GRANDE TEM"/>
          <p:cNvPicPr>
            <a:picLocks noChangeAspect="1" noChangeArrowheads="1"/>
          </p:cNvPicPr>
          <p:nvPr/>
        </p:nvPicPr>
        <p:blipFill>
          <a:blip r:embed="rId2"/>
          <a:srcRect t="30944" b="26322"/>
          <a:stretch>
            <a:fillRect/>
          </a:stretch>
        </p:blipFill>
        <p:spPr bwMode="auto">
          <a:xfrm>
            <a:off x="0" y="6093845"/>
            <a:ext cx="3214710" cy="764155"/>
          </a:xfrm>
          <a:prstGeom prst="rect">
            <a:avLst/>
          </a:prstGeom>
          <a:noFill/>
        </p:spPr>
      </p:pic>
      <p:sp>
        <p:nvSpPr>
          <p:cNvPr id="21510" name="AutoShape 6" descr="Charge O Tempo 27/03 | O TEMP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12" name="AutoShape 8" descr="Charge O Tempo 27/03 | O TEMP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14" name="AutoShape 10" descr="Charge O Tempo 27/0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071538" y="571480"/>
            <a:ext cx="75009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/>
          </a:p>
          <a:p>
            <a:r>
              <a:rPr lang="pt-BR" dirty="0" smtClean="0"/>
              <a:t>A linguagem está na natureza do homem, que não a fabricou. [...] Não atingimos nunca o homem separado da linguagem e não o vemos nunca inventando-a. Não atingimos jamais o homem reduzido a si mesmo e procurando conceber a existência do outro. É um homem falando que encontramos no mundo, um homem falando com outro homem, e a linguagem ensina a própria definição do homem (BENVENISTE, 2005, p.285). </a:t>
            </a:r>
            <a:endParaRPr lang="pt-BR" dirty="0"/>
          </a:p>
        </p:txBody>
      </p:sp>
      <p:pic>
        <p:nvPicPr>
          <p:cNvPr id="45058" name="Picture 2" descr="Imagem da evolução, com sete figuras, do peixe ao usuário de smartpho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714620"/>
            <a:ext cx="6096000" cy="34290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57290" y="214290"/>
            <a:ext cx="7429552" cy="1643074"/>
          </a:xfrm>
        </p:spPr>
        <p:txBody>
          <a:bodyPr>
            <a:noAutofit/>
          </a:bodyPr>
          <a:lstStyle/>
          <a:p>
            <a:r>
              <a:rPr lang="pt-BR" sz="4400" b="1" dirty="0" smtClean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Língua</a:t>
            </a:r>
          </a:p>
          <a:p>
            <a:pPr algn="just"/>
            <a:endParaRPr lang="pt-BR" sz="2800" dirty="0" smtClean="0">
              <a:solidFill>
                <a:schemeClr val="tx1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just"/>
            <a:endParaRPr lang="pt-BR" sz="2800" b="1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026" name="AutoShape 2" descr="IFSul - Câmpus Passo Fundo - Inicio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8" name="Picture 4" descr="IFSul oferta 20 mil vagas em cursos de qualificação profissional a  distância - RIO GRANDE TEM"/>
          <p:cNvPicPr>
            <a:picLocks noChangeAspect="1" noChangeArrowheads="1"/>
          </p:cNvPicPr>
          <p:nvPr/>
        </p:nvPicPr>
        <p:blipFill>
          <a:blip r:embed="rId2"/>
          <a:srcRect t="30944" b="26322"/>
          <a:stretch>
            <a:fillRect/>
          </a:stretch>
        </p:blipFill>
        <p:spPr bwMode="auto">
          <a:xfrm>
            <a:off x="0" y="6093845"/>
            <a:ext cx="3214710" cy="764155"/>
          </a:xfrm>
          <a:prstGeom prst="rect">
            <a:avLst/>
          </a:prstGeom>
          <a:noFill/>
        </p:spPr>
      </p:pic>
      <p:sp>
        <p:nvSpPr>
          <p:cNvPr id="21510" name="AutoShape 6" descr="Charge O Tempo 27/03 | O TEMP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12" name="AutoShape 8" descr="Charge O Tempo 27/03 | O TEMP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14" name="AutoShape 10" descr="Charge O Tempo 27/0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214414" y="1643050"/>
            <a:ext cx="721523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800" dirty="0" smtClean="0"/>
          </a:p>
          <a:p>
            <a:r>
              <a:rPr lang="pt-BR" sz="2800" dirty="0" smtClean="0"/>
              <a:t>“Sistema gramatical pertencente a um grupo de indivíduos. Expressão da consciência de uma coletividade, a língua é o meio por que ela concebe o mundo que a cerca e sobre ele age” (CUNHA, CINTRA, 2008, P. 1)</a:t>
            </a:r>
          </a:p>
          <a:p>
            <a:pPr algn="ctr"/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0070C0"/>
                </a:solidFill>
              </a:rPr>
              <a:t>Comecemos com uma pergunta trivial: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92867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4400" b="1" dirty="0" smtClean="0">
                <a:latin typeface="Eras Light ITC" pitchFamily="34" charset="0"/>
              </a:rPr>
              <a:t>Qual é a cor do mar da Grécia?</a:t>
            </a:r>
          </a:p>
          <a:p>
            <a:pPr algn="ctr">
              <a:buNone/>
            </a:pPr>
            <a:endParaRPr lang="pt-BR" sz="4400" b="1" dirty="0">
              <a:latin typeface="Eras Light ITC" pitchFamily="34" charset="0"/>
            </a:endParaRPr>
          </a:p>
        </p:txBody>
      </p:sp>
      <p:pic>
        <p:nvPicPr>
          <p:cNvPr id="7170" name="Picture 2" descr="Resultado de imagem para mar da gréc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54675"/>
            <a:ext cx="7358114" cy="5203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85786" y="2714620"/>
            <a:ext cx="7429552" cy="2928958"/>
          </a:xfrm>
        </p:spPr>
        <p:txBody>
          <a:bodyPr>
            <a:noAutofit/>
          </a:bodyPr>
          <a:lstStyle/>
          <a:p>
            <a:r>
              <a:rPr lang="pt-BR" sz="4400" b="1" dirty="0" smtClean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Língua Portuguesa e Literatura I </a:t>
            </a:r>
          </a:p>
          <a:p>
            <a:endParaRPr lang="pt-PT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pt-PT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Professora</a:t>
            </a:r>
            <a:r>
              <a:rPr lang="pt-PT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: Tatiane Kaspari</a:t>
            </a:r>
          </a:p>
          <a:p>
            <a:endParaRPr lang="pt-PT" sz="4400" b="1" dirty="0">
              <a:solidFill>
                <a:schemeClr val="tx1">
                  <a:lumMod val="75000"/>
                  <a:lumOff val="2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026" name="AutoShape 2" descr="IFSul - Câmpus Passo Fundo - Inicio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8" name="Picture 4" descr="IFSul oferta 20 mil vagas em cursos de qualificação profissional a  distância - RIO GRANDE TEM"/>
          <p:cNvPicPr>
            <a:picLocks noChangeAspect="1" noChangeArrowheads="1"/>
          </p:cNvPicPr>
          <p:nvPr/>
        </p:nvPicPr>
        <p:blipFill>
          <a:blip r:embed="rId2"/>
          <a:srcRect t="30944" b="26322"/>
          <a:stretch>
            <a:fillRect/>
          </a:stretch>
        </p:blipFill>
        <p:spPr bwMode="auto">
          <a:xfrm>
            <a:off x="428596" y="500042"/>
            <a:ext cx="8715404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3286124"/>
            <a:ext cx="4214842" cy="4525963"/>
          </a:xfrm>
        </p:spPr>
        <p:txBody>
          <a:bodyPr/>
          <a:lstStyle/>
          <a:p>
            <a:pPr algn="just">
              <a:buNone/>
            </a:pPr>
            <a:r>
              <a:rPr lang="pt-BR" dirty="0" smtClean="0"/>
              <a:t>“E </a:t>
            </a:r>
            <a:r>
              <a:rPr lang="pt-BR" dirty="0"/>
              <a:t>se algum deus me ferir no mar cor de vinho </a:t>
            </a:r>
            <a:r>
              <a:rPr lang="pt-BR" dirty="0" err="1"/>
              <a:t>aguentarei</a:t>
            </a:r>
            <a:r>
              <a:rPr lang="pt-BR" dirty="0"/>
              <a:t>: pois tenho no peito um coração que </a:t>
            </a:r>
            <a:r>
              <a:rPr lang="pt-BR" dirty="0" err="1"/>
              <a:t>aguenta</a:t>
            </a:r>
            <a:r>
              <a:rPr lang="pt-BR" dirty="0"/>
              <a:t> a dor</a:t>
            </a:r>
            <a:r>
              <a:rPr lang="pt-BR" dirty="0" smtClean="0"/>
              <a:t>.”</a:t>
            </a:r>
            <a:endParaRPr lang="pt-BR" dirty="0"/>
          </a:p>
        </p:txBody>
      </p:sp>
      <p:pic>
        <p:nvPicPr>
          <p:cNvPr id="25602" name="Picture 2" descr="Resultado de imagem para odisse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9906" y="285728"/>
            <a:ext cx="3984526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42910" y="357166"/>
            <a:ext cx="7429552" cy="1643074"/>
          </a:xfrm>
        </p:spPr>
        <p:txBody>
          <a:bodyPr>
            <a:noAutofit/>
          </a:bodyPr>
          <a:lstStyle/>
          <a:p>
            <a:r>
              <a:rPr lang="pt-BR" sz="4400" b="1" dirty="0" smtClean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Língua</a:t>
            </a:r>
          </a:p>
          <a:p>
            <a:pPr algn="just"/>
            <a:endParaRPr lang="pt-BR" sz="2800" dirty="0" smtClean="0">
              <a:solidFill>
                <a:schemeClr val="tx1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just"/>
            <a:endParaRPr lang="pt-BR" sz="2800" b="1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026" name="AutoShape 2" descr="IFSul - Câmpus Passo Fundo - Inicio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8" name="Picture 4" descr="IFSul oferta 20 mil vagas em cursos de qualificação profissional a  distância - RIO GRANDE TEM"/>
          <p:cNvPicPr>
            <a:picLocks noChangeAspect="1" noChangeArrowheads="1"/>
          </p:cNvPicPr>
          <p:nvPr/>
        </p:nvPicPr>
        <p:blipFill>
          <a:blip r:embed="rId2"/>
          <a:srcRect t="30944" b="26322"/>
          <a:stretch>
            <a:fillRect/>
          </a:stretch>
        </p:blipFill>
        <p:spPr bwMode="auto">
          <a:xfrm>
            <a:off x="0" y="6093845"/>
            <a:ext cx="3214710" cy="764155"/>
          </a:xfrm>
          <a:prstGeom prst="rect">
            <a:avLst/>
          </a:prstGeom>
          <a:noFill/>
        </p:spPr>
      </p:pic>
      <p:sp>
        <p:nvSpPr>
          <p:cNvPr id="21510" name="AutoShape 6" descr="Charge O Tempo 27/03 | O TEMP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12" name="AutoShape 8" descr="Charge O Tempo 27/03 | O TEMP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14" name="AutoShape 10" descr="Charge O Tempo 27/0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285720" y="1643050"/>
            <a:ext cx="85725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000" dirty="0" smtClean="0"/>
          </a:p>
          <a:p>
            <a:r>
              <a:rPr lang="pt-BR" sz="2000" dirty="0" smtClean="0"/>
              <a:t>O nosso reconhecimento da cor azul é relativamente novo se comparado ao de cores como branco, preto, vermelho e verde. Não é que nós fôssemos incapazes de ver essa tonalidade, mas como poucas coisas na natureza são de um azul vibrante — como uma borboleta ou outra, e algumas flores e aves —, os povos antigos não tinham referências suficientes para atrelar um nome à cor.</a:t>
            </a:r>
          </a:p>
          <a:p>
            <a:r>
              <a:rPr lang="pt-BR" sz="2000" dirty="0" smtClean="0"/>
              <a:t>Até mesmo o céu, uma das nossas maiores referências para o azul, pode ser percebido em diversas cores como branco, cinza e amarelo, dentre muitas outras possíveis.</a:t>
            </a:r>
          </a:p>
          <a:p>
            <a:r>
              <a:rPr lang="pt-BR" sz="2000" dirty="0" smtClean="0"/>
              <a:t>[...] Não é que as pessoas fossem incapazes de enxergar a cor azul; elas só não conseguiam reconhecê-la por causa da falta de referências e de uma palavra que a diferenciasse das demais cores. (https://www.megacurioso.com.br/ciencia/106824-por-muito-tempo-nossos-ancestrais-nao-reconheceram-a-cor-azul.htm)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785794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4400" b="1" dirty="0" smtClean="0">
                <a:latin typeface="Eras Light ITC" pitchFamily="34" charset="0"/>
              </a:rPr>
              <a:t>Experimento com a tribo </a:t>
            </a:r>
            <a:r>
              <a:rPr lang="pt-BR" sz="4400" b="1" dirty="0" err="1" smtClean="0">
                <a:latin typeface="Eras Light ITC" pitchFamily="34" charset="0"/>
              </a:rPr>
              <a:t>himbo</a:t>
            </a:r>
            <a:endParaRPr lang="pt-BR" sz="4400" b="1" dirty="0" smtClean="0">
              <a:latin typeface="Eras Light ITC" pitchFamily="34" charset="0"/>
            </a:endParaRPr>
          </a:p>
          <a:p>
            <a:pPr algn="ctr">
              <a:buNone/>
            </a:pPr>
            <a:endParaRPr lang="pt-BR" sz="4400" b="1" dirty="0">
              <a:latin typeface="Eras Light ITC" pitchFamily="34" charset="0"/>
            </a:endParaRPr>
          </a:p>
        </p:txBody>
      </p:sp>
      <p:pic>
        <p:nvPicPr>
          <p:cNvPr id="27650" name="Picture 2" descr="Resultado de imagem para dambu zuzu"/>
          <p:cNvPicPr>
            <a:picLocks noChangeAspect="1" noChangeArrowheads="1"/>
          </p:cNvPicPr>
          <p:nvPr/>
        </p:nvPicPr>
        <p:blipFill>
          <a:blip r:embed="rId2"/>
          <a:srcRect l="52068"/>
          <a:stretch>
            <a:fillRect/>
          </a:stretch>
        </p:blipFill>
        <p:spPr bwMode="auto">
          <a:xfrm>
            <a:off x="2428860" y="1857364"/>
            <a:ext cx="4262434" cy="4286280"/>
          </a:xfrm>
          <a:prstGeom prst="rect">
            <a:avLst/>
          </a:prstGeom>
          <a:noFill/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Resultado de imagem para dambu zuz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43609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8676" name="Picture 4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7921" y="0"/>
            <a:ext cx="923192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17463" algn="just">
              <a:buNone/>
            </a:pPr>
            <a:r>
              <a:rPr lang="pt-BR" sz="3600" dirty="0" smtClean="0"/>
              <a:t>Língua e realidade se entrelaçam. Nossa percepção está condicionada à cultura em que nos inserimos, que inclui a língua e os símbolos que utilizamos. Assim, nossa percepção da realidade é subjetiva, é criada a partir de nossos discursos.</a:t>
            </a:r>
            <a:endParaRPr lang="pt-BR" sz="36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IFSul - Câmpus Passo Fundo - Inicio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8" name="Picture 4" descr="IFSul oferta 20 mil vagas em cursos de qualificação profissional a  distância - RIO GRANDE TEM"/>
          <p:cNvPicPr>
            <a:picLocks noChangeAspect="1" noChangeArrowheads="1"/>
          </p:cNvPicPr>
          <p:nvPr/>
        </p:nvPicPr>
        <p:blipFill>
          <a:blip r:embed="rId2"/>
          <a:srcRect t="30944" b="26322"/>
          <a:stretch>
            <a:fillRect/>
          </a:stretch>
        </p:blipFill>
        <p:spPr bwMode="auto">
          <a:xfrm>
            <a:off x="0" y="6093845"/>
            <a:ext cx="3214710" cy="764155"/>
          </a:xfrm>
          <a:prstGeom prst="rect">
            <a:avLst/>
          </a:prstGeom>
          <a:noFill/>
        </p:spPr>
      </p:pic>
      <p:sp>
        <p:nvSpPr>
          <p:cNvPr id="21510" name="AutoShape 6" descr="Charge O Tempo 27/03 | O TEMP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12" name="AutoShape 8" descr="Charge O Tempo 27/03 | O TEMP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14" name="AutoShape 10" descr="Charge O Tempo 27/0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2" name="Google Shape;352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85728"/>
            <a:ext cx="91440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57290" y="214290"/>
            <a:ext cx="7429552" cy="1643074"/>
          </a:xfrm>
        </p:spPr>
        <p:txBody>
          <a:bodyPr>
            <a:noAutofit/>
          </a:bodyPr>
          <a:lstStyle/>
          <a:p>
            <a:r>
              <a:rPr lang="pt-BR" sz="4400" b="1" dirty="0" smtClean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Língua</a:t>
            </a:r>
          </a:p>
          <a:p>
            <a:pPr algn="just"/>
            <a:endParaRPr lang="pt-BR" sz="2800" dirty="0" smtClean="0">
              <a:solidFill>
                <a:schemeClr val="tx1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just"/>
            <a:endParaRPr lang="pt-BR" sz="2800" b="1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026" name="AutoShape 2" descr="IFSul - Câmpus Passo Fundo - Inicio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8" name="Picture 4" descr="IFSul oferta 20 mil vagas em cursos de qualificação profissional a  distância - RIO GRANDE TEM"/>
          <p:cNvPicPr>
            <a:picLocks noChangeAspect="1" noChangeArrowheads="1"/>
          </p:cNvPicPr>
          <p:nvPr/>
        </p:nvPicPr>
        <p:blipFill>
          <a:blip r:embed="rId2"/>
          <a:srcRect t="30944" b="26322"/>
          <a:stretch>
            <a:fillRect/>
          </a:stretch>
        </p:blipFill>
        <p:spPr bwMode="auto">
          <a:xfrm>
            <a:off x="0" y="6093845"/>
            <a:ext cx="3214710" cy="764155"/>
          </a:xfrm>
          <a:prstGeom prst="rect">
            <a:avLst/>
          </a:prstGeom>
          <a:noFill/>
        </p:spPr>
      </p:pic>
      <p:sp>
        <p:nvSpPr>
          <p:cNvPr id="21510" name="AutoShape 6" descr="Charge O Tempo 27/03 | O TEMP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12" name="AutoShape 8" descr="Charge O Tempo 27/03 | O TEMP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14" name="AutoShape 10" descr="Charge O Tempo 27/0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14282" y="642918"/>
            <a:ext cx="86439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/>
          </a:p>
          <a:p>
            <a:r>
              <a:rPr lang="pt-BR" dirty="0" smtClean="0"/>
              <a:t>“Sistema gramatical pertencente a um grupo de indivíduos. Expressão da consciência de uma coletividade, a língua é o meio por que ela concebe o mundo que a cerca e sobre ele age” (CUNHA, CINTRA, 2008, P. 1)</a:t>
            </a:r>
          </a:p>
          <a:p>
            <a:pPr algn="ctr"/>
            <a:endParaRPr lang="pt-BR" dirty="0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/>
          <a:srcRect l="1683" t="18750" r="31881" b="45117"/>
          <a:stretch>
            <a:fillRect/>
          </a:stretch>
        </p:blipFill>
        <p:spPr bwMode="auto">
          <a:xfrm>
            <a:off x="214282" y="2357430"/>
            <a:ext cx="864399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8596" y="1000108"/>
            <a:ext cx="8358246" cy="1643074"/>
          </a:xfrm>
        </p:spPr>
        <p:txBody>
          <a:bodyPr>
            <a:noAutofit/>
          </a:bodyPr>
          <a:lstStyle/>
          <a:p>
            <a:r>
              <a:rPr lang="pt-BR" b="1" dirty="0" smtClean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O que aprendemos na disciplina de Língua Portuguesa?</a:t>
            </a:r>
          </a:p>
          <a:p>
            <a:pPr algn="just"/>
            <a:endParaRPr lang="pt-BR" dirty="0" smtClean="0">
              <a:solidFill>
                <a:schemeClr val="tx1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just"/>
            <a:endParaRPr lang="pt-BR" b="1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026" name="AutoShape 2" descr="IFSul - Câmpus Passo Fundo - Inicio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8" name="Picture 4" descr="IFSul oferta 20 mil vagas em cursos de qualificação profissional a  distância - RIO GRANDE TEM"/>
          <p:cNvPicPr>
            <a:picLocks noChangeAspect="1" noChangeArrowheads="1"/>
          </p:cNvPicPr>
          <p:nvPr/>
        </p:nvPicPr>
        <p:blipFill>
          <a:blip r:embed="rId2"/>
          <a:srcRect t="30944" b="26322"/>
          <a:stretch>
            <a:fillRect/>
          </a:stretch>
        </p:blipFill>
        <p:spPr bwMode="auto">
          <a:xfrm>
            <a:off x="357158" y="214290"/>
            <a:ext cx="3214710" cy="764155"/>
          </a:xfrm>
          <a:prstGeom prst="rect">
            <a:avLst/>
          </a:prstGeom>
          <a:noFill/>
        </p:spPr>
      </p:pic>
      <p:sp>
        <p:nvSpPr>
          <p:cNvPr id="21510" name="AutoShape 6" descr="Charge O Tempo 27/03 | O TEMP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12" name="AutoShape 8" descr="Charge O Tempo 27/03 | O TEMP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14" name="AutoShape 10" descr="Charge O Tempo 27/0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85720" y="2071678"/>
            <a:ext cx="85725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800" dirty="0" smtClean="0"/>
          </a:p>
          <a:p>
            <a:r>
              <a:rPr lang="pt-BR" sz="2800" dirty="0" smtClean="0"/>
              <a:t>“Se alguém é falante de uma língua, ele domina as regras dessa língua” (MARCUSCHI,  2008, p. 56)</a:t>
            </a:r>
          </a:p>
          <a:p>
            <a:endParaRPr lang="pt-BR" sz="2800" dirty="0" smtClean="0"/>
          </a:p>
          <a:p>
            <a:r>
              <a:rPr lang="pt-BR" sz="2800" dirty="0" smtClean="0"/>
              <a:t>Objetivo fundamental da disciplina de Português é desenvolver a competência de comunicação</a:t>
            </a:r>
          </a:p>
          <a:p>
            <a:endParaRPr lang="pt-BR" sz="2800" dirty="0" smtClean="0"/>
          </a:p>
          <a:p>
            <a:endParaRPr lang="pt-BR" sz="2800" b="1" dirty="0" smtClean="0"/>
          </a:p>
          <a:p>
            <a:r>
              <a:rPr lang="pt-BR" sz="2800" b="1" dirty="0" smtClean="0"/>
              <a:t>Texto – aspectos </a:t>
            </a:r>
            <a:r>
              <a:rPr lang="pt-BR" sz="2800" b="1" dirty="0" err="1" smtClean="0"/>
              <a:t>linguísticos</a:t>
            </a:r>
            <a:r>
              <a:rPr lang="pt-BR" sz="2800" b="1" dirty="0" smtClean="0"/>
              <a:t>/ aspectos sociais/ aspectos </a:t>
            </a:r>
            <a:r>
              <a:rPr lang="pt-BR" sz="2800" b="1" dirty="0" smtClean="0"/>
              <a:t>cognitivos </a:t>
            </a:r>
            <a:r>
              <a:rPr lang="pt-BR" sz="2800" dirty="0" smtClean="0"/>
              <a:t>(</a:t>
            </a:r>
            <a:r>
              <a:rPr lang="pt-BR" sz="2800" dirty="0" err="1" smtClean="0"/>
              <a:t>Marcuschi</a:t>
            </a:r>
            <a:r>
              <a:rPr lang="pt-BR" sz="2800" dirty="0" smtClean="0"/>
              <a:t>, p. 95)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66"/>
          <p:cNvSpPr/>
          <p:nvPr/>
        </p:nvSpPr>
        <p:spPr>
          <a:xfrm>
            <a:off x="461375" y="1599427"/>
            <a:ext cx="1594200" cy="15933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66"/>
          <p:cNvSpPr txBox="1"/>
          <p:nvPr/>
        </p:nvSpPr>
        <p:spPr>
          <a:xfrm>
            <a:off x="356825" y="2014633"/>
            <a:ext cx="18477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Linguagem</a:t>
            </a:r>
            <a:endParaRPr sz="3000" b="1">
              <a:latin typeface="Amatic SC"/>
              <a:ea typeface="Amatic SC"/>
              <a:cs typeface="Amatic SC"/>
              <a:sym typeface="Amatic SC"/>
            </a:endParaRPr>
          </a:p>
        </p:txBody>
      </p:sp>
      <p:cxnSp>
        <p:nvCxnSpPr>
          <p:cNvPr id="330" name="Google Shape;330;p66"/>
          <p:cNvCxnSpPr/>
          <p:nvPr/>
        </p:nvCxnSpPr>
        <p:spPr>
          <a:xfrm>
            <a:off x="2055575" y="2361433"/>
            <a:ext cx="2280600" cy="10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331" name="Google Shape;331;p66"/>
          <p:cNvCxnSpPr/>
          <p:nvPr/>
        </p:nvCxnSpPr>
        <p:spPr>
          <a:xfrm rot="10800000" flipH="1">
            <a:off x="2077775" y="1308733"/>
            <a:ext cx="2236200" cy="1052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332" name="Google Shape;332;p66"/>
          <p:cNvCxnSpPr/>
          <p:nvPr/>
        </p:nvCxnSpPr>
        <p:spPr>
          <a:xfrm rot="10800000">
            <a:off x="4289500" y="3695133"/>
            <a:ext cx="6000" cy="674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333" name="Google Shape;333;p66"/>
          <p:cNvSpPr/>
          <p:nvPr/>
        </p:nvSpPr>
        <p:spPr>
          <a:xfrm>
            <a:off x="3692200" y="4369825"/>
            <a:ext cx="1200600" cy="1193400"/>
          </a:xfrm>
          <a:prstGeom prst="ellipse">
            <a:avLst/>
          </a:prstGeom>
          <a:solidFill>
            <a:srgbClr val="FF93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b="1">
                <a:latin typeface="Amatic SC"/>
                <a:ea typeface="Amatic SC"/>
                <a:cs typeface="Amatic SC"/>
                <a:sym typeface="Amatic SC"/>
              </a:rPr>
              <a:t>Línguas</a:t>
            </a:r>
            <a:endParaRPr sz="2300" b="1">
              <a:latin typeface="Amatic SC"/>
              <a:ea typeface="Amatic SC"/>
              <a:cs typeface="Amatic SC"/>
              <a:sym typeface="Amatic SC"/>
            </a:endParaRPr>
          </a:p>
        </p:txBody>
      </p:sp>
      <p:cxnSp>
        <p:nvCxnSpPr>
          <p:cNvPr id="334" name="Google Shape;334;p66"/>
          <p:cNvCxnSpPr/>
          <p:nvPr/>
        </p:nvCxnSpPr>
        <p:spPr>
          <a:xfrm>
            <a:off x="5148025" y="1601033"/>
            <a:ext cx="1281363" cy="39920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335" name="Google Shape;335;p66"/>
          <p:cNvSpPr/>
          <p:nvPr/>
        </p:nvSpPr>
        <p:spPr>
          <a:xfrm>
            <a:off x="3415600" y="2769033"/>
            <a:ext cx="1753800" cy="926100"/>
          </a:xfrm>
          <a:prstGeom prst="rect">
            <a:avLst/>
          </a:prstGeom>
          <a:solidFill>
            <a:srgbClr val="00DFF7"/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verbal</a:t>
            </a:r>
            <a:endParaRPr/>
          </a:p>
        </p:txBody>
      </p:sp>
      <p:sp>
        <p:nvSpPr>
          <p:cNvPr id="336" name="Google Shape;336;p66"/>
          <p:cNvSpPr/>
          <p:nvPr/>
        </p:nvSpPr>
        <p:spPr>
          <a:xfrm>
            <a:off x="3415600" y="1136433"/>
            <a:ext cx="1753800" cy="926100"/>
          </a:xfrm>
          <a:prstGeom prst="rect">
            <a:avLst/>
          </a:prstGeom>
          <a:solidFill>
            <a:srgbClr val="00DFF7"/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latin typeface="Amatic SC"/>
                <a:ea typeface="Amatic SC"/>
                <a:cs typeface="Amatic SC"/>
                <a:sym typeface="Amatic SC"/>
              </a:rPr>
              <a:t>Não verbal</a:t>
            </a:r>
            <a:endParaRPr sz="3000" b="1">
              <a:latin typeface="Amatic SC"/>
              <a:ea typeface="Amatic SC"/>
              <a:cs typeface="Amatic SC"/>
              <a:sym typeface="Amatic SC"/>
            </a:endParaRPr>
          </a:p>
        </p:txBody>
      </p:sp>
      <p:cxnSp>
        <p:nvCxnSpPr>
          <p:cNvPr id="337" name="Google Shape;337;p66"/>
          <p:cNvCxnSpPr/>
          <p:nvPr/>
        </p:nvCxnSpPr>
        <p:spPr>
          <a:xfrm flipV="1">
            <a:off x="4786314" y="2786058"/>
            <a:ext cx="1928826" cy="1762476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338" name="Google Shape;338;p66"/>
          <p:cNvSpPr txBox="1"/>
          <p:nvPr/>
        </p:nvSpPr>
        <p:spPr>
          <a:xfrm>
            <a:off x="6286512" y="1785926"/>
            <a:ext cx="1214446" cy="9261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latin typeface="Amatic SC"/>
                <a:ea typeface="Amatic SC"/>
                <a:cs typeface="Amatic SC"/>
                <a:sym typeface="Amatic SC"/>
              </a:rPr>
              <a:t>Texto</a:t>
            </a:r>
            <a:endParaRPr sz="3000" b="1">
              <a:latin typeface="Amatic SC"/>
              <a:ea typeface="Amatic SC"/>
              <a:cs typeface="Amatic SC"/>
              <a:sym typeface="Amatic SC"/>
            </a:endParaRPr>
          </a:p>
        </p:txBody>
      </p:sp>
      <p:cxnSp>
        <p:nvCxnSpPr>
          <p:cNvPr id="340" name="Google Shape;340;p66"/>
          <p:cNvCxnSpPr>
            <a:stCxn id="338" idx="2"/>
          </p:cNvCxnSpPr>
          <p:nvPr/>
        </p:nvCxnSpPr>
        <p:spPr>
          <a:xfrm rot="16200000" flipH="1">
            <a:off x="6876515" y="2729246"/>
            <a:ext cx="57006" cy="22566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341" name="Google Shape;341;p66"/>
          <p:cNvCxnSpPr>
            <a:stCxn id="338" idx="3"/>
          </p:cNvCxnSpPr>
          <p:nvPr/>
        </p:nvCxnSpPr>
        <p:spPr>
          <a:xfrm>
            <a:off x="7500958" y="2248976"/>
            <a:ext cx="357190" cy="37016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342" name="Google Shape;342;p66"/>
          <p:cNvSpPr/>
          <p:nvPr/>
        </p:nvSpPr>
        <p:spPr>
          <a:xfrm>
            <a:off x="7857875" y="1379233"/>
            <a:ext cx="1200600" cy="2088900"/>
          </a:xfrm>
          <a:prstGeom prst="rect">
            <a:avLst/>
          </a:prstGeom>
          <a:solidFill>
            <a:srgbClr val="9D27FF">
              <a:alpha val="82310"/>
            </a:srgbClr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latin typeface="Amatic SC"/>
                <a:ea typeface="Amatic SC"/>
                <a:cs typeface="Amatic SC"/>
                <a:sym typeface="Amatic SC"/>
              </a:rPr>
              <a:t>Gêneros</a:t>
            </a:r>
            <a:endParaRPr sz="3000" b="1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latin typeface="Amatic SC"/>
                <a:ea typeface="Amatic SC"/>
                <a:cs typeface="Amatic SC"/>
                <a:sym typeface="Amatic SC"/>
              </a:rPr>
              <a:t>textuais</a:t>
            </a:r>
            <a:endParaRPr sz="3000" b="1">
              <a:latin typeface="Amatic SC"/>
              <a:ea typeface="Amatic SC"/>
              <a:cs typeface="Amatic SC"/>
              <a:sym typeface="Amatic SC"/>
            </a:endParaRPr>
          </a:p>
        </p:txBody>
      </p:sp>
      <p:cxnSp>
        <p:nvCxnSpPr>
          <p:cNvPr id="343" name="Google Shape;343;p66"/>
          <p:cNvCxnSpPr>
            <a:stCxn id="346" idx="0"/>
          </p:cNvCxnSpPr>
          <p:nvPr/>
        </p:nvCxnSpPr>
        <p:spPr>
          <a:xfrm rot="16200000" flipV="1">
            <a:off x="6625312" y="3015056"/>
            <a:ext cx="1364320" cy="756033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344" name="Google Shape;344;p66"/>
          <p:cNvCxnSpPr/>
          <p:nvPr/>
        </p:nvCxnSpPr>
        <p:spPr>
          <a:xfrm rot="5400000">
            <a:off x="6072198" y="3214686"/>
            <a:ext cx="1285884" cy="42862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345" name="Google Shape;345;p66"/>
          <p:cNvSpPr txBox="1"/>
          <p:nvPr/>
        </p:nvSpPr>
        <p:spPr>
          <a:xfrm>
            <a:off x="5921625" y="4090833"/>
            <a:ext cx="858900" cy="818100"/>
          </a:xfrm>
          <a:prstGeom prst="rect">
            <a:avLst/>
          </a:prstGeom>
          <a:solidFill>
            <a:srgbClr val="FF93F4"/>
          </a:solidFill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latin typeface="Amatic SC"/>
                <a:ea typeface="Amatic SC"/>
                <a:cs typeface="Amatic SC"/>
                <a:sym typeface="Amatic SC"/>
              </a:rPr>
              <a:t>Oral</a:t>
            </a:r>
            <a:endParaRPr sz="24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46" name="Google Shape;346;p66"/>
          <p:cNvSpPr txBox="1"/>
          <p:nvPr/>
        </p:nvSpPr>
        <p:spPr>
          <a:xfrm>
            <a:off x="6941324" y="4075233"/>
            <a:ext cx="1488328" cy="818100"/>
          </a:xfrm>
          <a:prstGeom prst="rect">
            <a:avLst/>
          </a:prstGeom>
          <a:solidFill>
            <a:srgbClr val="FF93F4"/>
          </a:solidFill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latin typeface="Amatic SC"/>
                <a:ea typeface="Amatic SC"/>
                <a:cs typeface="Amatic SC"/>
                <a:sym typeface="Amatic SC"/>
              </a:rPr>
              <a:t>Escrito</a:t>
            </a:r>
            <a:endParaRPr sz="24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2" name="Google Shape;346;p66"/>
          <p:cNvSpPr txBox="1"/>
          <p:nvPr/>
        </p:nvSpPr>
        <p:spPr>
          <a:xfrm>
            <a:off x="214282" y="4286256"/>
            <a:ext cx="3000396" cy="23574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 smtClean="0">
                <a:latin typeface="Amatic SC"/>
                <a:ea typeface="Amatic SC"/>
                <a:cs typeface="Amatic SC"/>
                <a:sym typeface="Amatic SC"/>
              </a:rPr>
              <a:t>Tendência dos textos contemporâneos: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 smtClean="0">
                <a:latin typeface="Amatic SC"/>
                <a:ea typeface="Amatic SC"/>
                <a:cs typeface="Amatic SC"/>
                <a:sym typeface="Amatic SC"/>
              </a:rPr>
              <a:t>Linguagem mista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2400" b="1" dirty="0" smtClean="0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 err="1" smtClean="0">
                <a:latin typeface="Amatic SC"/>
                <a:ea typeface="Amatic SC"/>
                <a:cs typeface="Amatic SC"/>
                <a:sym typeface="Amatic SC"/>
              </a:rPr>
              <a:t>Multissemiose</a:t>
            </a:r>
            <a:endParaRPr sz="2400" b="1">
              <a:latin typeface="Amatic SC"/>
              <a:ea typeface="Amatic SC"/>
              <a:cs typeface="Amatic SC"/>
              <a:sym typeface="Amatic SC"/>
            </a:endParaRPr>
          </a:p>
        </p:txBody>
      </p:sp>
      <p:cxnSp>
        <p:nvCxnSpPr>
          <p:cNvPr id="33" name="Google Shape;331;p66"/>
          <p:cNvCxnSpPr/>
          <p:nvPr/>
        </p:nvCxnSpPr>
        <p:spPr>
          <a:xfrm rot="16200000" flipV="1">
            <a:off x="774975" y="3725563"/>
            <a:ext cx="1071570" cy="49816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28662" y="2786058"/>
            <a:ext cx="7429552" cy="1643074"/>
          </a:xfrm>
        </p:spPr>
        <p:txBody>
          <a:bodyPr>
            <a:noAutofit/>
          </a:bodyPr>
          <a:lstStyle/>
          <a:p>
            <a:r>
              <a:rPr lang="pt-BR" sz="4400" b="1" dirty="0" smtClean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O slide que segue apresenta um texto?</a:t>
            </a:r>
          </a:p>
          <a:p>
            <a:pPr algn="just"/>
            <a:endParaRPr lang="pt-BR" sz="2800" dirty="0" smtClean="0">
              <a:solidFill>
                <a:schemeClr val="tx1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just"/>
            <a:endParaRPr lang="pt-BR" sz="2800" b="1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026" name="AutoShape 2" descr="IFSul - Câmpus Passo Fundo - Inicio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8" name="Picture 4" descr="IFSul oferta 20 mil vagas em cursos de qualificação profissional a  distância - RIO GRANDE TEM"/>
          <p:cNvPicPr>
            <a:picLocks noChangeAspect="1" noChangeArrowheads="1"/>
          </p:cNvPicPr>
          <p:nvPr/>
        </p:nvPicPr>
        <p:blipFill>
          <a:blip r:embed="rId2"/>
          <a:srcRect t="30944" b="26322"/>
          <a:stretch>
            <a:fillRect/>
          </a:stretch>
        </p:blipFill>
        <p:spPr bwMode="auto">
          <a:xfrm>
            <a:off x="0" y="6093845"/>
            <a:ext cx="3214710" cy="764155"/>
          </a:xfrm>
          <a:prstGeom prst="rect">
            <a:avLst/>
          </a:prstGeom>
          <a:noFill/>
        </p:spPr>
      </p:pic>
      <p:sp>
        <p:nvSpPr>
          <p:cNvPr id="21510" name="AutoShape 6" descr="Charge O Tempo 27/03 | O TEMP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12" name="AutoShape 8" descr="Charge O Tempo 27/03 | O TEMP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14" name="AutoShape 10" descr="Charge O Tempo 27/0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IFSul - Câmpus Passo Fundo - Inicio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8" name="Picture 4" descr="IFSul oferta 20 mil vagas em cursos de qualificação profissional a  distância - RIO GRANDE TEM"/>
          <p:cNvPicPr>
            <a:picLocks noChangeAspect="1" noChangeArrowheads="1"/>
          </p:cNvPicPr>
          <p:nvPr/>
        </p:nvPicPr>
        <p:blipFill>
          <a:blip r:embed="rId2"/>
          <a:srcRect t="30944" b="26322"/>
          <a:stretch>
            <a:fillRect/>
          </a:stretch>
        </p:blipFill>
        <p:spPr bwMode="auto">
          <a:xfrm>
            <a:off x="214282" y="214291"/>
            <a:ext cx="3606372" cy="857256"/>
          </a:xfrm>
          <a:prstGeom prst="rect">
            <a:avLst/>
          </a:prstGeom>
          <a:noFill/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285720" y="1071546"/>
            <a:ext cx="8215370" cy="1500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abic Typesetting" pitchFamily="66" charset="-78"/>
                <a:ea typeface="+mn-ea"/>
                <a:cs typeface="Arabic Typesetting" pitchFamily="66" charset="-78"/>
              </a:rPr>
              <a:t>Para </a:t>
            </a: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abic Typesetting" pitchFamily="66" charset="-78"/>
                <a:ea typeface="+mn-ea"/>
                <a:cs typeface="Arabic Typesetting" pitchFamily="66" charset="-78"/>
              </a:rPr>
              <a:t>as próximas aulas:</a:t>
            </a:r>
            <a:endParaRPr kumimoji="0" lang="pt-BR" sz="44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abic Typesetting" pitchFamily="66" charset="-78"/>
              <a:ea typeface="+mn-ea"/>
              <a:cs typeface="Arabic Typesetting" pitchFamily="66" charset="-78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42910" y="2143116"/>
            <a:ext cx="7500990" cy="413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>
              <a:spcBef>
                <a:spcPct val="20000"/>
              </a:spcBef>
              <a:buAutoNum type="arabicParenR"/>
              <a:defRPr/>
            </a:pPr>
            <a:r>
              <a:rPr lang="pt-BR" sz="3200" dirty="0" smtClean="0">
                <a:latin typeface="Arabic Typesetting" pitchFamily="66" charset="-78"/>
                <a:cs typeface="Arabic Typesetting" pitchFamily="66" charset="-78"/>
              </a:rPr>
              <a:t>Individualmente, em duplas ou em </a:t>
            </a:r>
            <a:r>
              <a:rPr lang="pt-BR" sz="3200" dirty="0" smtClean="0">
                <a:latin typeface="Arabic Typesetting" pitchFamily="66" charset="-78"/>
                <a:cs typeface="Arabic Typesetting" pitchFamily="66" charset="-78"/>
              </a:rPr>
              <a:t>trios</a:t>
            </a:r>
            <a:r>
              <a:rPr lang="pt-BR" sz="3200" dirty="0" smtClean="0">
                <a:latin typeface="Arabic Typesetting" pitchFamily="66" charset="-78"/>
                <a:cs typeface="Arabic Typesetting" pitchFamily="66" charset="-78"/>
              </a:rPr>
              <a:t>, vamos elaborar um infográfico, que é um gênero composto pela linguagem verbal e visual.</a:t>
            </a:r>
            <a:endParaRPr lang="pt-BR" sz="3200" dirty="0" smtClean="0">
              <a:latin typeface="Arabic Typesetting" pitchFamily="66" charset="-78"/>
              <a:cs typeface="Arabic Typesetting" pitchFamily="66" charset="-78"/>
            </a:endParaRPr>
          </a:p>
          <a:p>
            <a:pPr marL="514350" lvl="0" indent="-514350" algn="just">
              <a:spcBef>
                <a:spcPct val="20000"/>
              </a:spcBef>
              <a:buAutoNum type="arabicParenR"/>
              <a:defRPr/>
            </a:pPr>
            <a:r>
              <a:rPr lang="pt-BR" sz="3200" dirty="0" smtClean="0">
                <a:latin typeface="Arabic Typesetting" pitchFamily="66" charset="-78"/>
                <a:cs typeface="Arabic Typesetting" pitchFamily="66" charset="-78"/>
              </a:rPr>
              <a:t>O infográfico terá por base a vida de uma mulher que contribuiu para a ciência ou para a sociedade. Inicie sua pesquisa: quem você escolherá?</a:t>
            </a:r>
            <a:endParaRPr lang="pt-BR" sz="3200" dirty="0" smtClean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00100" y="928670"/>
            <a:ext cx="7429552" cy="1643074"/>
          </a:xfrm>
        </p:spPr>
        <p:txBody>
          <a:bodyPr>
            <a:noAutofit/>
          </a:bodyPr>
          <a:lstStyle/>
          <a:p>
            <a:r>
              <a:rPr lang="pt-BR" sz="4400" b="1" dirty="0" smtClean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E agora?</a:t>
            </a:r>
          </a:p>
          <a:p>
            <a:pPr algn="just"/>
            <a:endParaRPr lang="pt-BR" sz="2800" dirty="0" smtClean="0">
              <a:solidFill>
                <a:schemeClr val="tx1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just"/>
            <a:endParaRPr lang="pt-BR" sz="2800" b="1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026" name="AutoShape 2" descr="IFSul - Câmpus Passo Fundo - Inicio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8" name="Picture 4" descr="IFSul oferta 20 mil vagas em cursos de qualificação profissional a  distância - RIO GRANDE TEM"/>
          <p:cNvPicPr>
            <a:picLocks noChangeAspect="1" noChangeArrowheads="1"/>
          </p:cNvPicPr>
          <p:nvPr/>
        </p:nvPicPr>
        <p:blipFill>
          <a:blip r:embed="rId2"/>
          <a:srcRect t="30944" b="26322"/>
          <a:stretch>
            <a:fillRect/>
          </a:stretch>
        </p:blipFill>
        <p:spPr bwMode="auto">
          <a:xfrm>
            <a:off x="0" y="6195740"/>
            <a:ext cx="2786050" cy="662260"/>
          </a:xfrm>
          <a:prstGeom prst="rect">
            <a:avLst/>
          </a:prstGeom>
          <a:noFill/>
        </p:spPr>
      </p:pic>
      <p:sp>
        <p:nvSpPr>
          <p:cNvPr id="21510" name="AutoShape 6" descr="Charge O Tempo 27/03 | O TEMP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12" name="AutoShape 8" descr="Charge O Tempo 27/03 | O TEMP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14" name="AutoShape 10" descr="Charge O Tempo 27/0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0" name="Picture 2" descr="Sinal amarelo: o que fazer? - VI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785926"/>
            <a:ext cx="4437035" cy="44370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57224" y="2000240"/>
            <a:ext cx="4000528" cy="1643074"/>
          </a:xfrm>
        </p:spPr>
        <p:txBody>
          <a:bodyPr>
            <a:noAutofit/>
          </a:bodyPr>
          <a:lstStyle/>
          <a:p>
            <a:r>
              <a:rPr lang="pt-BR" sz="4400" b="1" dirty="0" smtClean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Mais uma vez: é um texto?</a:t>
            </a:r>
          </a:p>
          <a:p>
            <a:pPr algn="just"/>
            <a:endParaRPr lang="pt-BR" sz="2800" dirty="0" smtClean="0">
              <a:solidFill>
                <a:schemeClr val="tx1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just"/>
            <a:endParaRPr lang="pt-BR" sz="2800" b="1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026" name="AutoShape 2" descr="IFSul - Câmpus Passo Fundo - Inicio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8" name="Picture 4" descr="IFSul oferta 20 mil vagas em cursos de qualificação profissional a  distância - RIO GRANDE TEM"/>
          <p:cNvPicPr>
            <a:picLocks noChangeAspect="1" noChangeArrowheads="1"/>
          </p:cNvPicPr>
          <p:nvPr/>
        </p:nvPicPr>
        <p:blipFill>
          <a:blip r:embed="rId3"/>
          <a:srcRect t="30944" b="26322"/>
          <a:stretch>
            <a:fillRect/>
          </a:stretch>
        </p:blipFill>
        <p:spPr bwMode="auto">
          <a:xfrm>
            <a:off x="0" y="6178751"/>
            <a:ext cx="2857520" cy="679249"/>
          </a:xfrm>
          <a:prstGeom prst="rect">
            <a:avLst/>
          </a:prstGeom>
          <a:noFill/>
        </p:spPr>
      </p:pic>
      <p:sp>
        <p:nvSpPr>
          <p:cNvPr id="21510" name="AutoShape 6" descr="Charge O Tempo 27/03 | O TEMP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12" name="AutoShape 8" descr="Charge O Tempo 27/03 | O TEMP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14" name="AutoShape 10" descr="Charge O Tempo 27/0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4034" name="Picture 2" descr="E-mail-mkt-set-amarel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14290"/>
            <a:ext cx="4071966" cy="60349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000100" y="3429000"/>
            <a:ext cx="721523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amarelo</a:t>
            </a:r>
          </a:p>
          <a:p>
            <a:r>
              <a:rPr lang="pt-BR" dirty="0" smtClean="0"/>
              <a:t>a·ma·re·</a:t>
            </a:r>
            <a:r>
              <a:rPr lang="pt-BR" dirty="0" err="1" smtClean="0"/>
              <a:t>lo</a:t>
            </a:r>
            <a:endParaRPr lang="pt-BR" dirty="0" smtClean="0"/>
          </a:p>
          <a:p>
            <a:r>
              <a:rPr lang="pt-BR" dirty="0" err="1" smtClean="0"/>
              <a:t>adj</a:t>
            </a:r>
            <a:endParaRPr lang="pt-BR" dirty="0" smtClean="0"/>
          </a:p>
          <a:p>
            <a:r>
              <a:rPr lang="pt-BR" dirty="0" smtClean="0"/>
              <a:t>1 Da cor da luz do Sol, da cor da gema do ovo, da cor do ouro ou da cor do açafrão; dourado, fulvo, louro.</a:t>
            </a:r>
          </a:p>
          <a:p>
            <a:r>
              <a:rPr lang="pt-BR" dirty="0" smtClean="0"/>
              <a:t>2 Diz-se dessa cor.</a:t>
            </a:r>
          </a:p>
          <a:p>
            <a:r>
              <a:rPr lang="pt-BR" dirty="0" smtClean="0"/>
              <a:t>3 Que perdeu a cor; descorado, desmaiado, pálido.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https://michaelis.uol.com.br/moderno-portugues/busca/portugues-brasileiro/amarelo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8235" t="47852" r="37408" b="13086"/>
          <a:stretch>
            <a:fillRect/>
          </a:stretch>
        </p:blipFill>
        <p:spPr bwMode="auto">
          <a:xfrm>
            <a:off x="1000100" y="357166"/>
            <a:ext cx="707236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57224" y="285728"/>
            <a:ext cx="7429552" cy="1643074"/>
          </a:xfrm>
        </p:spPr>
        <p:txBody>
          <a:bodyPr>
            <a:noAutofit/>
          </a:bodyPr>
          <a:lstStyle/>
          <a:p>
            <a:r>
              <a:rPr lang="pt-BR" sz="4400" b="1" dirty="0" smtClean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Texto</a:t>
            </a:r>
          </a:p>
          <a:p>
            <a:pPr algn="just"/>
            <a:endParaRPr lang="pt-BR" sz="2800" dirty="0" smtClean="0">
              <a:solidFill>
                <a:schemeClr val="tx1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just"/>
            <a:endParaRPr lang="pt-BR" sz="2800" b="1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026" name="AutoShape 2" descr="IFSul - Câmpus Passo Fundo - Inicio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8" name="Picture 4" descr="IFSul oferta 20 mil vagas em cursos de qualificação profissional a  distância - RIO GRANDE TEM"/>
          <p:cNvPicPr>
            <a:picLocks noChangeAspect="1" noChangeArrowheads="1"/>
          </p:cNvPicPr>
          <p:nvPr/>
        </p:nvPicPr>
        <p:blipFill>
          <a:blip r:embed="rId2"/>
          <a:srcRect t="30944" b="26322"/>
          <a:stretch>
            <a:fillRect/>
          </a:stretch>
        </p:blipFill>
        <p:spPr bwMode="auto">
          <a:xfrm>
            <a:off x="0" y="6093845"/>
            <a:ext cx="3214710" cy="764155"/>
          </a:xfrm>
          <a:prstGeom prst="rect">
            <a:avLst/>
          </a:prstGeom>
          <a:noFill/>
        </p:spPr>
      </p:pic>
      <p:sp>
        <p:nvSpPr>
          <p:cNvPr id="21510" name="AutoShape 6" descr="Charge O Tempo 27/03 | O TEMP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12" name="AutoShape 8" descr="Charge O Tempo 27/03 | O TEMP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14" name="AutoShape 10" descr="Charge O Tempo 27/0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357158" y="428604"/>
            <a:ext cx="835824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3200" dirty="0" smtClean="0"/>
          </a:p>
          <a:p>
            <a:endParaRPr lang="pt-BR" sz="3200" dirty="0" smtClean="0"/>
          </a:p>
          <a:p>
            <a:r>
              <a:rPr lang="pt-BR" sz="3200" dirty="0" smtClean="0"/>
              <a:t>“Unidade básica de manifestação da linguagem, visto que o homem se comunica por meio de textos”. É muito mais que um amontoado de frases; a diferença entre uma frase e um texto é de ordem qualitativa, e não quantitativa. (KOCH, 2010, p. 11). </a:t>
            </a:r>
          </a:p>
          <a:p>
            <a:endParaRPr lang="pt-BR" sz="3200" dirty="0" smtClean="0"/>
          </a:p>
          <a:p>
            <a:r>
              <a:rPr lang="pt-BR" sz="3200" dirty="0" smtClean="0"/>
              <a:t>Fator de textualidade imprescindível: COERÊNCIA.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7429552" cy="1643074"/>
          </a:xfrm>
        </p:spPr>
        <p:txBody>
          <a:bodyPr>
            <a:noAutofit/>
          </a:bodyPr>
          <a:lstStyle/>
          <a:p>
            <a:r>
              <a:rPr lang="pt-BR" sz="4400" b="1" dirty="0" smtClean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Texto</a:t>
            </a:r>
          </a:p>
          <a:p>
            <a:pPr algn="just"/>
            <a:endParaRPr lang="pt-BR" sz="2800" dirty="0" smtClean="0">
              <a:solidFill>
                <a:schemeClr val="tx1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just"/>
            <a:endParaRPr lang="pt-BR" sz="2800" b="1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026" name="AutoShape 2" descr="IFSul - Câmpus Passo Fundo - Inicio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8" name="Picture 4" descr="IFSul oferta 20 mil vagas em cursos de qualificação profissional a  distância - RIO GRANDE TEM"/>
          <p:cNvPicPr>
            <a:picLocks noChangeAspect="1" noChangeArrowheads="1"/>
          </p:cNvPicPr>
          <p:nvPr/>
        </p:nvPicPr>
        <p:blipFill>
          <a:blip r:embed="rId2"/>
          <a:srcRect t="30944" b="26322"/>
          <a:stretch>
            <a:fillRect/>
          </a:stretch>
        </p:blipFill>
        <p:spPr bwMode="auto">
          <a:xfrm>
            <a:off x="0" y="6093845"/>
            <a:ext cx="3214710" cy="764155"/>
          </a:xfrm>
          <a:prstGeom prst="rect">
            <a:avLst/>
          </a:prstGeom>
          <a:noFill/>
        </p:spPr>
      </p:pic>
      <p:sp>
        <p:nvSpPr>
          <p:cNvPr id="21510" name="AutoShape 6" descr="Charge O Tempo 27/03 | O TEMP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12" name="AutoShape 8" descr="Charge O Tempo 27/03 | O TEMP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14" name="AutoShape 10" descr="Charge O Tempo 27/0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357158" y="785794"/>
            <a:ext cx="407196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O </a:t>
            </a:r>
            <a:r>
              <a:rPr lang="pt-BR" sz="2400" dirty="0" smtClean="0"/>
              <a:t>texto é um </a:t>
            </a:r>
            <a:r>
              <a:rPr lang="pt-BR" sz="2400" dirty="0" smtClean="0"/>
              <a:t>Jogo: </a:t>
            </a:r>
            <a:endParaRPr lang="pt-BR" sz="2400" b="1" dirty="0" smtClean="0"/>
          </a:p>
          <a:p>
            <a:endParaRPr lang="pt-BR" sz="2400" b="1" dirty="0" smtClean="0"/>
          </a:p>
          <a:p>
            <a:r>
              <a:rPr lang="pt-BR" sz="2400" dirty="0" smtClean="0"/>
              <a:t>Constitui um c</a:t>
            </a:r>
            <a:r>
              <a:rPr lang="pt-BR" sz="2400" dirty="0" smtClean="0"/>
              <a:t>onjunto </a:t>
            </a:r>
            <a:r>
              <a:rPr lang="pt-BR" sz="2400" dirty="0" smtClean="0"/>
              <a:t>de regras prévias, com margem para </a:t>
            </a:r>
            <a:r>
              <a:rPr lang="pt-BR" sz="2400" dirty="0" smtClean="0"/>
              <a:t>manobras;</a:t>
            </a:r>
            <a:endParaRPr lang="pt-BR" sz="2400" dirty="0" smtClean="0"/>
          </a:p>
          <a:p>
            <a:endParaRPr lang="pt-BR" sz="2400" dirty="0" smtClean="0"/>
          </a:p>
          <a:p>
            <a:r>
              <a:rPr lang="pt-BR" sz="2400" dirty="0" smtClean="0"/>
              <a:t>Cada jogador/interlocutor tem sua </a:t>
            </a:r>
            <a:r>
              <a:rPr lang="pt-BR" sz="2400" dirty="0" smtClean="0"/>
              <a:t>função;</a:t>
            </a:r>
            <a:endParaRPr lang="pt-BR" sz="2400" dirty="0" smtClean="0"/>
          </a:p>
          <a:p>
            <a:endParaRPr lang="pt-BR" sz="2400" dirty="0" smtClean="0"/>
          </a:p>
          <a:p>
            <a:r>
              <a:rPr lang="pt-BR" sz="2400" dirty="0" smtClean="0"/>
              <a:t>É uma atividade </a:t>
            </a:r>
            <a:r>
              <a:rPr lang="pt-BR" sz="2400" dirty="0" smtClean="0"/>
              <a:t>coletiva.</a:t>
            </a:r>
            <a:endParaRPr lang="pt-BR" sz="2400" dirty="0" smtClean="0"/>
          </a:p>
          <a:p>
            <a:endParaRPr lang="pt-BR" sz="2400" dirty="0" smtClean="0"/>
          </a:p>
          <a:p>
            <a:r>
              <a:rPr lang="pt-BR" sz="2400" dirty="0" smtClean="0"/>
              <a:t>“O jogo só se dá no decorrer do jogo” (MURCUSHI, 2008, p. 77)</a:t>
            </a:r>
            <a:endParaRPr lang="pt-BR" sz="2400" dirty="0"/>
          </a:p>
        </p:txBody>
      </p:sp>
      <p:pic>
        <p:nvPicPr>
          <p:cNvPr id="6148" name="Picture 4" descr="Partida de basquetebol HD | DesenhosWiki.c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071546"/>
            <a:ext cx="4102754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1446</TotalTime>
  <Words>768</Words>
  <Application>Microsoft Office PowerPoint</Application>
  <PresentationFormat>Apresentação na tela (4:3)</PresentationFormat>
  <Paragraphs>125</Paragraphs>
  <Slides>30</Slides>
  <Notes>2</Notes>
  <HiddenSlides>2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Comecemos com uma pergunta trivial: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Candidata: Tatiane Kaspari</dc:title>
  <dc:creator>PICMEL-PC</dc:creator>
  <cp:lastModifiedBy>User</cp:lastModifiedBy>
  <cp:revision>19</cp:revision>
  <dcterms:created xsi:type="dcterms:W3CDTF">2022-03-12T13:32:08Z</dcterms:created>
  <dcterms:modified xsi:type="dcterms:W3CDTF">2023-02-13T19:54:27Z</dcterms:modified>
</cp:coreProperties>
</file>