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7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337" r:id="rId2"/>
    <p:sldId id="699" r:id="rId3"/>
    <p:sldId id="700" r:id="rId4"/>
    <p:sldId id="701" r:id="rId5"/>
    <p:sldId id="735" r:id="rId6"/>
    <p:sldId id="703" r:id="rId7"/>
    <p:sldId id="704" r:id="rId8"/>
    <p:sldId id="705" r:id="rId9"/>
    <p:sldId id="706" r:id="rId10"/>
    <p:sldId id="707" r:id="rId11"/>
    <p:sldId id="708" r:id="rId12"/>
    <p:sldId id="709" r:id="rId13"/>
    <p:sldId id="710" r:id="rId14"/>
    <p:sldId id="711" r:id="rId15"/>
    <p:sldId id="712" r:id="rId16"/>
    <p:sldId id="738" r:id="rId17"/>
    <p:sldId id="713" r:id="rId18"/>
    <p:sldId id="714" r:id="rId19"/>
    <p:sldId id="715" r:id="rId20"/>
    <p:sldId id="740" r:id="rId21"/>
    <p:sldId id="736" r:id="rId22"/>
    <p:sldId id="737" r:id="rId23"/>
    <p:sldId id="739" r:id="rId24"/>
    <p:sldId id="741" r:id="rId25"/>
    <p:sldId id="268" r:id="rId26"/>
    <p:sldId id="757" r:id="rId27"/>
    <p:sldId id="758" r:id="rId28"/>
    <p:sldId id="759" r:id="rId29"/>
    <p:sldId id="760" r:id="rId30"/>
    <p:sldId id="761" r:id="rId31"/>
    <p:sldId id="762" r:id="rId32"/>
    <p:sldId id="763" r:id="rId33"/>
    <p:sldId id="764" r:id="rId34"/>
    <p:sldId id="765" r:id="rId35"/>
    <p:sldId id="766" r:id="rId36"/>
    <p:sldId id="767" r:id="rId37"/>
    <p:sldId id="768" r:id="rId38"/>
    <p:sldId id="769" r:id="rId39"/>
    <p:sldId id="770" r:id="rId40"/>
    <p:sldId id="771" r:id="rId41"/>
    <p:sldId id="772" r:id="rId42"/>
    <p:sldId id="773" r:id="rId43"/>
    <p:sldId id="278" r:id="rId44"/>
    <p:sldId id="749" r:id="rId45"/>
    <p:sldId id="590" r:id="rId46"/>
    <p:sldId id="750" r:id="rId47"/>
    <p:sldId id="621" r:id="rId48"/>
    <p:sldId id="776" r:id="rId49"/>
    <p:sldId id="784" r:id="rId50"/>
    <p:sldId id="777" r:id="rId51"/>
    <p:sldId id="616" r:id="rId52"/>
    <p:sldId id="786" r:id="rId53"/>
    <p:sldId id="787" r:id="rId54"/>
    <p:sldId id="788" r:id="rId55"/>
    <p:sldId id="626" r:id="rId56"/>
    <p:sldId id="617" r:id="rId57"/>
    <p:sldId id="284" r:id="rId58"/>
    <p:sldId id="722" r:id="rId59"/>
    <p:sldId id="723" r:id="rId60"/>
    <p:sldId id="724" r:id="rId61"/>
    <p:sldId id="725" r:id="rId62"/>
    <p:sldId id="726" r:id="rId63"/>
    <p:sldId id="727" r:id="rId64"/>
    <p:sldId id="728" r:id="rId65"/>
    <p:sldId id="729" r:id="rId66"/>
    <p:sldId id="730" r:id="rId67"/>
    <p:sldId id="742" r:id="rId68"/>
    <p:sldId id="743" r:id="rId69"/>
    <p:sldId id="731" r:id="rId70"/>
    <p:sldId id="745" r:id="rId71"/>
    <p:sldId id="670" r:id="rId72"/>
    <p:sldId id="671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748" r:id="rId81"/>
    <p:sldId id="694" r:id="rId82"/>
    <p:sldId id="732" r:id="rId83"/>
    <p:sldId id="733" r:id="rId84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BB75AE"/>
    <a:srgbClr val="00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2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00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8.31395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3-17T14:00:18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1806 3289 0,'0'40'109,"0"0"-109,0 0 31,0 0-15,0 0 0,0 0-16,0 0 15,0 0-15</inkml:trace>
  <inkml:trace contextRef="#ctx0" brushRef="#br0" timeOffset="3016.55">2087 4411 0,'40'0'31,"0"0"-16,-40 41-15,40-41 16,0 40-16,0-40 0,0 0 16,0 0-16,1 0 0,-41 40 0,40-40 0,0 0 0,0 40 15,0-40-15,0 0 0,0 0 0,0 40 0,1-40 0,-1 0 16,0 40-16,0-40 0,0 0 0,0 40 0,0-40 0,0 0 16,1 0-16,-1 40 0,0-40 0,0 0 15,0 0-15,-40 40 0,40-40 0,0 0 0,0 0 0,1 0 16,-1 0-16,0 0 0,0 0 0,0 0 0,0 0 15,0 0-15,1 0 0,-1 0 0,0 0 0,0 0 16,0 0-16,0 0 16,0 41 31,0-41-47,1 0 15,-1 0-15,0 0 0,0 0 0,0 0 0,0 0 0,0 0 16,0 0-16,1 0 0,-1 0 0,0 0 0,0 0 0,0 40 15,0-40-15,0 0 0,0 0 0,1 0 0,-1 0 16,0 0-16,0 0 0,0 40 0,0-40 0,0 0 16,0 0-16,1 0 0,-1 0 0,0 0 0,0 0 0,0 0 0,0 0 0,0 0 15,0 0-15,1 0 0,39 40 0,-40-40 0,0 0 0,0 0 0,0 0 0,41 0 16,-41 0-16,0 0 0,0 0 0,40 0 0,-40 0 0,0 0 0,1 0 0,39 0 16,-40 0-16,0 0 0,0 0 0,0 0 0,0 0 0,1 0 0,-1 0 0,0 0 15,0 0-15,0 0 0,0 0 0,0 0 0,0 0 0,1 0 0,-1 0 0,0 0 16,0 0-1,0 0-15,0 0 0,0 0 0,0 0 16,1 0-16,-1 0 0,0 0 16,0 0-16,0 0 0,0 0 31,0 0-15,0 0-16,1 0 15,-1 0-15,0 0 0,0 0 16,0 0-16,0 0 0,0 0 0,1 0 0,-1 0 15,0 0-15,0 0 0,0 0 0,0 0 16,0 0-16,0 0 0,1 0 16,-1 0-16,0 0 0,0 0 0,0 0 15,0 0-15,0 0 16,0 0 0,1 0-1,-1 0 1,0 0-16,0 0 0,0 0 0,0 0 15,0 0-15,0 0 0,1 0 0,-1 0 0,0 0 0,0 0 16,0 0-16,0 0 0,0 0 0,0 0 16,1 0-16,-1 0 0,0 0 0,0 0 15,0 0-15,0 0 0,0 0 0,0 0 16,1 0-16,-1 0 0,0 0 0,0 0 0,0 0 0,0 0 16,0 0-16,0 0 0,41 0 0,-41 0 0,0 0 15,0 0-15,0 0 0,0 0 0,0 0 16,1 0-16,-1 0 0,0 0 15,0 0-15,0 0 0,0 0 16,0 0-16,0 0 16,1 0-16,-1 0 15,0 0 1,-40-40-16,40 40 0,0 0 0,0 0 16,0 0-16,0 0 0,1 0 15,-1 0-15,0 0 0,0 0 0,0 0 0,0 0 0,0 0 16,0 0-16,1 0 15,-1 0-15,0 0 0,0 0 0,0 0 0,0 0 0,0 0 16,1 0-16,-1 0 0,0 0 0,0 0 0,0 0 0,0 0 0,0 0 16,0 0-16,1 0 0,-1 0 0,0 0 0,0 0 15,0 0-15,0 0 0,0 0 0,0 0 0,1 0 16,-1 0-16,0-40 0,0 40 0,0 0 0,0 0 0,0 0 16,0 0-16,1 0 0,-1 0 0,0 0 0,0 0 0,0 0 0,0 0 0,0 0 15,0 0-15,41-40 0,-1 40 0,-40 0 0,0 0 0,0 0 0,0 0 16,1 0-16,-1 0 0,0 0 0,0 0 0,0 0 0,0 0 0,0 0 0,0 0 15,1 0-15,-1 0 0,0 0 0,0 0 0,0 0 0,0 0 0,0 0 16,0 0-16,1 0 0,-1 0 0,0 0 0,0 0 16,0 0-16,0 0 0,0 0 0,0 0 0,1 0 0,-1 0 15,0 0-15,0 0 0,0 0 0,0 0 0,0 0 0,0 0 0,1 0 0,-1 0 16,0 0-16,0 0 0,0 0 0,0 0 0,0 0 0,0 0 16,1 0-16,-1 0 0,0 0 15,0 0-15,0 0 16,0 0-16,0 0 0,0 0 15,1 0-15,-1 0 0,0 0 16,0 0-16,0 0 0,0 0 16,0 0-16,1 0 15,-1 0-15,0 0 16,0 0-16,0 0 0,0 0 16,0 0-16,0 0 0,1 0 0,-1 0 0,0 0 15,0 0-15,0 0 0,0 0 0,0 0 0,41 0 0,-1 0 0,0 0 16,-40 0-16,40 0 0,1 0 0,-1 0 0,0 0 0,0 0 0,-39 0 0,39 0 15,0 0-15,0 0 0,-40 0 0,41 0 0,-41 0 0,40 0 0,-40 0 0,0 0 16,0 0-16,1 0 0,-1 0 0,0 0 0,0 0 47,0 0-31,0 0-16,0 0 15,0 0-15,1 0 0,-1 0 0,0 0 0,0 0 0,0 0 0,0 0 16,0 0-1,0 0-15,1 0 0,-1 0 0,0 0 0,0 0 16,0 0-16,0 0 0,0 0 0,0 0 0,1 0 0,-1 0 16,0 0-16,40 0 0,-40 0 0,0 0 0,0 0 0,41 0 0,-1 0 15,-40 0-15,40 0 0,1 0 0,-1 0 0,-40 0 0,40 0 0,1 0 16,-1 0-16,-40 0 0,40 0 0,-40 0 0,41 0 0,-1 0 0,0 0 0,-40 0 16,40 0-16,-39 0 0,39 0 0,0 0 0,-40 0 0,0 0 0,41 0 0,-41 0 15,0 0-15,40 0 0,0 0 0,-40 0 0,1 0 0,39-41 0,-40 41 0,0 0 16,0 0-16,0 0 0,0 0 0,1 0 0,-1 0 0,0 0 0,0 0 15,0 0-15,0 0 16,0 0 0,0 0-1,1 0-15,-1 0 16,0 0-16,0 0 0,0 0 16,0 0-16,0 0 0,0 0 0,1 0 0,-1 0 15,0 0-15,0 0 0,0 0 0,0 0 0,0 41 0,0-41 16,1 0-16,-1 0 0,0 0 0,0 0 0,0 0 15,0 0-15,0 0 0,0 0 0,1 0 16,-1 0-16,0 0 0,40 0 0,0 40 0,-40-40 0,1 0 16,39 0-16,-40 0 0,40 0 0,1 0 0,-1 0 0,-40 0 0,40 0 0,0 0 15,1 0-15,-1 0 0,0 0 0,0 0 0,1 0 0,39 0 0,-80 0 0,40 0 16,1 0-16,-41 0 0,40 0 0,-40 0 0,0 0 0,0 0 0,41 0 0,-41 0 16,0 0-16,0 0 0,0 0 0,0 0 0,0 0 0,1 0 0,-1 0 15,0 0-15,0 0 0,0 0 0,0 0 16,0 0-16,0 0 0,1 0 0,-1 0 15,0 0-15,0 0 0,0 0 0,0 0 16,0 0-16,0 0 0,1 0 16,-1 0-16,0 0 0,0 0 15,0 0-15,0 0 16,0 0-16,0 0 16,1 0-16,-1 0 15,0 0-15,0 0 0,0 0 0,0 0 0,0 0 0,0 0 0,1 0 0,-1 0 0,0 0 0,0 0 0,0 0 0,40 0 0,-40 0 16,41 0-16,-41 0 0,0 0 0,0 0 0,40 0 0,-39 0 0,-1-40 15,0 40-15,0 0 16,0 0-16,0 0 0,0 0 0,0 0 0,1 0 16,-1 0-16,0-41 0,0 41 0,0 0 0,0 0 15,0 0-15,0 0 0,1 0 16,-1 0-16,0 0 0,0 0 0,0 0 0,0 0 0,0 0 16,0 0-16,1 0 0,-1 0 0,0 0 0,0 0 0,0 0 15,0 0-15,0 0 0,0 0 0,1 0 0,-1 0 16,0 0-16,0 0 0,0 0 0,0 0 15,0 0-15,0 0 0,1 0 0,-1 0 0,0 0 16,0 0-16,0 0 0,40 0 0,-40 0 0,1 0 16,-1 0-16,0 0 0,0 0 0,0 0 0,0 0 0,0 0 0,0 0 15,41 0-15,-1 0 0,-40 0 0,0 0 0,0 0 0,41 0 0,-1 0 16,-40 0-16,40 0 0,0 0 0,-39 0 0,39 0 0,-40 0 0,40 0 0,0 0 16,1 0-16,-41 0 0,40 0 0,0 0 0,-39 0 0,-1 0 0,40 0 0,-40 0 15,0 0-15,0 0 0,0 0 0,1 0 0,-1 0 0,0 0 16,0 0-16,0 0 0,0 0 15,0 0-15,0 0 16,1 0 0,-1 0-16,0 0 0,0 0 0,0 0 15,0 0-15,0 0 0,0 0 0,1 0 0,-1 0 0,0 0 16,0 0-16,0 0 0,0-40 0,40 40 0,-39 0 16,-1 0-16,0 0 0,0 0 0,0 0 0,0 0 15,0 0-15,0 0 0,1 0 0,-1 0 0,40 0 0,-40 0 16,0 0-16,0 0 0,0 40 0,1-40 0,-1 0 0,0 0 0,0 0 0,0 0 15,0 0-15,0 0 0,0 0 0,1 0 16</inkml:trace>
  <inkml:trace contextRef="#ctx0" brushRef="#br0" timeOffset="6165.98">3090 6296 0,'40'0'63,"0"0"-48,-40 41-15,40-41 0,0 0 16,0 0-16,0 0 0,1 0 0,-1 0 0,0 0 0,0 0 16,40 0-16,-40 0 0,1 0 0,-1 0 0,0 0 0,0 0 0,40 0 15,-40 0-15,0 0 0,1 0 0,39 0 0,-40 0 0,40 0 0,-40 0 16,41 0-16,-41 0 0,40 0 0,0 0 0,-40 0 15,0 0-15,1 0 0,-1 40 0,0-40 0,0 0 0,0 0 16,0 0-16,0 0 0,0 0 0,1 0 0,-1 0 16,0 0-16,40 40 0,-40-40 0,0 0 0,0 0 0,41 0 0,-1 0 15,-40 0-15,40 0 0,-40 0 0,1 0 0,39 0 0,-40 0 0,40 0 16,-40 0-16,0 0 0,1 0 0,-1 0 0,40 0 0,-40 0 16,40 0-16,-40 0 0,1 0 0,-1 0 0,0 0 0,0 0 15,0 0-15,0 0 0,0 0 0,0 0 16,1 0-16,-1 0 0,0 0 15,0 0-15,0 0 0,0 0 16,0 0-16,0 0 0,1 0 16,-1 0-16,0 0 0,0 0 0,0 0 0,0 0 15,0 0-15,0 0 0,1 0 0,-1 0 0,0 0 0,0 0 16,0 0-16,0 0 0,0 0 0,1 0 16,-1 0-16,0 0 15,0 0-15,0 0 16,0 0-16,0 0 15,0 0-15,1 0 0,-1 0 0,0 0 0,0 0 16,0 0-16,0 0 0,0 0 0,0 0 0,1 0 0,-1 40 0,0-40 16,0 0-16,0 0 0,0 0 0,0 0 0,0 0 15,1 0-15,-1 0 47,0 0-31,0 0-16,0 0 0,0 0 15,0 0-15,0 0 0,1 0 0,-1 0 16,0 0-16,-40 40 0,40-40 0,0 0 0,0 0 0,0 0 0,0 0 16,1 0-1,-1 0-15,0 0 0,0 0 16,0 0-16,0 0 0,0 0 16,0 0-16,1 0 0,-1 0 15,0 0-15,0 0 16,-40-40 93,40 40-62,0 0-47,-40-40 0,40 40 16,-40-40-16,40 40 0,-40-40 0,41 40 15,-41-41-15,40 41 0,-40-40 16,40 40-16,-40-40 0,40 40 16,-40-40-1,40 40 1,-40-40 31,0 0 0,0 0-32,0 0 1,40 0-16,-40-1 15,0 1-15,0 0 16,0 0-16,0 0 47,0 0-31,0 0-1,0 0-15,0 0 16,0 0-1,0-1 1,0 1 15,0 0-15,0 0 0,0 0-1,0 0 1,0 0 31,0 0-16,0 0 63,0-1-63,0 1-15,0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00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8.31395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3-17T13:58:49.0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16532 8863 0,'-40'0'63,"0"0"-47,0 0-1,40 40 1,-40-40-1,40 40 1,-41-40-16,41 40 63,0 1-48,0-1 32,0 0-47,0 0 47,41-40-16,-1 40-15,0-40 15,0 0-15,0 0-16,-40 40 15,40-40 1,0 0 15,0 0-15,1 0-16,-1 0 15,0 0-15,-40-40 16,40 40-16,-40-40 0,40 40 16,0 0-16,-40-40 0,40 40 15,-40-40 1,0 0 31,0-1-32,0 1 1,0 0 0,0 0 46,0 0-46,-40 40-16,0 0 15,40-40-15,-40 40 16,40-40-16,-40 40 16,40-40-16,0 0 15,-40 40-15,0 0 63,-1 0-48,1 0 1,40 40 0,-40-40-16,0 0 47,0 0 46</inkml:trace>
  <inkml:trace contextRef="#ctx0" brushRef="#br0" timeOffset="1576.03">17696 7901 0,'-40'0'47,"-1"0"-47,1 0 16,0 40 0,0-40-16,40 40 15,-40-40 1,40 40-16,-40 0 15,40 0 1,0 0 0,-40-40-16,40 40 0,0 0 15,0 1 1,0-1 15,0 0-15,0 0-1,40 0-15,0-40 16,0 0-16,-40 40 0,40-40 16,0 0-16,-40 40 0,40-40 0,1 0 15,-1 0-15,0 0 0,0 0 16,0 0-16,0 0 16,0 0-16,0 0 15,1 0-15,-1 0 0,0 0 16,-40-40-16,40 40 0,-40-40 0,40 40 15,-40-40-15,40 40 0,-40-40 16,40 0-16,-40 0 0,0-1 16,0 1-1,0 0 48,-40 40-32,0 0-31,40-40 16,-40 40-16,0 0 15,40-40 1,-40 40-16,0 0 16,-1 0-1,1 0-15,0 0 16,0 0-1,0 0 1,40-40 0,-40 40-16,0 0 15,40-40-15,-40 40 16,-1 0-16,41-40 16,-40 40-16,0 0 78,40-40 15</inkml:trace>
  <inkml:trace contextRef="#ctx0" brushRef="#br0" timeOffset="3185.59">16973 7299 0,'-40'0'0,"0"0"16,0 0-16,0 0 16,0 0 62,0 0-63,40 40 79,0 0-78,-40-40-1,40 40-15,0 0 16,0 1 31,0-1-31,40-40-1,-40 40 1,0 0-16,40-40 0,0 0 94,-40 40-79,40-40-15,0 0 0,0 0 16,0 0-16,1 0 15,-1 0 1,0 0 15,-40-40-15,0 0 15,40 40-31,-40-40 16,40 40-16,-40-40 15,0-1 32,40 41-47,-40-40 16,40 40 0,-40-40-1,0 0 1,0 0-1,0 0 17,-40 0 46,0 40-47,0 0-15,40-40-16,-40 40 15,0 0-15,0 0 16,-1 0-16,1 0 16,0 0-16,0 0 0,0 0 15</inkml:trace>
  <inkml:trace contextRef="#ctx0" brushRef="#br0" timeOffset="5021.59">15850 6938 0,'-40'0'0,"0"0"0,0 0 47,40 40-47,-41-40 109,41 40-93,0 0-16,-40-40 0,40 41 15,-40-1 1,40 0 0,0 0 15,0 0-15,0 0-1,40-40 141,0 0-140,1 0-16,-1 0 16,0 0-1,0 0 1,0 0 0,0 0-16,0 0 15,-40-40 63,40 40-62,-40-40 0,0 0-1,41 40-15,-41-40 16,0 0-1,0-1 17,40 1-32,-40 0 31,40 40 16,-40-40-47,0 0 94,-40 40-94,0 0 31,40-40 0,-41 40-31,1 0 16,40-40-1,-40 40-15,0 0 32,0 0-1,0 0-16,0 0-15,40 40 0,-40-40 16,-1 0-16,41 40 0,-40-40 0,0 0 16,40 40 140,-40-40-140</inkml:trace>
  <inkml:trace contextRef="#ctx0" brushRef="#br0" timeOffset="6382.58">15328 7981 0,'0'40'140,"0"0"-124,0 0 0,0 0-1,0 0 1,0 0-1,40-40-15,-40 41 32,41-41-32,-41 40 0,40-40 15,-40 40-15,40-40 0,-40 40 16,40 0-16,0 0 0,0-40 16,-40 40-16,40-40 15,-40 40 1,40-40-16,1 0 31,-1 0-15,0 0-1,0 0-15,-40-40 0,40 40 16,-40-40 0,40 40-16,-40-40 0,0 0 15,40 0 16,-40 0-31,0 0 16,0-1-16,40 41 16,-40-40-16,0 0 0,0 0 15,0 0 1,0 0-16,0 0 16,-40 40-1,40-40-15,-40 40 31,40-40-31,-40 40 16,0 0 0,40-40-16,-40 40 0,0 0 0,0 0 15,-1 0-15,41-41 0,-40 41 0,0 0 16,0 0-16,0 0 0,0 0 16,40-40-16,-40 40 0,0 0 15,40-40 1,-41 40-1,1 0 1,0 0 31,40 40-47,-40-40 16,40 40-16</inkml:trace>
  <inkml:trace contextRef="#ctx0" brushRef="#br0" timeOffset="14030.56">16813 13154 0,'-40'0'0,"0"0"0,0 0 15,-1 0 48,1 41-32,40-1-15,0 0-1,0 0 1,0 0-16,40-40 78,-40 40-78,41-40 16,-41 40 15,40-40 16,0 0-32,0 0 1,0 0 31,-40-40-32,40 40-15,0-40 47,0 40-47,-40-40 0,41 40 16,-1-40-16,0 0 16,0 40-16,-40-40 15,0-1 32,0 1-31,0 0 46,-40 40-31,0 0-15,40-40 0,-40 40-16,-1 0 15,1 0 1,0 0 0,0 0 15,0 0-16,40 40-15,-40 0 16,0 0-16,0-40 16,40 41-16,0-1 0,-41-40 15,41 40-15,-40-40 0,40 40 0,-40-40 16,40 40-16,0 0 16,-40-40-16,40 40 15,40-40 95,0 0-110,0 0 0,1 0 15</inkml:trace>
  <inkml:trace contextRef="#ctx0" brushRef="#br0" timeOffset="15402.56">17335 13154 0,'-41'0'31,"1"0"-15,0 0-1,0 0-15,0 0 16,0 0 0,40 41-1,-40-41-15,0 40 0,-1-40 16,41 40 0,-40-40-16,40 40 0,0 0 15,0 0 1,0 0-16,0 0 15,0 0 32,0 0 0,40-40-31,1 0-16,-1 0 15,0 0 1,-40 41-16,40-41 31,0 0 1,0 0-17,0 0-15,0-41 0,1 41 0,-1 0 0,-40-40 31,40 40-31,-40-40 47,40 40-31,-40-40 0,0 0-1,40 40 1,-40-40 15,0 0 63,-40 40-94,40-40 15,-40 40-15,0 0 16,40-40 0,-40 40-1,-1 0 17,1 0-1</inkml:trace>
  <inkml:trace contextRef="#ctx0" brushRef="#br0" timeOffset="16731.64">16973 12673 0,'-40'0'16,"0"0"47,40 40-48,0 0 1,-40-40-16,40 40 31,0 1-15,0-1 15,-40-40-15,40 40-16,0 0 15,0 0-15,0 0 16,0 0-1,0 0 1,0 0 0,40-40-16,-40 41 0,40-41 15,-40 40-15,40-40 16,0 0 0,1 0-1,-1 0 1,0 0-16,0 40 15,0-40-15,0 0 0,0 0 16,0 0-16,1 0 0,-1-40 16,0 40-16,0 0 0,-40-40 15,40 40-15,0 0 0,-40-41 16,40 41-16,-40-40 16,40 40-16,-40-40 0,41 40 15,-41-40-15,40 40 16,-40-40-16,0 0 15,0 0-15,0 0 79,-40 40-79,-1 0 15,41-40-15,-40 40 16,0 0-16,0 0 0,0 0 15,0 0 1,40-41-16,-40 41 0,0 0 0,-1 0 16,41-40-16,-40 40 0,0 0 15,0 0 1,0 0 0,0 0-16,0 0 15,0 0 1,40 40 46,-41-40-62,1 41 0,0-41 16,40 40-16,0 0 16,-40-40-16</inkml:trace>
  <inkml:trace contextRef="#ctx0" brushRef="#br0" timeOffset="17872.57">16532 12433 0,'-40'0'0,"0"0"15,0 0 1,0 0 0,-1 0-16,41 40 15,-40-40 1,0 0-16,40 40 16,-40-40-1,40 40 1,-40 0-1,40 0 1,0 0 0,0 0-1,0 0-15,0 0 16,0 1 0,0-1-1,40-40-15,-40 40 0,40 0 16,-40 0-16,40-40 0,0 40 15,1 0 1,-1-40-16,-40 40 0,40-40 0,0 0 63,0 0-63,0 0 0,-40-40 0,40 40 0,0-40 15,1 0-15,-1 40 0,-40-40 16,40 40-16,0 0 0,-40-40 0,40 40 0,0 0 15,-40-40-15,40 40 16,-40-40-16,40-1 16,1 1-1,-41 0 17,0 0 46,-41 40-63,1-40-15,0 40 16,0 0-16,0 0 16,0 0-16,0 0 15,0 0-15,-1 0 16,1 0-16,0 0 0,0 0 15,0 0-15,40 40 0,-40-40 0,0 0 16,0 0-16,40 40 16,-41-40-16,1 0 15,40 40 1,-40-40-16,80 0 125</inkml:trace>
  <inkml:trace contextRef="#ctx0" brushRef="#br0" timeOffset="19027.55">17415 12232 0,'-40'0'0,"0"0"32,-1 0-17,1 0-15,40 40 16,-40-40-16,0 40 0,0 0 15,40 0-15,-40-40 0,0 0 0,40 41 16,-40-41-16,40 40 0,-41-40 0,41 40 0,-40-40 0,40 40 16,-40-40-16,40 40 0,-40 0 15,40 0 1,0 0 15,0 0 0,0 0-31,0 1 16,40-41 0,-40 40-16,40-40 0,0 0 0,-40 40 15,41-40-15,-1 0 16,0 0-16,0 0 0,0 0 16,0 0-16,0 0 0,0 0 15,1 0-15,-41-40 0,40 40 16,0 0-16,-40-40 0,40 40 0,0-41 15,0 41-15,0-40 16,0 40-16,-40-40 0,41 40 0,-1-40 16,0 0-16,-40 0 15,40 40 1,-40-40-16,0 0 0,0 0 16,-40 40 46,0 0-46,40-40-16,-40 40 0,-1 0 0,1 0 15,0 0-15,0 0 0,0 0 0,40 40 0,-40-40 16,40 40-16,-40-40 0,0 0 0,-1 40 0,1-40 0,0 40 16,0 0-16,0-40 0,0 40 0,0-40 0,40 40 15,-40-40-15,-1 0 0,41 40 0,-40-40 0,40 40 94,0 1-63</inkml:trace>
  <inkml:trace contextRef="#ctx0" brushRef="#br0" timeOffset="20187.4">17896 13195 0,'-40'0'32,"40"40"-32,-40-40 31,40 40-31,-40-40 0,40 40 31,-40-40-31,40 40 16,-40-40-16,40 40 15,0 0 1,0 0-16,0 0 16,0 0-1,40 1 48,-40-1-48,40-40-15,0 40 16,-40 0-16,40-40 0,0 0 16,-40 40-16,40-40 0,1 0 15,-1 0 1,0-40-16,0 40 16,-40-40-16,40 40 0,0-40 15,0 40-15,-40-40 0,41 40 0,-41-41 16,40 41-16,0 0 0,-40-40 0,0 0 15,40 40-15,-40-40 16,40 40-16,-40-40 16,0 0-1,0 0-15,0 0 16,0 0 0,0 0-16,-40 40 15,0 0 16,40-41-31,-40 41 16,0 0-16,-1 0 16,1 0-16,0 0 15,0 0-15,0 0 0,0 41 16,0-41-16,-1 40 0,1 0 16,0-40-16,0 0 0,40 40 15,-40-40-15,0 0 0,40 40 16,-40-40-16,40 40 94,40-40-79,0 0 1,0 0-16,0 0 0,0 0 0,0 0 0</inkml:trace>
  <inkml:trace contextRef="#ctx0" brushRef="#br0" timeOffset="21341.55">18258 12713 0,'-41'0'0,"1"0"16,0 0 15,0 0-15,0 0-1,0 0 1,40 40-16,-40-40 0,-1 0 16,41 40-16,-40-40 15,40 41 1,-40-41-1,40 40 1,0 0 0,-40-40-1,40 40 1,0 0 0,0 0 15,0 0-16,40-40 1,0 0-16,-40 40 0,0 0 16,40-40-16,1 0 15,-1 0 1,0 0 0,0 0-1,0 0 16,0 0-15,0 0-16,1 0 16,-1 0-16,0 0 15,-40-40-15,40 40 0,-40-40 0,40 40 32,-40-40-17,40 40-15,-40-40 0,0 0 31,40 0-31,-40 0 16,0 0 0,-40 40 15,40-41-15,-40 41-16,40-40 0,-40 40 0,0 0 15,0 0-15,0 0 16,-1 0-16,1 0 0,0 0 15,0 0-15,0 0 16,0 0-16,0 0 16,-1 0-16,1 0 15,40 40 1</inkml:trace>
  <inkml:trace contextRef="#ctx0" brushRef="#br0" timeOffset="22810.55">17936 12312 0,'-40'0'47,"0"0"-32,40 40-15,-40-40 16,40 40-16,-40-40 16,40 41-16,-40-1 15,40 0 1,-40 0-16,40 0 16,-40-40-16,40 40 31,0 0-16,0 0 1,0 0 0,40-40-1,-40 40-15,40-40 16,-40 41-16,40-41 0,0 0 16,0 0-16,-40 40 15,40-40-15,0 0 0,1 0 16,-1 0-16,0 0 15,0 0 1,0 0-16,0 0 16,0 0-16,-40-40 15,41 40-15,-1 0 0,-40-41 0,40 41 16,0 0-16,-40-40 0,40 40 16,-40-40-16,0 0 15,40 40 1,-40-40-16,40 40 15,-40-40-15,0 0 0,0 0 32,0 0-17,0 0 1,0-1-16,-40 41 16,40-40-16,-40 40 46,0 0-30,0 0-16,0 0 0,0 0 16,-1 0-16,1 0 0,0 0 0,0 0 0,-40 40 0,40-40 15,-1 41-15,1-41 0,0 0 0,0 40 16,0-40-16,0 0 47,40 40-32,-40-40-15,40 40 94,0 0-78,0 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00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8.31395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3-17T14:05:36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3491 15240 0,'40'40'0,"0"-40"63,0 0-63,1 0 0,-1 0 15,0 0-15,0 0 0,0 0 0,0 0 0,0 0 0,41-40 16,-41 40-16,0 0 0,0 0 0,0 0 0,0 0 0,40 0 0,-39 0 15,-1 0-15,0 0 0,0 0 0,0 0 0,0 0 0,0 0 0,0 0 0,1 0 16,-1 0-16,40 0 0,0 0 0,-40 0 16,0 0-16,1 0 0,-1 0 0,0 0 0,0 0 0,0 0 0,0 0 15,0 0-15,0 40 0,1-40 0,-1 0 16,0 0-16,0 0 0,0 0 0,0 0 0,0 40 16,0-40-16,1 0 0,-41 40 0,40-40 0,0 0 15,0 0 16,0 40-15,0-40 0,0 40-16,0-40 15,1 0-15,-1 0 0,0 0 0,-40 41 0,40-41 16,-40 40-16,40-40 0,0 0 0,-40 40 0,40-40 0,0 40 16,1-40-16,-1 0 0,0 0 15,0 0-15,-40 40 0,40-40 0,0 0 0,-40 40 0,40 0 16,0-40-16,1 0 0,-41 40 0,40-40 0,0 0 0,0 40 15,0-40-15,0 0 0,0 0 0,0 40 0,1-40 0,-1 0 16,0 0-16,0 0 0,0 0 0,0 0 0,0 0 16,0 0-16,1 0 0,-1 41 0,0-41 15,0 0-15,0 0 16,0 0-16,0 0 0,1 40 16,-1-40-16,0 0 0,0 40 0,0-40 15,0 0-15,0 0 0,0 0 0,1 0 0,-1 0 16,0 0-16,0 0 0,0 0 0,-40 40 0,40-40 15,0 0-15,0 0 0,1 0 0,-1 0 16,0 0-16,0 0 0,0 0 16,0 0-16,0 0 0,0 0 0,1 0 15,-1 0-15,0 0 0,0 0 0,0 0 16,0 0-16,0 0 0,0 0 16,1 0-16,-1-40 0,0 40 0,0 0 15,0 0-15,0 0 0,0 0 0,0-40 0,1 40 0,-1 0 16,0 0-16,0 0 0,0 0 0,0-40 0,0 40 15,0 0-15,1 0 0,-1 0 0,40 0 0,-40 0 0,0 0 16,40-41-16,-39 41 0,-1 0 0,0 0 0,0 0 0,0 0 16,0 0-16,0 0 0,0 0 0,1 0 0,-1 0 0,0 0 15,0 0-15,0-40 0,0 40 0,0 0 16,0 0-16,1 0 0,-1 0 0,40 0 16,-40 0-16,0 0 0,0 0 0,0 0 0,1 0 0,-1-40 15,0 40-15,0 0 0,0 0 0,0-40 0,0 40 0,1 0 0,-1 0 16,40 0-16,-40 0 0,0 0 0,0 0 0,0 0 0,1 0 0,-1 0 0,0 0 15,0 0-15,0 0 0,0 0 0,0 0 0,0 0 16,1 0-16,-1 0 0,0 0 0,0 0 16,-40 40-16,40-40 0,0 0 0,0 0 0,-40 40 0,40-40 15,1 0-15,-1 0 0,0 0 0,0 40 0,0-40 16,0 0-16,0 0 0,41 0 0,-41 41 0,0-41 0,0 0 16,0 0-16,0 0 0,0 0 0,0 0 0,1 0 0,-1 0 15,0 0-15,0 0 0,0 0 0,0 0 0,0 0 0,0 0 0,1 0 0,-1 0 16,0 0-16,0 0 0,0 0 0,0 0 0,0 0 0,0 0 15,1 0-15,-1 0 0,0 0 0,0 0 0,0 0 0,40 0 16,-40 0-16,41 0 0,-41 0 0,0 0 16,0 0-16,0 0 0,-40 40 0,40-40 0,0 0 0,1 0 0,-1 0 0,0 0 15,0 0-15,0 0 0,0 0 0,0 0 0,0 0 0,1 0 0,-1 0 0,0 0 16,0 0-16,0 0 0,0 0 0,0 0 0,0 0 0,1 0 0,-1 0 16,0 0-16,0 0 0,0 0 0,0 0 0,0 0 0,1 0 0,-1 0 15,0 0-15,0 0 0,0 0 0,0-40 0,0 40 0,0 0 0,1 0 16,-1-41-16,0 41 0,0 0 0,0 0 15,0 0-15,0 0 0,-40-40 0,40 40 0,1 0 0,-1 0 32,0 0-1,-40-40-15,40 40-16,-40-40 0,40 40 15,-40-40-15,40 40 0,0-40 16,0 40-16,-40-40 0,41 40 15,-41-40-15,40 40 0,0 0 0,0-40 16,-40 0-16,40 40 0,0 0 0,0-41 16,0 41-16,-40-40 0,41 40 0,-41-40 0,40 40 15,-40-40-15,40 40 0,-40-40 16,40 40-16,-40-40 0,40 40 0,-40-40 16,40 0-16,0 40 15,-40-40-15,40 40 16,-40-41 15,0 1 0,0 0-15,41 40-16,-41-40 0,0 0 16,40 40-16,-40-40 0,0 0 15,40 40 1,-40-40 46,0 0 63</inkml:trace>
  <inkml:trace contextRef="#ctx0" brushRef="#br0" timeOffset="9918.94">22110 5334 0,'0'40'0,"0"0"16,0 0 0,0 0-1,0 0 1,0 1-16,0-1 0,0 0 16,0 0-16,0 0 0,0 0 0,0 0 0,0 0 15,0 0-15,0 0 0,0 1 0,0-1 0,40 0 16,-40 0-16,0 0 0,0 0 0,0 0 0,0 0 15,0 0-15,0 1 16,0-1-16,0 0 16,0 0-16,0 0 0,0 0 0,0 0 15,0 40-15,0-40 0,40 1 0,-40-1 16,0 0-16,0 0 0,0 0 0,0 0 0,0 0 16,0 0-16,0 0 0,0 1 0,0-1 15,0 0-15,0 0 16,0 0-16,0 0 0,0 0 15,40-40 1,-40 40-16,0 0 16,0 0-1,0 1 1,0-1-16,0 0 16,0 0-16,0 0 31,0 0-31,0 0 15,0 0-15,0 0 16,0 1-16,0-1 0,0 0 0,0 0 0,0 0 16,0 0-16,0 0 0,0 0 0,0 0 15,0 0-15,0 1 16,0-1-16,0 0 16,0 0-16,0 0 0,0 0 15,0 0-15,40-40 0,-40 40 0,0 0 16,0 1-1,0-1 1,40-40 0,-40 40-1,40-40-15,1 40 16,-1-40-16,-40 40 16,40 0-16,0-40 15,0 0-15,-40 40 0,40-40 0,-40 40 0,40-40 16,-40 40-16,40-40 0,-40 40 0,41-40 0,-1 0 15,0 0-15,-40 41 0,40-41 0,-40 40 16,40-40-16,0 0 0,0 0 16,0 0-16,-40 40 15,41-40-15,-1 0 0,0 0 0,0 0 16,0 0-16,0 0 0,0 0 0,-40 40 0,40-40 16,1 0-16,-1 0 0,0 0 0,0 0 15,0 0-15,0 0 0,0 0 0,0 0 0,1 0 16,-1 0-16,0 0 0,0 0 15,0 0-15,0 0 0,0 0 16,0 0-16,1 40 0,-1-40 0,-40 40 16,40-40-16,0 0 0,0 0 0,0 0 0,0 0 0,0 0 0,-40 40 15,41-40-15,-1 0 0,0 40 0,0-40 0,0 0 0,0 0 0,40 0 16,-80 40-16,41-40 0,-1 0 0,0 0 0,0 0 0,0 41 0,0-41 16,0 0-16,0 0 0,1 0 0,-1 0 0,0 0 15,0 0-15,0 0 0,0 0 16,0 0-16,0 0 0,1 0 15,-1 0-15,0 0 0,0 0 16,0 0-16,0 0 0,0 0 0,1 0 16,-1 0-16,0 0 0,-40-41 0,40 41 0,0 0 0,0 0 15,0 0-15,-40-40 0,40 40 0,1-40 0,-1 40 0,0 0 16,0-40-16,0 40 0,0 0 0,-40-40 0,40 40 16,0-40-16,1 40 15,-1 0 1,-40-40-16,40 40 15,0 0 1,0-40-16,0 40 16,-40-40-16,40 40 0,0 0 15,1-41-15,-1 1 16,0 40-16,-40-40 0,40 40 0,0-40 16,0 40-16,-40-40 15,40 40-15,0 0 16,1-40-1,-1 40 1,-40-40 0,40 40-16,-40-40 0,40 40 0,0-40 15,0 40-15,-40-40 0,40 40 16,-40-41-16,40 41 0,-40-40 16,41 40-16,-1 0 0,-40-40 46,40 40-30,-40-40-16,0 0 16,40 0-16,-40 0 15,40 40-15,-40-40 0,40 40 16,-40-40-16,0-1 16,40 1-16,-40 0 15,0 0-15,40 40 0,-40-40 16,41 40-16,-41-40 0,0 0 0,0 0 15,40 40-15,-40-40 0,0 0 0,0-1 16,40 41-16,-40-40 0,0 0 16,0 0-1,40 40 1,-40-40-16,0 0 16,0 0-1,0 0 1,0 0-16,40 40 15,-40-41-15,0 1 16,0 0 0,0 0-16,0 0 15,0 0-15,0 0 16,40 40-16,-40-40 16,0 0-16,0 0 15,0-1 1,0 1-16,0 0 15,0 0 1,40 0 0,-40 0-1,0 0 1,0 0 0,0 0-1,0-1 1,0 1-16,0 0 15,0 0-15,0 0 16,0 0 0,0 0-16,0 0 15,0 0 1,0 0-16,0-1 16,0 1-16,0 0 0,0 0 15,0 0 1,0 0-16,0 0 47,0 0-32,0 0-15,0-1 16,0 1-16,0 0 0,0 0 0,0 0 16,0 0-16,0 0 15,0 0 1,0 0-16,0 0 15,0-1-15,0 1 0,0 0 16,0 0-16,0 0 16,0 0-16,0 0 0,0 0 15,0 0-15,0-1 0,0 1 16,0 0-16,0 0 16,0 0-16,0 0 0,0 0 15,0 0-15,0 0 16,0 0-16,0-1 15,0 1 1,0 0-16,0 0 16,0 0-16,0 0 0,0 0 15,0 0-15,0 0 0,0-1 16,0 1-16,0 0 16,0 0 46,-40 40-46,40-40-16,0 0 47,-40 40-47,40-40 15,-40 40 1,40-40-16,-40 40 0,0-40 15,0 40 1,40-40-16,-41 40 0,1-41 16,0 1-1,0 40 1,0 0-16,40-40 0,-40 40 16,40-40-16,-40 40 0,0 0 15,-1 0-15,41-40 16,-40 40-16,0 0 15,0 0-15,40-40 0,-40 40 16,0 0 0,0 0-1,0 0-15,40-40 0,-41 40 16,1 0-16,0 0 0,0 0 16,0 0-16,0 0 0,0 0 0,0 0 0,-1 0 0,-39 0 15,40 0-15,0 0 0,0 0 16,0 0-16,0 0 0,-1 0 0,1 0 0,0 0 15,0 0-15,0 0 0,0 0 16,0 0-16,0 0 0,-1 0 16,1 0-16,0 0 15,0 0-15,0 0 0,0 0 0,0 0 0,0 0 16,-1 0-16,1 40 0,0-40 0,0 0 0,0 0 0,0 0 0,0 0 16,-1 0-16,1 40 0,0-40 0,0 0 0,0 0 15,0 0-15,0 0 0,0 0 0,-1 0 16,1 0-16,0 0 15,0 0-15,40 40 16,-40-40-16,0 0 16,0 0-16,0 0 0,-1 0 15,1 0-15,0 0 16,0 0-16,0 0 0,0 0 0,0 40 16,0-40-16,-1 0 0,1 0 15,0 0-15,0 0 0,0 0 16,0 0-16,0 0 0,0 0 15,-1 0-15,41 40 0,-40-40 16,0 0 0,0 0-1,0 0-15,0 0 16,0 0-16,0 0 16,-1 0-16,1 0 15,0 0-15,0 0 16,0 0-16,0 0 0,40 40 0,-40-40 15,0 0-15,-1 0 16,1 0 0,0 0-16,0 0 15,0 0 1,0 0-16,0 0 16,40 41-16,-40-41 0,-1 0 15,1 0 1,0 0-16,0 0 31,0 0-15,0 0-1,0 0 1,0 0 62,40 40 0,-41-40-78</inkml:trace>
  <inkml:trace contextRef="#ctx0" brushRef="#br0" timeOffset="14359.48">31419 10588 0</inkml:trace>
  <inkml:trace contextRef="#ctx0" brushRef="#br0" timeOffset="16246.95">20585 10227 0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00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8.31395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3-17T14:09:48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23394 6617 0,'-40'0'125,"40"40"47,0 0-141,-41-40-15,41 41 0,0-1 46,0 0 47,41-40 1673,-41 40-1735,40-40 124,0 0 126,0 0-203,0 0 47,-40-40-126,0 0 1,40 40 62,-40-40-31,40-1-16,-40 1-15,0 0 15,0 0-15,0 0 15,0 0 0,0 0 125,0 0-62,-40 40 94,40-40-173,-40 40 1,0 0 0,0 0 202,0 0-186,40 40-32,-40-40 15,-1 0 1,1 0 93,40 40-93,-40-40 296,40 40-312,-40-40 16,40 40 296</inkml:trace>
  <inkml:trace contextRef="#ctx0" brushRef="#br0" timeOffset="2792.75">23153 7099 0,'0'40'47,"40"-40"78,0 0-109,-40 40 15,40-40-15,0 0 77,1 0-14,-41 40-64</inkml:trace>
  <inkml:trace contextRef="#ctx0" brushRef="#br0" timeOffset="3552.82">23073 7139 0,'0'40'31,"0"0"-31,0 0 16,0 0-16,0 0 16,0 0-1,0 0 1,0 0-16,40-40 0,-40 41 15,40-1-15,-40 0 16,0 0-16,0 0 31,40-40-31,-80 0 125,0 0-125,0 0 16,0 0-16,-1 0 16,1 0-16,40-40 0,-40 40 31,40-40-16,-40 40-15</inkml:trace>
  <inkml:trace contextRef="#ctx0" brushRef="#br0" timeOffset="4009.81">22992 8542 0,'0'-40'47,"0"0"-16,0 0 63</inkml:trace>
  <inkml:trace contextRef="#ctx0" brushRef="#br0" timeOffset="22606.69">26925 1003 0,'-40'0'0,"0"0"15,-1 0-15,1 0 16,0 0-16,0 0 15,0 0-15,0 0 0,40 40 16,-40-40-16,40 40 0,-40-40 0,-1 40 16,1-40-16,0 40 0,40 0 15,-40-40-15,0 0 0,40 40 16,-40-40-16,40 40 16,-40-40-16,40 40 0,-40-40 0,40 40 15,-41-40 1,41 41-16,-40-41 0,40 40 0,-40-40 15,40 40-15,-40 0 0,40 0 0,-40 0 0,40 0 16,-40 0-16,40 0 0,0 1 0,0-1 16,0 0-16,0 0 0,0 40 0,0-40 15,0 0-15,0 0 0,0 0 0,0 1 0,-40-41 16,40 40-16,0 0 0,0 0 0,0 0 16,0 0 15,0 0-31,0 0 15,0 0-15,40 1 0,0-1 16,0 0-16,-40 0 0,40-40 16,0 0-1,0 0 1,1 0-16,-1 0 16,0 0-1,0 0-15,0 0 16,0 0-16,0 0 15,-40-40-15,40 40 0,1-40 0,-1 0 16,0 40-16,0 0 0,0-41 0,0 41 16,-40-40-16,40 40 0,0 0 0,1 0 0,-41-40 15,40 40-15,0 0 0,0 0 16,-40-40-16,0 0 31,0 0-15,40 0-16,-40 0 0,0 0 0,40 40 15,-40-41-15,0 1 0,40 40 0,-40-40 0,0 0 0,0 0 16,40 0-16,-40 0 0,41 0 0,-41 0 0,0 0 16,0-1-16,0 1 0,0 0 0,0 0 15,0 0-15,0 0 0,0 0 16,0 0-16,-41 0 0,1 40 16,40-41-16,-40 41 0,0 0 15,40-40-15,-40 40 0,0 0 16,0 0-16,0 0 15,-1 0 1,1 0 0,0 0-16,0 0 15,0 0-15,0 0 16,0 0-16,0 0 16,-1 0-16,1 0 0,0 0 15,0 0-15,0 0 0,0 40 16,0-40-16,40 41 0,-40-41 15,40 40-15,-41-40 0,41 40 0,-40 0 16,0 0-16</inkml:trace>
  <inkml:trace contextRef="#ctx0" brushRef="#br0" timeOffset="24394.33">23474 10227 0,'-40'0'16,"0"0"-1,40-40-15,-40 40 0,-1 0 16,1 0 0,0 0-16,0 0 0,0 0 15,0 0-15,0 0 0,0 0 0,-1 0 0,1 0 16,0 0-16,0 0 0,0 0 0,0 0 15,0 0-15,0 0 0,-1 40 16,1-40-16,0 0 0,40 40 16,-40-40-16,40 40 0,-40-40 15,40 40-15,0 0 16,-40 0-16,40 0 0,0 0 16,0 1-16,0-1 0,0 0 0,0 0 0,0 0 15,0 0-15,0 0 0,0 0 0,0 0 0,0 1 16,0-1-16,0 0 0,0 0 0,0 0 0,0 0 15,0 0-15,0 0 0,40 40 0,-40-39 16,0-1-16,40 0 0,-40 40 0,40-80 0,-40 40 0,40-40 0,-40 40 16,40 0-16,1 0 0,-1 1 0,-40-1 0,40-40 15,0 0-15,-40 40 0,40-40 0,-40 40 0,40-40 0,0 0 0,-40 40 0,40-40 16,1 0-16,-41 40 0,40-40 0,0 0 0,-40 40 0,40-40 0,0 0 16,-40 40-16,40-40 0,0 0 15,0 0-15,1 0 16,-1 0-16,0 0 15,0-40-15,0 40 0,0-40 0,0 40 0,0-40 16,1 0-16,-1 40 0,0-40 0,0 40 0,0-40 0,40 40 16,-40-40-16,1-1 0,-1 41 0,0-40 0,0 40 0,0-80 15,0 80-15,-40-40 0,40 40 0,0-40 0,1 0 0,-1 40 0,0-40 16,-40 0-16,40-1 0,0 41 0,-40-40 0,40 0 16,-40 0-16,40 40 0,-40-40 0,40 40 15,-40-40-15,0 0 16,41 40-16,-41-40 0,0 0 0,40 40 0,-40-40 0,0-1 0,40 41 0,-40-40 31,0 0-31,0 0 0,0 0 16,0 0-16,0 0 15,0 0-15,0 0 16,0-1 0,0 1-16,-40 40 15,40-40-15,-40 40 16,40-40-16,-41 40 0,41-40 0,-40 40 15,40-40-15,-40 40 0,40-40 0,-40 40 0,0-40 16,0 0-16,0 0 0,0 40 0,-1 0 16,41-41-16,-40 41 0,0 0 0,0 0 15,40-40-15,-40 40 0,0 0 0,40-40 0,-40 40 0,40-40 16,-40 40-16,-1 0 0,1-40 0,0 40 16,0 0-16,40-40 0,-40 40 0,0 0 15,0 0 1,0 0-1,-1 0-15,1 0 0,40 40 0,-40-40 16,0 0-16,0 0 0,0 40 0,0-40 0,40 40 0,-81-40 0,41 40 16,0-40-16,0 0 0,0 0 0,0 40 0,0-40 15,0 41-15,-1-41 0,1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4-04T13:51:38.0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33746 241 0,'-40'0'31,"0"0"0,0 0-15,0 0 15,0 0-31,0 0 16,-1 0-1,1 0-15,0 40 0,0-40 16,0 0-16,0 0 16,40 40-16,-40-40 15,40 40-15,-40-40 16,-1 0-1,41 40-15,-40-40 0,0 40 16,0-40 0,0 0-16,40 40 15,-40-40-15,40 40 0,-40-40 0,0 0 16,40 40-16,-41-40 0,1 0 0,40 40 0,-40-40 0,40 41 0,-40-41 16,0 0-1,40 40-15,0 0 16,-40-40-16,40 40 15,-40-40 1,40 40-16,-41-40 16,41 40-1,-40-40 1,40 40-16,-40-40 16,40 40-16,-40-40 31,40 40-16,0 1 1,-40-41 0,40 40-1,-40-40-15,40 40 16,-40-40 0,40 40-16,-40-40 15,40 40-15,0 0 31,-41-40-15,41 40-16,-40-40 16,40 40-16,0 0 15,-40-40 1,40 40-16,0 1 0,-40-41 16,40 40-16,-40-40 0,40 40 15,0 0-15,-40-40 0,40 40 0,0 0 16,-40 0-1,40 0-15,0 0 16,-40-40-16,40 41 16,-41-41-16,41 40 0,0 0 15,-40-40 1,40 40-16,-40-40 0,40 40 0,0 0 31,-40-40-31,40 40 0,0 0 16,-40-40-16,40 40 15,-40-40-15,40 40 16,-40-40-16,40 41 0,0-1 16,0 0-16,-40-40 0,40 40 15,-41-40-15,41 40 0,0 0 16,-40-40-16,40 40 16,-40-40-16,40 40 0,0 0 15,0 1 1,-40-41-16,40 40 0,0 0 15,-40-40-15,40 40 16,0 0-16,-40 0 16,40 0-16,0 0 15,-40-40-15,40 40 0,0 0 0,0 1 16,-40-41-16,40 40 0,0 0 16,-41-40-16,41 40 15,0 0-15,0 0 16,-40-40-16,40 40 0,-40 0 15,40 0-15,0 1 16,-40-41-16,40 40 0,0 0 16,-40-40-16,40 40 0,0 0 15,0 0-15,-40-40 0,40 40 0,0 0 16,-40-40-16,40 40 16,0 0-16,0 1 15,0-1-15,-40-40 0,40 40 16,0 0-16,0 0 0,-41-40 15,41 40-15,0 0 0,0 0 16,-40-40-16,40 40 0,0 1 16,0-1-16,0 0 0,-40 0 15,40 0-15,0 0 0,0 0 16,0 0-16,-40-40 0,40 40 0,0 0 0,0 1 0,0-1 16,0 0-16,0 0 0,0 0 0,0 0 31,-40-40-31,40 40 0,0 0 15,0 0-15,0 1 0,0-1 16,0 0-16,0 0 0,0 0 16,0 0-16,-40-40 15,40 40-15,0 0 0,0 0 0,0 0 16,0 1-16,0-1 16,0 0-16,0 0 0,0 0 15,0 0-15,0 0 0,-40-40 0,40 40 16,0 0-16,0 1 15,0-1-15,-40 0 0,40 0 16,0 0-16,0 0 16,0 0-16,0 0 0,-41-40 0,41 40 15,0 0-15,0 1 0,0-1 16,0 0-16,0 0 0,0 0 16,-40-40-16,40 40 0,0 0 0,0 0 15,0 0-15,0 1 0,0-1 0,-40-40 16,40 40-16,0 0 0,0 0 0,0 0 15,-40 0-15,40 0 0,0 0 16,0 0-16,0 1 0,0-1 16,0 0-16,0 0 15,0 0-15,0 0 0,0 0 16,0 0-16,0 0 16,-40 1-16,40-1 0,0 0 15,0 0-15,0 0 0,0 0 16,0 0-16,0 0 0,0 0 15,0 0-15,0 1 0,0-1 16,0 0-16,0 0 0,0 0 16,0 0-16,0 0 0,0 0 0,0 0 15,0 1-15,0-1 0,0 0 16,0 0-16,0 0 0,0 0 16,0 0-16,0 0 0,0 0 0,0 0 31,0 1-31,0-1 0,0 0 15,0 0-15,0 0 16,40 0-16,-40 0 16,0 0-1,0 0-15,40 1 16,-40-1-16,0 0 16,0 0-1,40 0 1,-40 0-16,0 0 15,0 0-15,40 0 0,-40 0 16,0 1-16,0-1 16,0 0-16,0 0 0,41 0 0,-41 0 15,0 0-15,40 0 0,-40 0 16,0 1-16,40-1 16,-40 0-16,0 0 0,0 0 15,40-40-15,-40 40 0,0 0 16,40 0-16,-40 0 0,0 0 15,0 1-15,40-41 0,-40 40 16,0 0-16,40-40 0,-40 40 16,0 0-16,40-40 0,-40 40 15,41 0-15,-41 0 16,40-40 0,-40 40-16,0 1 15,40-41-15,-40 40 16,40-40-16,-40 40 0,0 0 0,40-40 0,-40 40 15,0 0-15,40-40 0,-40 40 16,40-40-16,-40 40 0,40-40 16,-40 40-16,0 0 15,41-40-15,-1 41 0,-40-1 16,40-40 0,-40 40-16,0 0 15,40-40-15,-40 40 16,40-40-16,-40 40 0,40-40 15,-40 40-15,0 0 0,40-40 0,-40 40 16,0 1-16,40-41 0,-40 40 16,41 0-16,-41 0 0,40-40 15,-40 40-15,0 0 0,40-40 16,-40 40-16,40-40 0,-40 40 16,0 0-16,40-40 15,-40 40-15,40-40 0,-40 41 16,40-41-1,-40 40-15,40-40 16,-40 40-16,41 0 16,-41 0-16,40-40 15,0 40-15,0-40 0,-40 40 16,40-40-16,-40 40 0,40-40 16,-40 40-16,40-40 0,-40 41 15,40-41-15,1 40 16,-1 0-16,0-40 15,-40 40-15,40-40 0,-40 40 0,40-40 16,-40 40-16,40-40 0,-40 40 16,40-40-16,0 0 15,-40 40-15,41 0 0,-1-40 16,-40 40-16,40-40 0,-40 41 16,40-41-16,-40 40 0,40-40 0,0 0 15,-40 40-15,40-40 0,-40 40 0,41-40 16,-41 40-16,40-40 0,0 0 15,-40 40-15,40-40 16,-40 40-16,40-40 16,0 0-1,-40 40-15,40-40 0,0 0 16,-40 40-16,41-40 16,-1 0-1,-40 41 1,40-41-16,0 0 15,-40 40-15,40-40 16,0 0-16,0 0 16,0 0-16,1 0 15,-41 40-15,40-40 16,0 0-16,-40 40 16,40-40-16,0 0 15,0 0-15,0 0 16,-40 40-16,40-40 15,1 0 1,-41 40-16,40-40 0,0 0 16,-40 40-16,40-40 15,0 0-15,0 40 0,0-40 16,0 0-16,1 40 16,-1-40-16,0 0 15,0 0-15,0 0 16,-40 40-1,40-40-15,0 0 16,0 0 0,-40-40 124,0 0-140,0 0 16,0 0-16,0 0 0,0 0 0</inkml:trace>
  <inkml:trace contextRef="#ctx0" brushRef="#br0" timeOffset="1682.48">30576 6978 0,'0'-40'94,"-40"40"-79,0 0 1,0 0 0,0 0-16,0 0 15,40-40 1,-40 40-16,-1 0 0,1 0 16,0 0-16,0 0 15,0 0-15,0 0 0,0 0 16,0 0-16,-1 0 62,1 0-62,0 0 16,0 0 0,0 0-16,0 0 31,0 0-31,0 0 15,-1 0-15,1 0 0,0 0 16,0 0-16,0 0 0,0 0 63,0 0-48,40-40-15,-40 40 0,-1 0 16</inkml:trace>
  <inkml:trace contextRef="#ctx0" brushRef="#br0" timeOffset="2946.49">30536 7620 0,'-40'0'15,"0"0"1,0 0 31,0 0-47,0 0 16,-1 0-16,1 0 15,0 0-15,0 0 16,0 0 15,0 0-31,0 0 16,0 0-16,-1 0 0,1 0 0,0 0 15,0 0-15,0 0 0,0 0 16,0 0 31,0 0-32,-1 0-15,1 0 16,0 0-16,0 0 0,0 0 0,0 0 16,0 0-16,0 0 0,-1 0 93,1 0-77</inkml:trace>
  <inkml:trace contextRef="#ctx0" brushRef="#br0" timeOffset="4010.66">30616 8221 0,'-40'0'16,"0"0"-16,0 0 0,0 0 15,0 0 1,0 0-16,0 0 15,-1 0 1,1 0-16,0 0 16,0 0-16,0 0 15,0 0 1,0 0-16,0 0 16,-1 0-1,1 0-15,0 0 31,0 0-15,0 0 0,0 0-16,0 0 0,0 0 15,-1 0-15,1 0 0,0 0 0,0 0 16,0 0-16,0 0 0,0 0 16,0 0-16,-1 0 62,1 0-62,0 0 0,0 0 16,0 0-16,0 0 15,0 0-15,0 0 16</inkml:trace>
  <inkml:trace contextRef="#ctx0" brushRef="#br0" timeOffset="5085.76">30576 8823 0,'-40'0'0,"0"0"16,0 0-16,0 0 0,0 0 15,0 0-15,-1 0 0,1 0 16,0 0-16,0 0 15,0 0-15,0 40 0,0-40 16,0 0-16,-1 0 16,1 0-16,0 0 15,0 0-15,0 0 0,0 0 16,0 0-16,0 0 0,-1 0 0,1 0 0,0 0 16,0 0-16,0 0 0,0 0 0,0 0 15,0 0-15,-1 0 47,1-40-47,0 40 0,0 0 16,0 0-16,0 0 0,0 0 0,0 0 0,-1 0 15,1 0-15,0 0 16,0 0 0,40-40-16,-40 40 15,0 0 1,0 0-1,-1 0 32</inkml:trace>
  <inkml:trace contextRef="#ctx0" brushRef="#br0" timeOffset="6599.94">30576 9385 0,'-40'0'0,"0"0"0,0 0 15,0 0 1,0 0-16,0 0 15,-1 0-15,1 0 16,0 0-16,0 0 0,0 0 16,0 0-16,0 0 0,0 0 15,40-41-15,-41 41 0,1 0 16,0 0-16,0 0 16,0 0-16,0 0 0,0 0 0,0 0 0,-1 0 15,1 0-15,0 0 0,0 0 0,0 0 16,0 0-16,0 0 15,0-40-15,-1 40 16,1 0-16,0 0 16,0 0-16,0 0 15,0 0-15,0 0 0,0 0 0,-1 0 16,1 0-16,0 0 0,0 0 16,0 0-16,0 0 15,0 0 1,-1 0-1,1 0 1,0 0 0,0 0-16,0 0 15,0 0 48,0 0-48,0 0 1,-1 0-16,1 0 31,0 0-15,0 0-16,0 0 16,40-40-16,-40 40 0,40-40 187,40 40-171,0-40-16</inkml:trace>
  <inkml:trace contextRef="#ctx0" brushRef="#br0" timeOffset="8317">30616 6216 0,'-40'0'63,"0"0"-48,0 0-15,0 0 16,0 0-16,0 0 0,0 0 0,-1 0 15,1 0-15,0 0 0,0 0 0,0 0 0,0 0 16,0 0-16,0 0 0,-1 0 16,1 0-16,0 0 47,0 0-32,0 0-15,0 0 0,0 0 16,0 0-16,-1 0 0,41-40 15,-40 40-15,0 0 0,0 0 16,0 0 187,0 0-187,0 0-1</inkml:trace>
  <inkml:trace contextRef="#ctx0" brushRef="#br0" timeOffset="9892.49">30857 5494 0,'-40'0'16,"0"0"-1,0 0-15,0 0 16,40-40-16,-40 40 0,-1 0 16,1 0-16,0-40 15,0 40-15,0 0 16,0 0-16,0 0 15,0 0-15,-1 0 16,1 0-16,0 0 0,0-40 16,0 40-16,0 0 15,0 0 1,0 0 0,-1 0-16,1 0 15,0 0-15,0 0 16,0 0-16,0 0 15,0 0 17,0 0-17,-1 0-15,1 0 16,0 0-16,0 0 0,0 0 16,0 0-16,40-40 250</inkml:trace>
  <inkml:trace contextRef="#ctx0" brushRef="#br0" timeOffset="11005.49">30817 4612 0,'-40'0'31,"0"0"-15,0 0-16,0 0 16,-1 0-16,1 0 0,0 0 15,0 0-15,0 0 0,0 0 0,0 0 16,0 0-16,-1 0 15,1 0-15,0 0 16,0 0-16,0 0 16,0 0-16,0 0 15,0 0-15,-1 0 0,1 0 16,0 0-16,0 0 0,0 0 0,0 0 16,0 0 30,0 0-30,-1 0-16,1 0 16,0 0-16,0 0 15,0 0 1,0 0 0,0 0-1,0 0-15,-1 0 16,1 0-16,0 0 15,0 0 1</inkml:trace>
  <inkml:trace contextRef="#ctx0" brushRef="#br0" timeOffset="12544.5">30937 3850 0,'-40'0'47,"0"0"-31,0 0-16,0 0 16,0 0-16,0 0 0,0 0 15,-1 0-15,1 0 0,0 0 16,0 0-16,0 0 0,0 0 0,0 0 0,0 0 15,-1 0-15,1 0 0,0 0 16,0 0-16,0 0 0,0 0 0,0 0 16,0 0-16,-1 0 0,1 0 0,0 0 0,0 0 15,0 0-15,0 0 0,0 0 16,0 0-16,-1 0 0,1 0 0,0 0 16,0 0-16,0 0 109,0 0-93,0 0-16,0 0 15,-1 0 32,1 0-31,0 0-16,0 0 15,0 0-15,0 0 0,0 0 16,0 0-16,-1 0 16,1 0-16,0 0 15,0 0 79</inkml:trace>
  <inkml:trace contextRef="#ctx0" brushRef="#br0" timeOffset="14257.71">31178 3128 0,'-40'0'31,"0"0"-31,0 0 16,0 0-16,0 0 15,-1 0-15,1 0 0,0 0 16,0 0-16,0 0 0,0 0 0,0 0 0,0 0 0,-1 0 16,1 0-16,0 0 0,0 0 0,0 0 15,0 0 1,0 0-1,0 0 1,-1 0-16,1 0 0,0 0 16,0 0-16,0 0 0,0 0 0,0 0 15,0 0-15,-1 0 0,1 0 0,0 0 16,0 0 0,0 0-1,0 0-15,0 0 16,0 0-16,40 40 15,-41-40-15,1 0 0,0 0 0,0 0 16,0 0-16,0 0 0,0 0 0,0 0 16,-1 0-16,1 0 15,0 0 1,0 0 0,0 0-16,0 0 15,0 0-15,0 0 0,-1 0 16,1 0-1,0 0-15,0 0 0,0 0 16,0 0-16,0 0 16,-1 0 77,1 0-77,0 0 125,0 0-141,0 0 62,0 0-62,0 0 16,0 0-16</inkml:trace>
  <inkml:trace contextRef="#ctx0" brushRef="#br0" timeOffset="16215.06">31459 2527 0,'-40'0'0,"0"0"16,0 0-16,0 0 16,-1 0-16,1 0 15,0 0 1,0 0-1,0 0-15,0 0 0,0 0 16,0 0-16,-1 0 0,1 0 0,0 0 0,0 0 0,0 0 16,0 0-16,0 0 0,0 0 0,-1 0 0,1 0 15,0 0-15,0 40 0,0-40 0,0 0 16,0 0-16,0 0 0,-1 0 16,1 0-16,0 0 15,0 0-15,0 0 0,0 40 0,0-40 16,0 0-16,-1 0 0,1 0 0,0 0 0,0 0 0,-40 0 0,40 0 15,0 0-15,-1 0 0,1 0 16,0 0-16,0 0 0,0 0 0,0 0 0,0 0 0,0 0 16,-1 0-16,1 0 0,0 0 0,0 0 15,0 0-15,0 0 63,0 0-63,0 0 0,-1 0 0,1 0 15,0 0-15,0 0 0,0 0 0,0 0 0,0 0 16,-1 0-16,-39 0 0,40 0 0,0 0 16,0 0-16,0 0 0,0 0 78,-1 0-63,1 0-15,0 0 0,0 0 16,0 0-16,0 0 0,0 0 297,0 0-281,-1 0 46,1 0-46,0 0-16,0 0 15,0 0 95,0 0-95,40-40 220</inkml:trace>
  <inkml:trace contextRef="#ctx0" brushRef="#br0" timeOffset="18012.5">31900 1925 0,'-40'0'31,"0"0"-15,0 0-16,0 40 15,0-40-15,0 0 0,0 0 0,-1 0 0,1 0 16,0 0-16,0 0 0,0 0 0,0 0 0,0 0 0,0 0 0,-1 0 16,1 0-16,0 0 0,0 0 0,0 0 0,-40 0 0,40 0 0,-1 0 0,-39 0 15,40 0-15,-40 0 0,40 0 0,0 0 0,-1 0 0,-39 0 0,40 0 0,0 0 16,-40 40-16,40-40 0,-1 0 0,1 0 0,-40 0 0,40 0 0,0 0 0,-40 0 15,39 0-15,-39 0 0,40 0 0,-40 0 0,40 0 0,0 0 0,-1 0 16,-39 0-16,40 0 0,0 0 0,0 0 0,0 0 0,-41 0 0,41 40 0,-40-40 16,40 0-16,0 0 0,0 0 0,0 0 0,-41 0 0,41 0 0,0 0 0,0 0 15,0 0-15,0 0 0,-1 0 0,1 0 0,0 0 0,0 0 0,0 0 0,0 0 16,0 0-16,0 0 0,-1 0 0,1 0 16,0 0-16,0 0 46,0 0-46,0 0 16,0 0-16,0 0 0,-1 0 0,1 0 0,0 0 16,0 0-16,0 0 0,0 0 0,0 0 15,0 0-15,-1 0 0,1 0 78,40-40-78,-40 40 0,0 0 0,0 0 16,0 0 0,0 0-1,0 0 1,-1 0-16,1 0 16,0 0-16,40-40 0,-40 40 15,0 0-15,0 0 16,0 0-16,0 0 0,-1 0 0,41-40 15,-40 40-15,0 0 0,0 0 16,0 0-16</inkml:trace>
  <inkml:trace contextRef="#ctx0" brushRef="#br0" timeOffset="20114.5">31098 10066 0,'-40'0'16,"0"0"0,0 0-16,40-40 0,-41 40 15,1 0-15,0 0 0,0 0 16,40-40-16,-40 40 0,0 0 0,0 0 15,0 0-15,-1 0 16,1 0-16,0 0 0,0 0 16,0 0-16,0 0 0,0 0 0,40-40 0,-40 40 15,-1 0-15,1 0 0,0 0 0,0 0 0,0 0 0,0 0 16,0 0-16,0 0 0,-1 0 0,41-40 0,-40 40 0,0 0 16,0 0-16,0 0 0,0 0 15,0 0-15,40-40 0,-40 40 16,-1 0-16,1 0 0,0 0 15,0 0-15,40-40 0,-40 40 0,0 0 0,0 0 16,0 0-16,-1 0 0,1 0 0,40-40 0,-40 40 0,0 0 0,0 0 16,0 0-16,0 0 0,0-41 0,-1 41 0,1 0 0,0 0 15,0 0-15,0 0 0,0 0 16,0 0-16,-1 0 0,1 0 16,40-40-16,-40 40 15,0 0-15,0 0 16,0 0-16,0 0 0,0 0 15,-1 0-15,1 0 16,0 0-16,0 0 16,0 0-1,0 0 1,40-40 0,-40 40-16,0 0 0,-1 0 15,1 0-15,0 0 0,0 0 16,0 0-16,0 0 0,0 0 15,0 0-15,40-40 0,-41 40 0,1 0 16,0 0 0,0 0-1,0 0 1,0 0 15</inkml:trace>
  <inkml:trace contextRef="#ctx0" brushRef="#br0" timeOffset="21578.5">31178 10427 0,'-40'0'16,"0"0"-16,0 0 15,0 0-15,0 0 0,-1 0 16,1 0-16,0 0 0,0 0 0,0 0 15,0 0-15,0 0 0,0 0 0,-1 0 16,1 0-16,0 40 0,0-40 0,0 0 0,0 0 16,0 0-16,0 0 0,-1 0 0,1 0 15,0 0-15,0 0 0,0 0 0,0 0 16,0 0-16,0 0 16,-1 0-16,1 0 0,0 0 15,0 0-15,0 0 0,0 0 0,0 0 0,0 0 16,-1 0-16,1 0 0,0 0 0,0-40 0,0 40 15,0 0-15,0 0 0,0 0 0,-1 0 0,1 0 16,0 0-16,0 0 0,0 0 0,0 0 16,0 0-16,0 0 0,-1 0 0,1-40 15,0 40-15,0 0 0,0 0 0,0 0 0,0 0 16,-1 0-16,1 0 0,0 0 0,0 0 16,0 0-16,0 0 0,0 0 0,0 0 15,-1 0-15,41-40 0,-40 40 16,0 0-16,0 0 15,0 0-15,0 0 0,0 0 0,0 0 0,-1 0 16,1-40-16,0 40 0,0 0 0,0 0 0,0 0 0,0 0 16,0 0-16,-1-40 0,1 40 0,0 0 0,0-40 0,0 40 0,0 0 15,0 0-15,0-40 0,-1 40 0,1 0 0,0 0 0,0-40 0,0 40 0,0 0 16,0 0-16,0-41 0,-1 41 0,1 0 0,0 0 0,0 0 16,0 0-16,40-40 0,-40 40 0,0 0 15,0 0-15,-1 0 16,41-40-1,-40 40-15,0 0 32</inkml:trace>
  <inkml:trace contextRef="#ctx0" brushRef="#br0" timeOffset="23461.5">31579 11029 0,'-40'0'63,"40"-40"-63,-40 40 0,0 0 16,0 0-16,0 0 15,0 0-15,0 0 16,-1 0-16,1 0 0,0 0 15,40-40-15,-40 40 0,0 0 16,0 0-16,0 0 0,0 0 0,-1 0 16,1 0-16,0 0 0,0 0 0,0 0 15,0 0-15,0 0 0,0 0 0,-1-40 0,1 40 0,0 0 16,0 0-16,0 0 0,0 0 16,0 0-16,0 0 15,-1 0-15,1 0 0,0 0 16,40-41-16,-40 41 0,0 0 0,0 0 0,0 0 15,0 0-15,-1 0 0,1 0 0,0 0 16,0 0-16,0 0 0,0 0 0,0 0 16,0 0-1,-1 0-15,41-40 16,-40 40-16,0 0 0,0 0 16,0 0-16,0 0 0,0 0 0,0 0 15,-1 0-15,1 0 0,0 0 16,0 0-16,0 0 0,0 0 15,0 0-15,40-40 0,-40 40 16,-1 0-16,1 0 0,0 0 16,0 0-16,0 0 0,40-40 15,-40 40-15,0 0 0,-1 0 0,1 0 16,0 0-16,0 0 0,0 0 16,0-40-16,0 40 15,0 0-15,-1 0 0,1 0 16,0 0-16,0 0 15,0 0-15,0 0 0,0 0 0,0 0 16,-1 0-16,1 0 0,0 0 16,0 0-16,40-40 15,-40 40-15,0 0 16,0 0 0,0 0-16,-1 0 15,1 0-15,0 0 0,0 0 0,0 0 16,40-40-16,-40 40 0,0 0 0,0 0 0,-1 0 15,1 0-15,40-40 0,-40 40 16,0 0-16,0 0 16,40-40-16,-40 40 15,0 0-15,40-41 16,-40 41-16,40-40 0,-41 40 16,1 0-16,40-40 0,-40 40 15,0 0 1,40-40-16,-40 40 15,0 0-15,40-40 0,-40 40 16,0 0 0,-1 0-1,1 0 32,40-40-47,-40 40 16,0 0-16,0 0 15,0 0 1,0 0-16,0 0 16,-1 0-16,1 0 0,0 0 15,0 0-15,0 0 16,0 0-16</inkml:trace>
  <inkml:trace contextRef="#ctx0" brushRef="#br0" timeOffset="25254.7">31900 11350 0,'-40'0'63,"0"0"-63,0 0 15,0 0-15,0 0 16,0 0-16,0 0 0,-1 0 16,1 0-16,0 0 0,0 0 15,0 0-15,0 0 0,0 0 0,0 0 16,-41 0-16,41 0 0,0 0 15,0 0-15,0 0 0,0 0 0,0 0 0,-1 0 16,1 0-16,0 0 0,0 0 0,0 0 0,0 0 16,0 0-16,0 0 0,-1 0 0,1 0 15,0 0-15,0 0 0,0 0 0,0 0 16,0 0-16,0 0 0,-1 0 0,1 0 0,0 0 0,0 0 16,0 0-16,0-40 0,0 40 0,0 0 0,-1 0 0,1 0 15,0 0-15,0 0 0,0 0 0,0 0 0,0 0 0,0 0 0,-1 0 16,1 0-16,0 0 0,40-41 0,-40 41 0,0 0 0,0 0 15,0 0-15,0-40 0,-1 40 0,1 0 16,0 0-16,0 0 0,0 0 0,40-40 16,-40 40-16,0 0 0,0 0 15,-1 0-15,1 0 0,0 0 0,40-40 16,-40 40-16,0 0 0,0 0 0,0 0 0,-1 0 16,1 0-16,0 0 0,0 0 0,0 0 0,0 0 0,0 0 15,40-40-15,-40 40 0,-1 0 0,1 0 0,0 0 16,0 0-16,0 0 0,40-40 0,-40 40 15,0 0 1,0 0 0,-1-40-16,1 40 15,0 0-15,0 0 0,40-40 0,-40 40 0,0 0 16,0 0-16,0 0 0,-1 0 0,41-40 0,-40 40 0,0 0 16,0-40-16,0 40 0,0 0 0,40-41 0,-40 41 15,0 0-15,-1 0 0,41-40 16,-40 40-16,0 0 31,0 0-15,0-40-16,0 40 15,0 0-15,0 0 0,-1 0 0,41-40 0,-40 40 0,0-40 16,0 40-16,0 0 0,0 0 0,0 0 0,0-40 0,-1 40 16,1 0-16,0-40 0,0 40 0,0 0 0,0 0 15,0 0-15,40-40 0,-40 40 0,-1 0 0,1 0 0,0 0 16,40-40-16,-40 40 0,0 0 15,0 0-15,0-41 16,0 41-16,-1 0 0,1 0 16,0 0-16,0-40 0,0 40 0,0 0 0,40-40 15,-40 40-15,0 0 0,-1 0 0,1 0 0,0 0 16,0 0 0,40-40-1,-40 40-15,0 0 0,0 0 16,0 0-1,-1 0-15,1 0 16,0 0-16,0-40 0,0 40 16,0 0-16,0 0 0,-1 0 15,1 0-15,0 0 0,0 0 0,0 0 16,0 0-16,0-40 0,0 40 16,-1 0-16,1 0 15,0 0-15</inkml:trace>
  <inkml:trace contextRef="#ctx0" brushRef="#br0" timeOffset="27016.52">32623 12031 0,'-40'0'94,"-1"0"-79,1 0-15,40-40 0,-40 40 0,0 0 16,0 0-16,0 0 0,0 0 0,0 0 16,40-40-16,-41 40 0,1 0 15,0 0-15,0-40 0,0 40 16,0 0-16,0 0 0,0 0 0,40-40 0,-41 40 0,1 0 15,0 0-15,-40 0 0,80-40 0,-80 0 0,40 40 0,-41 0 0,1 0 0,40 0 16,-40-40-16,-41 40 0,41-40 0,0 40 0,0 0 0,-1 0 0,41-40 0,-80-1 16,40 41-16,39-40 0,-39 40 0,40 0 0,-40 0 0,0 0 0,-1-40 15,41 40-15,-40-40 0,0 40 0,40 0 0,-41 0 0,1-40 0,40 40 0,0 0 16,0-40-16,0 40 0,-41 0 0,41-40 0,0 40 0,0 0 0,0 0 0,-40 0 16,39-40-16,1 40 0,0 0 0,-40 0 0,40-40 0,-40 40 0,39 0 0,1-41 15,-40 41-15,40 0 0,0 0 0,-41 0 0,41 0 0,0 0 0,-40 0 0,40 0 16,-40 0-16,39-40 0,-39 40 0,0 0 0,0-40 0,40 40 0,-41 0 0,1 0 15,40 0-15,-80 0 0,39-40 0,41 40 0,-40 0 0,40 0 0,-40 0 16,39 0-16,-39 0 0,0 0 0,40 0 0,0 0 0,0 0 0,-1-40 16,1 40-16,0 0 0,0 0 0,0 0 0,0 0 0,0-40 0,0 40 15,-1 0-15,-39 0 0,40-40 0,0 40 0,0 0 0,0 0 0,0 0 16,-1-40-16,-39 40 0,0 0 0,40 0 0,0 0 0,-41 0 0,41-40 0,-40 40 16,0 0-16,40 0 0,0-40 0,-41 40 0,41 0 0,-40 0 0,40-41 15,-40 41-15,-1 0 0,41 0 0,-40 0 0,40-40 0,0 0 0,-41 40 0,41 0 16,-40 0-16,40-40 0,-40 40 0,-41 0 0,81-40 0,-80 40 0,80-40 0,-1 40 0,-39-40 0,0 40 0,-40 0 0,39 0 15,1-40-15,0 40 0,-41 0 0,1 0 16,80-40-16,-40 40 0,-1-41 0,1 41 0,0 0 0,40 0 0,-40 0 0,39 0 16,1 0-16,0 0 0,0 0 0,0 0 0,0-40 15,0 40-15,0-40 47,-1 40-47,1-40 0,0 40 16,0 0-16,40-40 0,-40 40 0,0 0 0,0-40 0,0 40 15,-1-40-15,1 40 0,0 0 16,40-40-16,-40 40 0,40-40 0,-40 40 16,0-40-1,0-1 1,0 41-16,-1 0 0,41-40 0,-40 40 16,0-40-16,0 40 0,40-40 0,-40 40 0,-40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00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8.31395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3-17T14:24:18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9510 17807 0,'40'0'140,"0"0"-140,0 0 16,-40-40-16,40 40 0,1-41 16,-41 1-1,40 40 1,-40-40-1,40 40-15,-40-40 47,40 40-31,0 0-16,-40-40 16,40 0-16,-40 0 15,40 40-15,-40-40 16,40 40-1,1 0 1,-41-40-16,40 40 16,-40-41-16,0 1 15,40 40-15,-40-40 32,40 40-32,-40-40 15,40 40 1,-40-40-16,40 40 15,-40-40 1,40 40 0,-40-40-16,40 40 15,-40-40-15,0 0 16,41 40 0,-41-40-1,40 40-15,-40-41 16,40 41-1</inkml:trace>
  <inkml:trace contextRef="#ctx0" brushRef="#br0" timeOffset="5384.63">10353 16924 0,'0'-40'16,"40"40"-1,-40-40 1,40 40 0,-40-40-16,0 0 15,40 40 1,-40-40-16,0 0 31,40 40-31,-40-40 0,0-1 16,40 41-1,-40-40-15,0 0 16,40 40-16,-40-40 0,0 0 16,40 40-1,-40-40-15,41 0 0,-41 0 16,0 0-1,40 40-15,-40-40 0,0-1 16,40 41-16,-40-40 0,0 0 16,40 40-1,-40-40-15,0 0 16,40 40-16,-40-40 31,0 0-15,40 40-1,-40-40-15,0 0 16,40-1-16,-40 1 16,0 0-16,41 40 15,-41-40-15,0 0 16,40 40 0,-40-40-16,0 0 0,0 0 31,40 40-31,-40-40 0,0 0 78,40-1-62,-40 1-1,0 0-15,40 40 16,-40-40-1,0 0 32,0 0-31,0 0 0,40 40-16,-40-40 0,0 0 15,40-1 1,-40 1-1,0 0 32,0 0-31,0 0-16,0 0 16,40 0-1,-40 0-15,0 0 16,0 0-1,0-1 1,0 1 0,0 0-16,0 0 15,0 0-15,0 0 0,0 0 16,0 0-16,0 0 16,0-1-16,0 1 62,0 0-46,0 0-1,0 0-15,-40 40 16,40-40-16,0 0 0,-40 40 0,40-40 16,0 0-16,0 0 15,-40 40-15,40-41 63,-40 41-48,40-40-15,0 0 32,-40 40-17,40-40 1,-40 40-1,40-40 1,-40 40 0,40-40-16,-41 40 15,41-40-15,-40 0 16,40 0 46,-40 40-62,0 0 94,0-41-63,0 41-15,0 0 93,-1 0-93,1 0-16,0 0 94,0 0-79,40-40 1,-40 40-16,0 0 0,0 0 16,0 0 93,-1 0-93,1 0-16,0 0 15,0 0-15,0 0 16,0 0 15,0 0-31,0 0 0,-1 0 31,1 0-15,0 0 0,0 0-16,0 0 15,40 40-15,-40-40 47,0 0-31,40 41-16,-40-41 15,-1 0-15,1 0 16,40 40-16,-40-40 16,40 40-1,-40-40-15,0 0 16,0 0 0,40 40-16,-40-40 31,40 40-31,-40 0 31,40 0 0,-41-40-31,1 0 16,40 40-16,-40 0 31,40 1-15,-40-41-16,40 40 15,-40 0 1,40 0 15,-40-40-31,40 40 16,0 0 31,-40-40-47,40 40 15,0 0 17,-40-40-17,40 40-15,-41-40 32,41 40-32,0 1 15,0-1 1,0 0-1,-40-40-15,40 40 16,0 0-16,-40-40 16,40 40-16,0 0 15,0 0 1,0 0 31,0 1-16,0-1-31,0 0 31,0 0-15,0 0 0,0 0-1,0 0-15,0 0 16,0 0-1,0 0 1,0 1 0,0-1-1,0 0 1,0 0 0,0 0 15,0 0-16,0 0 1,0 0 0,0 0-1,0 1 17,0-1-17,0 0 1,0 0-1,0 0 1,0 0 0,0 0-1,0 0 1,0 0 15,0 0-15,0 1-1,0-1 1,0 0 0,0 0-1,0 0 1,0 0 0,40-40-16,-40 40 15,0 0 1,0 0-1,40-40-15,-40 41 32,0-1-1,41-40 0,-41 40-31,0 0 63,0 0-48,40-40 1,-40 40 0,0 0 30,40-40-30,-40 40 0,0 0-1,40-40-15,-40 40 16,40-40 15,-40 41-15,0-1-1,40 0 1,-40 0 0,40-40-16,-40 40 47,40-40-32,-40 40-15,41-40 31,-41 40-31,40-40 63,-40 40 156,0 0-188</inkml:trace>
  <inkml:trace contextRef="#ctx0" brushRef="#br0" timeOffset="6991.98">8948 17005 0,'40'0'93,"0"0"-77,-40 40 0,41-40-16,-1 0 15,-40 40 1,40-40-16,0 0 16,-40 40-16,40-40 31,-40 40-16,40-40-15,0 0 32,0 0-17,-40 40-15,41-40 16,-1 0 31,-40 40-47,40-40 15,-40 40 1,40-40-16,0 0 31,0 0-15,0 0 125,0 0-48,-40-40-93,0 0 16,41 0-16,-41 0 0,40 0 0,-40 0 16,0 0-16,40-1 0,-40 1 15,0 0-15,0 0 0,0 0 0,0 0 16,0 0-1,40 40-15,-40-40 16,0 0 0,0-1-1,0 1-15,0 0 16,0 0-16,0 0 31</inkml:trace>
  <inkml:trace contextRef="#ctx0" brushRef="#br0" timeOffset="161325.62">6179 17125 0,'41'0'156,"-41"-40"-140,40 40 0,0 0-1,0 0 1,0 0-1,0 0-15,0 0 16,0 0-16,1 0 16,-1 0 31,0 0-47,0 0 15,0 0-15,0 0 16,0 0-16,0 0 62,1 0-30,-1 0 14,0 0-30,0 0-16,0 0 0,0 0 16,0 0-1,0 0 48,1 0-48,-41-40-15,40 40 0,0 0 0,0 0 16,0-40-16,0 40 16,0-41 15,1 41-15,-1-40 15,0 40-16,-40-40 1,40 40 15,-40-40-15,40 40 0,-40-40-16,40 40 0,-40-40 15,40 40 1,-40-40-16,40 40 0,-40-40 0,41 40 15,-41-40 1,40-1-16,0 1 16,-40 0-1,40 40-15,0-40 32,-40 0-17,40 40 1,-40-40 62,40 40 0,-40-40-78,0 0 94,0 0-94,40 40 15,-40-40-15,41-1 16,-41 1-16,40 40 16,-40-40-16,40 40 15,-40-40-15,0 0 16,40 40-16,-40-40 0,40 0 16,-40 0-16,40 40 31,-40-40-31,0-1 31,0 1 94,0 0-125,0 0 16,0 0-1,0 0-15,40 40 16,-40-40-16,0 0 16,0 0 46,0 0-46,0-1-16,0 1 15,0 0 1,0 0 0,0 0-16,-40 40 0,40-40 15,0 0-15,0 0 0,0 0 16,0-1-16,0 1 15,-40 40-15,40-40 0,0 0 16,0 0-16,-40 0 16,0 0-16,0 40 15,40-40-15,-40 0 16,-1 40 0,41-40-16,-40 40 15,40-41-15,-40 41 16,40-40-16,-40 40 0,40-40 0,-40 40 0,40-40 31,-40 40-31,40-40 0,-40 40 0,0-40 16,-1 40-16,41-40 15,-40 40-15,0 0 16,40-40-16,0 0 16,-40 40-16,40-41 15,-40 41-15,40-40 31,-40 40-31,0 0 79,40-40-79,-40 40 0,40-40 0,-41 40 15,1-40 1,0 40-16,0 0 15,0 0 1,40-40-16,-40 40 47,0 0-47,-1 0 0,1 0 16,40-40-16,-40 40 0,0 0 0,0 0 15,0 0-15,0 0 0,0 0 16,-1 0-16,1 0 0,0 0 15,0 0-15,0 0 16,0 0 62,0 0-62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14T13:21:36.1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21748 10788 0,'-80'0'359,"40"0"-343,40 40-16,-40-40 0,0 40 31,40 1-15,-40-1-1,0-40 1,-41 40 15,81 0-15,-40-40-1,0 80 1,0-40 0,0 0-1,40 0 1,0 0 0,0 1 15,0-1-16,0 0 1,0 0 47,40-40-63,0 40 15,0-40 1,0 0-1,0 0 1,-40 40 0,41-40 15,-1 0 78,0 0-93</inkml:trace>
  <inkml:trace contextRef="#ctx0" brushRef="#br0" timeOffset="69935.89">22029 11069 0,'-40'0'16,"0"0"62,40 40 16,0 0-63,0 0 47,0 0-31,40-40 31,0 0-47,-40 40-15,41-40 109,-1 0-63,0-40-15,0 0-16,0 0 126,-40 0-110,0 0-32,0 0 48,0 0-32,0 0 63,0 0 15,-40 40-78,0 0-15,0 0 0,0 0 30,-1 0-30,1 0 0,0 0 187</inkml:trace>
  <inkml:trace contextRef="#ctx0" brushRef="#br0" timeOffset="71902.89">22230 11510 0,'0'-40'62,"0"0"-46,40 40 15,0-40-31,0 40 16,41 0 0,-41 0-1,0 0 16,0 0-15,0 0 0,0 0 15,0 40 16,1-40-32,-41 40 1,0 0 0,0 0-1,0 40 17,0 41-17,0-81 1,0 40-1,0 0 1,0-40 62,-41-40-62,1 40-1,0-40 1,0 0 0,-40 0-1,40 0 17,0 0-17,-1 0 16,1 0 1,40-40 30,40 40-46,1-40-1,-1 40 1,0-40 0,40 0-1,-40 0 17,0 40-17,0 0 32,1 0 0,-1 0-31,0 0-1,0 0 1,0 0 15</inkml:trace>
  <inkml:trace contextRef="#ctx0" brushRef="#br0" timeOffset="-35732.96">6340 5093 0,'120'-40'110,"-80"40"-110,1 0 15,79 0 1,201 0-1,-161 0-15,202 0 16,-1 0 0,120 0-1,-39 0 1,-121 0 0,80 0-1,0 0 16,41 0-15,-202 0 0,-39 0-1,-161 0 1,121 0 0,79 0-1,41 0 1,0 0-1,0 0 1,120 0 0,41 0-1,-121 0 17,-121 0-17,-79 0 1,160 0-1,-1 0 1,1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84DAE-9A7E-410A-848D-75C57A352663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568F22D-5C8F-4F57-A7A6-A022D00EAF45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1208" y="8686462"/>
            <a:ext cx="2973913" cy="4548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39386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92473" algn="l"/>
                <a:tab pos="786342" algn="l"/>
                <a:tab pos="1180211" algn="l"/>
                <a:tab pos="1574080" algn="l"/>
                <a:tab pos="1967949" algn="l"/>
                <a:tab pos="2361818" algn="l"/>
                <a:tab pos="2755687" algn="l"/>
                <a:tab pos="3149556" algn="l"/>
                <a:tab pos="3543425" algn="l"/>
                <a:tab pos="3937294" algn="l"/>
                <a:tab pos="4331163" algn="l"/>
                <a:tab pos="4725032" algn="l"/>
                <a:tab pos="5118901" algn="l"/>
                <a:tab pos="5512769" algn="l"/>
                <a:tab pos="5906638" algn="l"/>
                <a:tab pos="6300507" algn="l"/>
                <a:tab pos="6694367" algn="l"/>
                <a:tab pos="7088236" algn="l"/>
                <a:tab pos="7482105" algn="l"/>
                <a:tab pos="787597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4E9F4F-60EB-4ABC-BBC8-F8224AFFADAD}" type="slidenum">
              <a:rPr lang="pt-BR" sz="1200">
                <a:solidFill>
                  <a:srgbClr val="000000"/>
                </a:solidFill>
                <a:latin typeface="Times New Roman" pitchFamily="16"/>
                <a:ea typeface="Microsoft YaHei"/>
                <a:cs typeface="Segoe UI"/>
              </a:rPr>
              <a:pPr algn="r" defTabSz="393869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92473" algn="l"/>
                  <a:tab pos="786342" algn="l"/>
                  <a:tab pos="1180211" algn="l"/>
                  <a:tab pos="1574080" algn="l"/>
                  <a:tab pos="1967949" algn="l"/>
                  <a:tab pos="2361818" algn="l"/>
                  <a:tab pos="2755687" algn="l"/>
                  <a:tab pos="3149556" algn="l"/>
                  <a:tab pos="3543425" algn="l"/>
                  <a:tab pos="3937294" algn="l"/>
                  <a:tab pos="4331163" algn="l"/>
                  <a:tab pos="4725032" algn="l"/>
                  <a:tab pos="5118901" algn="l"/>
                  <a:tab pos="5512769" algn="l"/>
                  <a:tab pos="5906638" algn="l"/>
                  <a:tab pos="6300507" algn="l"/>
                  <a:tab pos="6694367" algn="l"/>
                  <a:tab pos="7088236" algn="l"/>
                  <a:tab pos="7482105" algn="l"/>
                  <a:tab pos="7875974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pt-BR" sz="1200" dirty="0">
              <a:solidFill>
                <a:srgbClr val="000000"/>
              </a:solidFill>
              <a:latin typeface="Times New Roman" pitchFamily="16"/>
              <a:ea typeface="Microsoft YaHei"/>
              <a:cs typeface="Segoe UI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Text Box 2"/>
          <p:cNvSpPr txBox="1"/>
          <p:nvPr/>
        </p:nvSpPr>
        <p:spPr>
          <a:xfrm>
            <a:off x="685514" y="4343231"/>
            <a:ext cx="5486972" cy="4115136"/>
          </a:xfrm>
          <a:prstGeom prst="rect">
            <a:avLst/>
          </a:prstGeom>
          <a:noFill/>
          <a:ln>
            <a:noFill/>
          </a:ln>
        </p:spPr>
        <p:txBody>
          <a:bodyPr vert="horz" wrap="none" lIns="80165" tIns="40083" rIns="80165" bIns="40083" anchor="ctr" anchorCtr="0" compatLnSpc="1"/>
          <a:lstStyle/>
          <a:p>
            <a:pPr defTabSz="39386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600" dirty="0">
              <a:solidFill>
                <a:srgbClr val="FFFFFF"/>
              </a:solidFill>
              <a:latin typeface="Arial"/>
              <a:ea typeface="Microsoft YaHe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a8e024c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a8e024cb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aa8e024cb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1208" y="8686462"/>
            <a:ext cx="2973913" cy="4548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39386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92473" algn="l"/>
                <a:tab pos="786342" algn="l"/>
                <a:tab pos="1180211" algn="l"/>
                <a:tab pos="1574080" algn="l"/>
                <a:tab pos="1967949" algn="l"/>
                <a:tab pos="2361818" algn="l"/>
                <a:tab pos="2755687" algn="l"/>
                <a:tab pos="3149556" algn="l"/>
                <a:tab pos="3543425" algn="l"/>
                <a:tab pos="3937294" algn="l"/>
                <a:tab pos="4331163" algn="l"/>
                <a:tab pos="4725032" algn="l"/>
                <a:tab pos="5118901" algn="l"/>
                <a:tab pos="5512769" algn="l"/>
                <a:tab pos="5906638" algn="l"/>
                <a:tab pos="6300507" algn="l"/>
                <a:tab pos="6694367" algn="l"/>
                <a:tab pos="7088236" algn="l"/>
                <a:tab pos="7482105" algn="l"/>
                <a:tab pos="787597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4E9F4F-60EB-4ABC-BBC8-F8224AFFADAD}" type="slidenum">
              <a:rPr lang="pt-BR" sz="1200">
                <a:solidFill>
                  <a:srgbClr val="000000"/>
                </a:solidFill>
                <a:latin typeface="Times New Roman" pitchFamily="16"/>
                <a:ea typeface="Microsoft YaHei"/>
                <a:cs typeface="Segoe UI"/>
              </a:rPr>
              <a:pPr algn="r" defTabSz="393869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92473" algn="l"/>
                  <a:tab pos="786342" algn="l"/>
                  <a:tab pos="1180211" algn="l"/>
                  <a:tab pos="1574080" algn="l"/>
                  <a:tab pos="1967949" algn="l"/>
                  <a:tab pos="2361818" algn="l"/>
                  <a:tab pos="2755687" algn="l"/>
                  <a:tab pos="3149556" algn="l"/>
                  <a:tab pos="3543425" algn="l"/>
                  <a:tab pos="3937294" algn="l"/>
                  <a:tab pos="4331163" algn="l"/>
                  <a:tab pos="4725032" algn="l"/>
                  <a:tab pos="5118901" algn="l"/>
                  <a:tab pos="5512769" algn="l"/>
                  <a:tab pos="5906638" algn="l"/>
                  <a:tab pos="6300507" algn="l"/>
                  <a:tab pos="6694367" algn="l"/>
                  <a:tab pos="7088236" algn="l"/>
                  <a:tab pos="7482105" algn="l"/>
                  <a:tab pos="7875974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82</a:t>
            </a:fld>
            <a:endParaRPr lang="pt-BR" sz="1200" dirty="0">
              <a:solidFill>
                <a:srgbClr val="000000"/>
              </a:solidFill>
              <a:latin typeface="Times New Roman" pitchFamily="16"/>
              <a:ea typeface="Microsoft YaHei"/>
              <a:cs typeface="Segoe UI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Text Box 2"/>
          <p:cNvSpPr txBox="1"/>
          <p:nvPr/>
        </p:nvSpPr>
        <p:spPr>
          <a:xfrm>
            <a:off x="685514" y="4343231"/>
            <a:ext cx="5486972" cy="4115136"/>
          </a:xfrm>
          <a:prstGeom prst="rect">
            <a:avLst/>
          </a:prstGeom>
          <a:noFill/>
          <a:ln>
            <a:noFill/>
          </a:ln>
        </p:spPr>
        <p:txBody>
          <a:bodyPr vert="horz" wrap="none" lIns="80165" tIns="40083" rIns="80165" bIns="40083" anchor="ctr" anchorCtr="0" compatLnSpc="1"/>
          <a:lstStyle/>
          <a:p>
            <a:pPr defTabSz="39386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600" dirty="0">
              <a:solidFill>
                <a:srgbClr val="FFFFFF"/>
              </a:solidFill>
              <a:latin typeface="Arial"/>
              <a:ea typeface="Microsoft YaHe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1208" y="8686462"/>
            <a:ext cx="2973913" cy="4548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39386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92473" algn="l"/>
                <a:tab pos="786342" algn="l"/>
                <a:tab pos="1180211" algn="l"/>
                <a:tab pos="1574080" algn="l"/>
                <a:tab pos="1967949" algn="l"/>
                <a:tab pos="2361818" algn="l"/>
                <a:tab pos="2755687" algn="l"/>
                <a:tab pos="3149556" algn="l"/>
                <a:tab pos="3543425" algn="l"/>
                <a:tab pos="3937294" algn="l"/>
                <a:tab pos="4331163" algn="l"/>
                <a:tab pos="4725032" algn="l"/>
                <a:tab pos="5118901" algn="l"/>
                <a:tab pos="5512769" algn="l"/>
                <a:tab pos="5906638" algn="l"/>
                <a:tab pos="6300507" algn="l"/>
                <a:tab pos="6694367" algn="l"/>
                <a:tab pos="7088236" algn="l"/>
                <a:tab pos="7482105" algn="l"/>
                <a:tab pos="787597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7351B3-B154-4A24-8359-B0660D2D190C}" type="slidenum">
              <a:rPr lang="pt-BR" sz="1200">
                <a:solidFill>
                  <a:srgbClr val="000000"/>
                </a:solidFill>
                <a:latin typeface="Times New Roman" pitchFamily="16"/>
                <a:ea typeface="Microsoft YaHei"/>
                <a:cs typeface="Segoe UI"/>
              </a:rPr>
              <a:pPr algn="r" defTabSz="393869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92473" algn="l"/>
                  <a:tab pos="786342" algn="l"/>
                  <a:tab pos="1180211" algn="l"/>
                  <a:tab pos="1574080" algn="l"/>
                  <a:tab pos="1967949" algn="l"/>
                  <a:tab pos="2361818" algn="l"/>
                  <a:tab pos="2755687" algn="l"/>
                  <a:tab pos="3149556" algn="l"/>
                  <a:tab pos="3543425" algn="l"/>
                  <a:tab pos="3937294" algn="l"/>
                  <a:tab pos="4331163" algn="l"/>
                  <a:tab pos="4725032" algn="l"/>
                  <a:tab pos="5118901" algn="l"/>
                  <a:tab pos="5512769" algn="l"/>
                  <a:tab pos="5906638" algn="l"/>
                  <a:tab pos="6300507" algn="l"/>
                  <a:tab pos="6694367" algn="l"/>
                  <a:tab pos="7088236" algn="l"/>
                  <a:tab pos="7482105" algn="l"/>
                  <a:tab pos="7875974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83</a:t>
            </a:fld>
            <a:endParaRPr lang="pt-BR" sz="1200" dirty="0">
              <a:solidFill>
                <a:srgbClr val="000000"/>
              </a:solidFill>
              <a:latin typeface="Times New Roman" pitchFamily="16"/>
              <a:ea typeface="Microsoft YaHei"/>
              <a:cs typeface="Segoe UI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Text Box 2"/>
          <p:cNvSpPr txBox="1"/>
          <p:nvPr/>
        </p:nvSpPr>
        <p:spPr>
          <a:xfrm>
            <a:off x="685514" y="4343231"/>
            <a:ext cx="5486972" cy="4115136"/>
          </a:xfrm>
          <a:prstGeom prst="rect">
            <a:avLst/>
          </a:prstGeom>
          <a:noFill/>
          <a:ln>
            <a:noFill/>
          </a:ln>
        </p:spPr>
        <p:txBody>
          <a:bodyPr vert="horz" wrap="none" lIns="80165" tIns="40083" rIns="80165" bIns="40083" anchor="ctr" anchorCtr="0" compatLnSpc="1"/>
          <a:lstStyle/>
          <a:p>
            <a:pPr defTabSz="39386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600" dirty="0">
              <a:solidFill>
                <a:srgbClr val="FFFFFF"/>
              </a:solidFill>
              <a:latin typeface="Arial"/>
              <a:ea typeface="Microsoft YaHe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EDFD5-4D3E-4D84-98E1-98CFDECE76F8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72BA0-39CC-438C-AB0D-CEAEAFD6208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2C9E1-11DF-433C-81B8-926A653F3FA7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FE3F3-8AC2-42A9-8C81-2939332C123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7A9EC-A769-42D1-894F-0C2AEC54EEE1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2B6C7-0E7F-4EB5-A41B-0D9092D9DFB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EA340-A2A9-493B-82AA-5E46E97FC8A9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2AFA7-7156-4AC8-8EDC-91DBAC021EC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A70F-205E-41D8-9267-0415B2B2C3B1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EB960-B572-41A1-825E-69D936B6A3D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E71B-64F8-431F-9F01-FDB49D33A962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81AD4-10EE-4631-BC80-9DA61555EEE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6E32A-B609-4473-BB67-01322A60C076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79725-0E1F-4F01-96EF-4020C3DDF0C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07482-3093-460F-A4F1-DB9B4085F927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310F7-B474-4F4B-95E8-1C7D0DD031C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3ADF-E3AA-4D58-9776-A851D9A871EE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648E6-EDDB-4BC7-ABD5-DA9209CC08E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C606-7609-4063-A4EE-61547BDE2788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537E8-C1CB-4605-B9E8-01B0FE86C8D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C327-72AF-4991-AA03-BB8923A901BE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4C23E-213D-47A8-BD2F-0297E95A056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4E0490-1FFE-4B95-B7DD-9AC83C42EABB}" type="datetimeFigureOut">
              <a:rPr lang="pt-BR"/>
              <a:pPr>
                <a:defRPr/>
              </a:pPr>
              <a:t>22/05/2023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6D91A20-4E93-428A-AD13-31316CE91A3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customXml" Target="../ink/ink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ng.com/images/search?view=detailV2&amp;ccid=ym66ktQu&amp;id=C7665B289A752DD1CED6827D7A99EF20D95CC5F8&amp;thid=OIP.ym66ktQuQvCVmQXZm6mMkAHaFR&amp;mediaurl=https%3a%2f%2fs1.static.brasilescola.uol.com.br%2fimg%2f2018%2f10%2ftipos-clima-brasil_be.jpeg&amp;exph=570&amp;expw=800&amp;q=caracter%c3%adsticas+dos+climas+brasileiros&amp;simid=608040603716617571&amp;ck=541B53CBA80DE3BBDED186B80D6A9DF5&amp;selectedIndex=0&amp;FORM=IRPRST&amp;idpp=overlayview&amp;ajaxhist=0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2"/>
          <p:cNvSpPr txBox="1">
            <a:spLocks noChangeArrowheads="1"/>
          </p:cNvSpPr>
          <p:nvPr/>
        </p:nvSpPr>
        <p:spPr bwMode="auto">
          <a:xfrm>
            <a:off x="341313" y="2087563"/>
            <a:ext cx="115189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3425"/>
              </a:lnSpc>
            </a:pPr>
            <a:r>
              <a:rPr lang="pt-BR" altLang="pt-BR" sz="6000" b="1" dirty="0">
                <a:ea typeface="Calibri" pitchFamily="34" charset="0"/>
                <a:cs typeface="Calibri" pitchFamily="34" charset="0"/>
              </a:rPr>
              <a:t>GEOGRAFIA</a:t>
            </a:r>
            <a:endParaRPr lang="pt-BR" altLang="pt-BR" sz="3000" b="1" dirty="0"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425"/>
              </a:lnSpc>
            </a:pPr>
            <a:endParaRPr lang="pt-BR" altLang="pt-BR" sz="3000" dirty="0"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ts val="3425"/>
              </a:lnSpc>
            </a:pPr>
            <a:r>
              <a:rPr lang="pt-BR" sz="3200" b="1" dirty="0"/>
              <a:t>Climas da Terra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3"/>
          <p:cNvSpPr>
            <a:spLocks noGrp="1" noChangeArrowheads="1"/>
          </p:cNvSpPr>
          <p:nvPr>
            <p:ph type="title"/>
          </p:nvPr>
        </p:nvSpPr>
        <p:spPr>
          <a:xfrm>
            <a:off x="584200" y="365125"/>
            <a:ext cx="10947400" cy="1325563"/>
          </a:xfrm>
        </p:spPr>
        <p:txBody>
          <a:bodyPr/>
          <a:lstStyle/>
          <a:p>
            <a:pPr algn="ctr">
              <a:defRPr/>
            </a:pPr>
            <a:r>
              <a:rPr lang="pt-BR" altLang="pt-BR" sz="6000" b="1" dirty="0">
                <a:latin typeface="Arial" pitchFamily="34" charset="0"/>
                <a:cs typeface="Arial" pitchFamily="34" charset="0"/>
              </a:rPr>
              <a:t>Fatores Climáticos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600" y="2082800"/>
            <a:ext cx="10883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rial" pitchFamily="34" charset="0"/>
                <a:cs typeface="Arial" pitchFamily="34" charset="0"/>
              </a:rPr>
              <a:t>São as condições que determinam ou interferem nos elementos climáticos e possibilitam a existência de diferentes tipos de climas.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3"/>
          <p:cNvSpPr>
            <a:spLocks noGrp="1" noChangeArrowheads="1"/>
          </p:cNvSpPr>
          <p:nvPr>
            <p:ph type="title"/>
          </p:nvPr>
        </p:nvSpPr>
        <p:spPr>
          <a:xfrm>
            <a:off x="584200" y="365125"/>
            <a:ext cx="7039008" cy="1040163"/>
          </a:xfrm>
        </p:spPr>
        <p:txBody>
          <a:bodyPr/>
          <a:lstStyle/>
          <a:p>
            <a:pPr algn="ctr">
              <a:defRPr/>
            </a:pPr>
            <a:r>
              <a:rPr lang="pt-BR" altLang="pt-BR" sz="5400" dirty="0">
                <a:latin typeface="Arial" pitchFamily="34" charset="0"/>
                <a:cs typeface="Arial" pitchFamily="34" charset="0"/>
              </a:rPr>
              <a:t>Fatores Climáticos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4200" y="1405288"/>
            <a:ext cx="683687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Latitude</a:t>
            </a:r>
          </a:p>
          <a:p>
            <a:pPr algn="ctr"/>
            <a:r>
              <a:rPr lang="pt-BR" sz="3400" dirty="0">
                <a:latin typeface="Arial" pitchFamily="34" charset="0"/>
                <a:cs typeface="Arial" pitchFamily="34" charset="0"/>
              </a:rPr>
              <a:t> 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Ligada às diferenças da radiação solar sobre a Terra. Assim, quanto mais próximo à Linha do Equador (baixas latitudes), mais as temperaturas tendem a aumentar. Por outro lado, à medida que nos direcionamos rumo às zonas polares (altas latitudes), menores tendem a ser as temperaturas.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8712" y="-1"/>
            <a:ext cx="4274715" cy="441211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528277" y="4365538"/>
            <a:ext cx="3834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/>
              <a:t>https://www.proenem.com.br/enem/geografia/clima-fatores-climaticos/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34055805-17D7-5654-AAB5-F59D3719CC21}"/>
                  </a:ext>
                </a:extLst>
              </p14:cNvPr>
              <p14:cNvContentPartPr/>
              <p14:nvPr/>
            </p14:nvContentPartPr>
            <p14:xfrm>
              <a:off x="8089560" y="361080"/>
              <a:ext cx="1690560" cy="394164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34055805-17D7-5654-AAB5-F59D3719CC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0200" y="351720"/>
                <a:ext cx="1709280" cy="39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0B789A9E-25EF-4EBB-82D4-4A3DB540ED99}"/>
                  </a:ext>
                </a:extLst>
              </p14:cNvPr>
              <p14:cNvContentPartPr/>
              <p14:nvPr/>
            </p14:nvContentPartPr>
            <p14:xfrm>
              <a:off x="7959600" y="86760"/>
              <a:ext cx="4434840" cy="451908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0B789A9E-25EF-4EBB-82D4-4A3DB540E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50240" y="77400"/>
                <a:ext cx="4453560" cy="4537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253" y="873452"/>
            <a:ext cx="5785929" cy="322087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829890" y="3963553"/>
            <a:ext cx="46654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100" dirty="0"/>
              <a:t>https://www.proenem.com.br/enem/geografia/clima-fatores-climaticos/</a:t>
            </a:r>
          </a:p>
        </p:txBody>
      </p:sp>
      <p:sp>
        <p:nvSpPr>
          <p:cNvPr id="16386" name="Título 3"/>
          <p:cNvSpPr>
            <a:spLocks noGrp="1" noChangeArrowheads="1"/>
          </p:cNvSpPr>
          <p:nvPr>
            <p:ph type="title"/>
          </p:nvPr>
        </p:nvSpPr>
        <p:spPr>
          <a:xfrm>
            <a:off x="611495" y="0"/>
            <a:ext cx="10950303" cy="1040163"/>
          </a:xfrm>
        </p:spPr>
        <p:txBody>
          <a:bodyPr/>
          <a:lstStyle/>
          <a:p>
            <a:pPr algn="ctr">
              <a:defRPr/>
            </a:pPr>
            <a:r>
              <a:rPr lang="pt-BR" altLang="pt-BR" sz="5400" dirty="0">
                <a:latin typeface="Arial" pitchFamily="34" charset="0"/>
                <a:cs typeface="Arial" pitchFamily="34" charset="0"/>
              </a:rPr>
              <a:t>Fatores Climáticos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3949" y="968560"/>
            <a:ext cx="63521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Albedo</a:t>
            </a:r>
          </a:p>
          <a:p>
            <a:pPr algn="ctr"/>
            <a:r>
              <a:rPr lang="pt-BR" sz="3400" dirty="0">
                <a:latin typeface="Arial" pitchFamily="34" charset="0"/>
                <a:cs typeface="Arial" pitchFamily="34" charset="0"/>
              </a:rPr>
              <a:t> 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É a taxa de refletividade da luz solar. Quanto mais claro é o material, maior é o albedo, e por isso mais luz ele reflete. Nos materiais escuros, o albedo é baixo, e por isso a maior parte da luz solar fica retida. Como resultado, materiais com albedo baixo são mais quentes.</a:t>
            </a:r>
            <a:endParaRPr lang="pt-BR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D56232-03E5-D480-EBFF-1B2126F8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16" y="4697759"/>
            <a:ext cx="5701066" cy="167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3"/>
          <p:cNvSpPr>
            <a:spLocks noGrp="1" noChangeArrowheads="1"/>
          </p:cNvSpPr>
          <p:nvPr>
            <p:ph type="title"/>
          </p:nvPr>
        </p:nvSpPr>
        <p:spPr>
          <a:xfrm>
            <a:off x="570553" y="0"/>
            <a:ext cx="10947400" cy="885606"/>
          </a:xfrm>
        </p:spPr>
        <p:txBody>
          <a:bodyPr/>
          <a:lstStyle/>
          <a:p>
            <a:pPr algn="ctr"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Fatores Climáticos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26716" t="22007" r="23893" b="17179"/>
          <a:stretch/>
        </p:blipFill>
        <p:spPr>
          <a:xfrm>
            <a:off x="1232417" y="835089"/>
            <a:ext cx="7543094" cy="57640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42345" y="6518586"/>
            <a:ext cx="765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Professor </a:t>
            </a:r>
            <a:r>
              <a:rPr lang="pt-BR" sz="1100" dirty="0" err="1"/>
              <a:t>Temistócles</a:t>
            </a:r>
            <a:r>
              <a:rPr lang="pt-BR" sz="1100" dirty="0"/>
              <a:t> Rafael Gomes Sobrinho - CEAP – Centro de Ensino Superior do Amapá – Curso de Arquitetura e Urbanismo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3"/>
          <p:cNvSpPr>
            <a:spLocks noGrp="1" noChangeArrowheads="1"/>
          </p:cNvSpPr>
          <p:nvPr>
            <p:ph type="title"/>
          </p:nvPr>
        </p:nvSpPr>
        <p:spPr>
          <a:xfrm>
            <a:off x="613222" y="0"/>
            <a:ext cx="10947400" cy="748780"/>
          </a:xfrm>
        </p:spPr>
        <p:txBody>
          <a:bodyPr/>
          <a:lstStyle/>
          <a:p>
            <a:pPr algn="ctr">
              <a:defRPr/>
            </a:pPr>
            <a:r>
              <a:rPr lang="pt-BR" altLang="pt-BR" sz="5400" dirty="0">
                <a:latin typeface="Arial" pitchFamily="34" charset="0"/>
                <a:cs typeface="Arial" pitchFamily="34" charset="0"/>
              </a:rPr>
              <a:t>Fatores Climáticos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21853" y="708764"/>
            <a:ext cx="929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err="1">
                <a:latin typeface="Arial" pitchFamily="34" charset="0"/>
                <a:cs typeface="Arial" pitchFamily="34" charset="0"/>
              </a:rPr>
              <a:t>Maritimidade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e Continentalidade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064" y="1386841"/>
            <a:ext cx="10015583" cy="493518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97100" y="6399315"/>
            <a:ext cx="7391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http://lelinhosm.blogspot.com/2014/08/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3"/>
          <p:cNvSpPr>
            <a:spLocks noGrp="1" noChangeArrowheads="1"/>
          </p:cNvSpPr>
          <p:nvPr>
            <p:ph type="title"/>
          </p:nvPr>
        </p:nvSpPr>
        <p:spPr>
          <a:xfrm>
            <a:off x="565790" y="222622"/>
            <a:ext cx="10947400" cy="1483310"/>
          </a:xfrm>
        </p:spPr>
        <p:txBody>
          <a:bodyPr/>
          <a:lstStyle/>
          <a:p>
            <a:pPr algn="ctr"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Fatores Climáticos</a:t>
            </a:r>
            <a:br>
              <a:rPr lang="pt-BR" altLang="pt-BR" sz="6000" dirty="0">
                <a:latin typeface="Arial" pitchFamily="34" charset="0"/>
                <a:cs typeface="Arial" pitchFamily="34" charset="0"/>
              </a:rPr>
            </a:br>
            <a:r>
              <a:rPr lang="pt-BR" sz="4000" b="1" dirty="0">
                <a:latin typeface="Arial" pitchFamily="34" charset="0"/>
                <a:cs typeface="Arial" pitchFamily="34" charset="0"/>
              </a:rPr>
              <a:t>Massas de Ar</a:t>
            </a:r>
            <a:br>
              <a:rPr lang="pt-BR" sz="4000" b="1" dirty="0">
                <a:latin typeface="Arial" pitchFamily="34" charset="0"/>
                <a:cs typeface="Arial" pitchFamily="34" charset="0"/>
              </a:rPr>
            </a:br>
            <a:endParaRPr lang="pt-BR" alt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12758" t="21480" r="15235" b="6449"/>
          <a:stretch/>
        </p:blipFill>
        <p:spPr>
          <a:xfrm>
            <a:off x="504766" y="1337439"/>
            <a:ext cx="9114691" cy="5131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521826" y="649128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https://pt.wikipedia.org/wiki/Massa_de_ar#/media/Ficheiro:Air_masses.svg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111E3310-B408-5CFF-7447-70538F2784C5}"/>
                  </a:ext>
                </a:extLst>
              </p14:cNvPr>
              <p14:cNvContentPartPr/>
              <p14:nvPr/>
            </p14:nvContentPartPr>
            <p14:xfrm>
              <a:off x="2224440" y="4865400"/>
              <a:ext cx="1820520" cy="154548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111E3310-B408-5CFF-7447-70538F2784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5080" y="4856040"/>
                <a:ext cx="1839240" cy="1564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F3EF2-B827-49E0-A419-FF47FD87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365125"/>
            <a:ext cx="10956235" cy="5929658"/>
          </a:xfrm>
        </p:spPr>
        <p:txBody>
          <a:bodyPr/>
          <a:lstStyle/>
          <a:p>
            <a:r>
              <a:rPr lang="pt-BR" sz="4800" b="1" dirty="0"/>
              <a:t>Tipos de Massa de Ar</a:t>
            </a:r>
            <a:br>
              <a:rPr lang="pt-BR" sz="4800" b="1" dirty="0"/>
            </a:br>
            <a:br>
              <a:rPr lang="pt-BR" sz="3200" dirty="0"/>
            </a:br>
            <a:r>
              <a:rPr lang="pt-BR" sz="3200" dirty="0"/>
              <a:t>Massa equatorial: de temperatura elevada, forma-se em baixas latitudes e é úmida quando formada no oceano. Quando formada no continente é menos úmida.</a:t>
            </a:r>
            <a:br>
              <a:rPr lang="pt-BR" sz="3200" dirty="0"/>
            </a:br>
            <a:r>
              <a:rPr lang="pt-BR" sz="3200" dirty="0"/>
              <a:t>• Massa tropical: formada em latitudes subtropicais, entre 25º e 60º de latitude norte e sul, é quente e seca quando formada no continente.</a:t>
            </a:r>
            <a:br>
              <a:rPr lang="pt-BR" sz="3200" dirty="0"/>
            </a:br>
            <a:r>
              <a:rPr lang="pt-BR" sz="3200" dirty="0"/>
              <a:t>• Massa polar: com temperaturas menos elevadas e formada nas regiões próximas aos polos, é fria e seca. Se formada no oceano, é úmida.</a:t>
            </a:r>
          </a:p>
        </p:txBody>
      </p:sp>
    </p:spTree>
    <p:extLst>
      <p:ext uri="{BB962C8B-B14F-4D97-AF65-F5344CB8AC3E}">
        <p14:creationId xmlns:p14="http://schemas.microsoft.com/office/powerpoint/2010/main" val="361304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 noChangeArrowheads="1"/>
          </p:cNvSpPr>
          <p:nvPr>
            <p:ph type="title"/>
          </p:nvPr>
        </p:nvSpPr>
        <p:spPr>
          <a:xfrm>
            <a:off x="904773" y="740510"/>
            <a:ext cx="10400899" cy="809157"/>
          </a:xfrm>
        </p:spPr>
        <p:txBody>
          <a:bodyPr/>
          <a:lstStyle/>
          <a:p>
            <a:pPr algn="ctr">
              <a:defRPr/>
            </a:pPr>
            <a:r>
              <a:rPr lang="pt-BR" altLang="pt-BR" sz="5400" dirty="0">
                <a:latin typeface="Arial" pitchFamily="34" charset="0"/>
                <a:cs typeface="Arial" pitchFamily="34" charset="0"/>
              </a:rPr>
              <a:t>Fatores Climáticos</a:t>
            </a:r>
            <a:br>
              <a:rPr lang="pt-BR" altLang="pt-BR" sz="5400" dirty="0">
                <a:latin typeface="Arial" pitchFamily="34" charset="0"/>
                <a:cs typeface="Arial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Relevo</a:t>
            </a:r>
            <a:br>
              <a:rPr lang="pt-BR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852708" y="1263064"/>
            <a:ext cx="51027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Influi na temperatura e na umidade ao facilitar ou dificultar a circulação das massas de ar. Pode influenciar na formação de desertos e/ou na ocorrência de chuvas orográficas.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/>
          <a:srcRect l="11459" t="13858" r="10297" b="13281"/>
          <a:stretch/>
        </p:blipFill>
        <p:spPr>
          <a:xfrm>
            <a:off x="168658" y="1359459"/>
            <a:ext cx="6682517" cy="469399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5954" y="60270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google.com/search?tbs=simg:CAQSnwIJPIyZsWAK2zsakwILELCMpwgaYgpgCAMSKIYKiQqMCocKiRTgCfUJ7gnvE6YUhje2PoQ5tz6TN-U31CmHN4kouD4aMC9A-pARIObSZwTNKBFbUvQG84kCRjQh5fYp6R2qEhCmdiDNw960AfWR-exPSkT2ECAEDAsQjq7-CBoKCggIARIEKvjM7AwLEJ3twQkaiwEKFgoEdHJlZdqliPYDCgoIL20vMDdqN3IKGwoJYmF0aG9saXRo2qWI9gMKCggvbS8wZDVnaAoYCgVncmFzc9qliPYDCwoJL20vMDh0OWNfChoKB291dGNyb3DapYj2AwsKCS9tLzA3Y3d2bgoeCgtncmVlbiBhbGdhZdqliPYDCwoJL20vMDF5MjR2DA&amp;sxsrf=ALeKk01avru2I7vnXzS8gGsDv0x0YkqcgA:1591882490171&amp;q=tree&amp;tbm=isch&amp;sa=X&amp;ved=2ahUKEwij7eay8PnpAhUVI7kGHU00AxsQ2A4oAXoECBMQKQ&amp;biw=1920&amp;bih=883#imgrc=JDuBBLGPEbUEBM</a:t>
            </a:r>
          </a:p>
        </p:txBody>
      </p:sp>
    </p:spTree>
    <p:extLst>
      <p:ext uri="{BB962C8B-B14F-4D97-AF65-F5344CB8AC3E}">
        <p14:creationId xmlns:p14="http://schemas.microsoft.com/office/powerpoint/2010/main" val="249042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/>
          <a:srcRect l="8913" t="14877" r="9613"/>
          <a:stretch/>
        </p:blipFill>
        <p:spPr>
          <a:xfrm>
            <a:off x="177424" y="1241398"/>
            <a:ext cx="5254388" cy="4309792"/>
          </a:xfrm>
          <a:prstGeom prst="rect">
            <a:avLst/>
          </a:prstGeom>
        </p:spPr>
      </p:pic>
      <p:sp>
        <p:nvSpPr>
          <p:cNvPr id="3" name="Título 3"/>
          <p:cNvSpPr>
            <a:spLocks noGrp="1" noChangeArrowheads="1"/>
          </p:cNvSpPr>
          <p:nvPr>
            <p:ph type="title"/>
          </p:nvPr>
        </p:nvSpPr>
        <p:spPr>
          <a:xfrm>
            <a:off x="224050" y="324183"/>
            <a:ext cx="10515600" cy="722530"/>
          </a:xfrm>
        </p:spPr>
        <p:txBody>
          <a:bodyPr/>
          <a:lstStyle/>
          <a:p>
            <a:pPr algn="ctr">
              <a:defRPr/>
            </a:pPr>
            <a:r>
              <a:rPr lang="pt-BR" altLang="pt-BR" sz="5400" dirty="0">
                <a:latin typeface="Arial" pitchFamily="34" charset="0"/>
                <a:cs typeface="Arial" pitchFamily="34" charset="0"/>
              </a:rPr>
              <a:t>Fatores Climáticos</a:t>
            </a:r>
            <a:br>
              <a:rPr lang="pt-BR" altLang="pt-BR" sz="5400" dirty="0">
                <a:latin typeface="Arial" pitchFamily="34" charset="0"/>
                <a:cs typeface="Arial" pitchFamily="34" charset="0"/>
              </a:rPr>
            </a:br>
            <a:r>
              <a:rPr lang="pt-BR" altLang="pt-BR" dirty="0">
                <a:latin typeface="Arial" pitchFamily="34" charset="0"/>
                <a:cs typeface="Arial" pitchFamily="34" charset="0"/>
              </a:rPr>
              <a:t>Vegetação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299877" y="1373112"/>
            <a:ext cx="62870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Os diferentes tipos de cobertura vegetal apresentam grande variação na densidade, o que influencia diretamente a absorção da irradiação de calor, além da umidade. Quanto maior a presença de vegetação num local, maior tende a ser a umidade.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7458" y="5496601"/>
            <a:ext cx="43870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https://www.proenem.com.br/enem/geografia/clima-fatores-climaticos/</a:t>
            </a:r>
          </a:p>
        </p:txBody>
      </p:sp>
    </p:spTree>
    <p:extLst>
      <p:ext uri="{BB962C8B-B14F-4D97-AF65-F5344CB8AC3E}">
        <p14:creationId xmlns:p14="http://schemas.microsoft.com/office/powerpoint/2010/main" val="1605012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>
            <a:spLocks noGrp="1" noChangeArrowheads="1"/>
          </p:cNvSpPr>
          <p:nvPr>
            <p:ph type="title"/>
          </p:nvPr>
        </p:nvSpPr>
        <p:spPr>
          <a:xfrm>
            <a:off x="828575" y="461378"/>
            <a:ext cx="10515600" cy="770656"/>
          </a:xfrm>
        </p:spPr>
        <p:txBody>
          <a:bodyPr/>
          <a:lstStyle/>
          <a:p>
            <a:pPr algn="ctr">
              <a:defRPr/>
            </a:pPr>
            <a:r>
              <a:rPr lang="pt-BR" altLang="pt-BR" sz="5400" dirty="0">
                <a:latin typeface="Arial" pitchFamily="34" charset="0"/>
                <a:cs typeface="Arial" pitchFamily="34" charset="0"/>
              </a:rPr>
              <a:t>Fatores Climáticos</a:t>
            </a:r>
            <a:br>
              <a:rPr lang="pt-BR" altLang="pt-BR" sz="5400" dirty="0">
                <a:latin typeface="Arial" pitchFamily="34" charset="0"/>
                <a:cs typeface="Arial" pitchFamily="34" charset="0"/>
              </a:rPr>
            </a:br>
            <a:r>
              <a:rPr lang="pt-BR" altLang="pt-BR" dirty="0">
                <a:latin typeface="Arial" pitchFamily="34" charset="0"/>
                <a:cs typeface="Arial" pitchFamily="34" charset="0"/>
              </a:rPr>
              <a:t>Correntes Marítimas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3242" y="1727810"/>
            <a:ext cx="11226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São extensas porções de água que se deslocam pelo oceano, quase sempre nas mesmas direções, como se fossem larguíssimos ‘rios’ dentro do mar, e são movimentados pelos ventos e pela rotação da Terra. </a:t>
            </a:r>
            <a:r>
              <a:rPr 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: Corrente do Golfo (corrente quente) e Corrente de Humbold (corrente fria)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56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6"/>
          <p:cNvSpPr txBox="1"/>
          <p:nvPr/>
        </p:nvSpPr>
        <p:spPr>
          <a:xfrm>
            <a:off x="330201" y="1059711"/>
            <a:ext cx="11518900" cy="4056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Microsoft YaHei"/>
              </a:rPr>
              <a:t>O </a:t>
            </a:r>
            <a:r>
              <a:rPr lang="pt-BR" sz="3600" b="1" i="1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Microsoft YaHei"/>
              </a:rPr>
              <a:t>Tempo</a:t>
            </a:r>
            <a:r>
              <a:rPr lang="pt-BR" sz="3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Microsoft YaHei"/>
              </a:rPr>
              <a:t> é o estado físico das condições atmosféricas, em um determinado momento e local.</a:t>
            </a:r>
          </a:p>
          <a:p>
            <a:pPr marL="0" marR="0" lvl="0" indent="0" algn="ctr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Microsoft YaHei"/>
            </a:endParaRPr>
          </a:p>
          <a:p>
            <a:pPr marL="0" marR="0" lvl="0" indent="0" algn="ctr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Microsoft YaHei"/>
              </a:rPr>
              <a:t>A </a:t>
            </a:r>
            <a:r>
              <a:rPr lang="pt-BR" sz="3600" b="1" i="1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Microsoft YaHei"/>
              </a:rPr>
              <a:t>Meteorologia</a:t>
            </a:r>
            <a:r>
              <a:rPr lang="pt-BR" sz="3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ea typeface="Microsoft YaHei"/>
              </a:rPr>
              <a:t> é a ciência que estuda as condições e o comportamento físico da atmosfera.</a:t>
            </a:r>
          </a:p>
          <a:p>
            <a:pPr marL="0" marR="0" lvl="0" indent="0" algn="ctr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000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 algn="ctr" defTabSz="449263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1" dirty="0">
                <a:solidFill>
                  <a:srgbClr val="000000"/>
                </a:solidFill>
                <a:latin typeface="Arial"/>
                <a:ea typeface="Microsoft YaHei"/>
              </a:rPr>
              <a:t>Clima</a:t>
            </a:r>
            <a:r>
              <a:rPr lang="pt-BR" sz="3600" dirty="0">
                <a:solidFill>
                  <a:srgbClr val="000000"/>
                </a:solidFill>
                <a:latin typeface="Arial"/>
                <a:ea typeface="Microsoft YaHei"/>
              </a:rPr>
              <a:t> é o conjunto das condições atmosféricas, de uma região, observadas ao longo vários anos.</a:t>
            </a:r>
          </a:p>
          <a:p>
            <a:pPr marL="0" marR="0" lvl="0" indent="0" algn="ctr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36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8" name="Título 3"/>
          <p:cNvSpPr txBox="1">
            <a:spLocks noChangeArrowheads="1"/>
          </p:cNvSpPr>
          <p:nvPr/>
        </p:nvSpPr>
        <p:spPr bwMode="auto">
          <a:xfrm>
            <a:off x="546100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Clima e Tempo</a:t>
            </a:r>
          </a:p>
        </p:txBody>
      </p:sp>
      <p:pic>
        <p:nvPicPr>
          <p:cNvPr id="9" name="Picture 9" descr="Confira a previsão do tempo – BLOG DO ROQUE – SÃO JOÃO DO IVAÍ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72920" y="4639303"/>
            <a:ext cx="3101340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AutoShape 2" descr="Montes Claros – Previsão do tempo para Montes Claros | Jorna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Montes Claros – Previsão do tempo para Montes Claros | Jorna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Montes Claros – Previsão do tempo para Montes Claros | Jorna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6" name="Picture 8" descr="Confira a previsão do tempo para a semana em SC - Contato Inter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8320" y="4615701"/>
            <a:ext cx="2023565" cy="159605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1893389" y="6237877"/>
            <a:ext cx="5917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https://www.contato.net/wp-content/uploads/2017/05/previsao.jpg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268CB-A000-4ADB-B8BC-579D58AA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E0D44A-7AE5-4AAE-A165-62D66DEF3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6" t="11962" r="1957" b="5302"/>
          <a:stretch/>
        </p:blipFill>
        <p:spPr>
          <a:xfrm>
            <a:off x="437322" y="365125"/>
            <a:ext cx="9978887" cy="56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6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39AEC-FD7C-47C7-A1F4-C69B9B9F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3" y="-151709"/>
            <a:ext cx="10515600" cy="1325563"/>
          </a:xfrm>
        </p:spPr>
        <p:txBody>
          <a:bodyPr/>
          <a:lstStyle/>
          <a:p>
            <a:r>
              <a:rPr lang="pt-BR" dirty="0"/>
              <a:t>Precipitação </a:t>
            </a:r>
          </a:p>
        </p:txBody>
      </p:sp>
      <p:pic>
        <p:nvPicPr>
          <p:cNvPr id="1026" name="Picture 2" descr="Tipos de chuva: quais são, critérios, curiosidades - Brasil Escola">
            <a:extLst>
              <a:ext uri="{FF2B5EF4-FFF2-40B4-BE49-F238E27FC236}">
                <a16:creationId xmlns:a16="http://schemas.microsoft.com/office/drawing/2014/main" id="{E67EBB67-5214-4540-9CB9-24C2705A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8" y="750189"/>
            <a:ext cx="8859078" cy="634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0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BC332-1D5E-4663-9541-71E119CA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553969"/>
            <a:ext cx="11353800" cy="2391327"/>
          </a:xfrm>
        </p:spPr>
        <p:txBody>
          <a:bodyPr/>
          <a:lstStyle/>
          <a:p>
            <a:r>
              <a:rPr lang="pt-BR" dirty="0"/>
              <a:t>Brisas</a:t>
            </a:r>
            <a:br>
              <a:rPr lang="pt-BR" dirty="0"/>
            </a:br>
            <a:r>
              <a:rPr lang="pt-BR" sz="2400" dirty="0"/>
              <a:t>O ar se desloca das áreas de alta pressão para ocupar o espaço disponível nas áreas de baixa pressão. Essa circulação do ar proporciona a formação dos ventos. Um exemplo básico para entender esses ventos são as brisas nas regiões litorâneas, que se movimentam em diferentes direções durante o dia e a noite. As brisas terrestres sopram à noite, da terra para o mar; as brisas marítimas sopram durante o dia, do mar para a terra.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50752F-60EE-439E-BCCF-E956345B8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60" t="35549" r="8913" b="24239"/>
          <a:stretch/>
        </p:blipFill>
        <p:spPr>
          <a:xfrm>
            <a:off x="291548" y="2945296"/>
            <a:ext cx="10007494" cy="39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425AF-75F2-4C19-B042-EE2F642F9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A651C7-AAF7-4E6F-9D24-E142D910E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2" t="15313" r="32561" b="19706"/>
          <a:stretch/>
        </p:blipFill>
        <p:spPr>
          <a:xfrm>
            <a:off x="967407" y="570725"/>
            <a:ext cx="7977810" cy="62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8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8E75D-388E-4497-B01D-FC6FDAF4A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Climas no Brasil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D5E15D-FF39-45DC-8227-8D743B1B57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182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/>
          <p:nvPr/>
        </p:nvSpPr>
        <p:spPr>
          <a:xfrm>
            <a:off x="4466082" y="410736"/>
            <a:ext cx="325986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DO BRASIL</a:t>
            </a:r>
            <a:endParaRPr/>
          </a:p>
        </p:txBody>
      </p:sp>
      <p:sp>
        <p:nvSpPr>
          <p:cNvPr id="167" name="Google Shape;167;p13"/>
          <p:cNvSpPr/>
          <p:nvPr/>
        </p:nvSpPr>
        <p:spPr>
          <a:xfrm>
            <a:off x="2499364" y="5964190"/>
            <a:ext cx="5392661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https://www.significados.com.br/foto/mapa-climas-do-brasil-significados-48.jpg</a:t>
            </a:r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9C6E97-05F6-4CBC-9CB8-038FDF77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3" t="21278" r="26977" b="5968"/>
          <a:stretch/>
        </p:blipFill>
        <p:spPr>
          <a:xfrm>
            <a:off x="2499364" y="1026289"/>
            <a:ext cx="6403632" cy="57029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/>
          <p:nvPr/>
        </p:nvSpPr>
        <p:spPr>
          <a:xfrm>
            <a:off x="4536487" y="410736"/>
            <a:ext cx="311906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</a:t>
            </a:r>
            <a:endParaRPr/>
          </a:p>
        </p:txBody>
      </p:sp>
      <p:sp>
        <p:nvSpPr>
          <p:cNvPr id="173" name="Google Shape;173;p14"/>
          <p:cNvSpPr/>
          <p:nvPr/>
        </p:nvSpPr>
        <p:spPr>
          <a:xfrm>
            <a:off x="1814933" y="1082900"/>
            <a:ext cx="7883200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Localizado na área entre os trópicos de Câncer e Capricórnio.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4" descr="Geografando em Floripa: Zonas climáticas da Terra"/>
          <p:cNvPicPr preferRelativeResize="0"/>
          <p:nvPr/>
        </p:nvPicPr>
        <p:blipFill rotWithShape="1">
          <a:blip r:embed="rId3">
            <a:alphaModFix/>
          </a:blip>
          <a:srcRect l="7144" t="6288" r="12938" b="16071"/>
          <a:stretch/>
        </p:blipFill>
        <p:spPr>
          <a:xfrm>
            <a:off x="2554734" y="2247501"/>
            <a:ext cx="6095999" cy="444580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/>
          <p:nvPr/>
        </p:nvSpPr>
        <p:spPr>
          <a:xfrm>
            <a:off x="501344" y="6128401"/>
            <a:ext cx="20532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https://2.bp.blogspot.com/-Gy1TVNU3En4/U9lcIg74PtI/AAAAAAAAAbQ/db7x_58x4ro/s1600/zonastermicas22.jpg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/>
          <p:nvPr/>
        </p:nvSpPr>
        <p:spPr>
          <a:xfrm>
            <a:off x="4536487" y="410736"/>
            <a:ext cx="311906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</a:t>
            </a: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1938628" y="1112839"/>
            <a:ext cx="7728000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Apresentam duas estações climáticas definidas, sendo uma seca e outra chuvosa.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5" descr="Clima tropical - Brasil Esco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6038" y="2220817"/>
            <a:ext cx="5868759" cy="401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5"/>
          <p:cNvSpPr/>
          <p:nvPr/>
        </p:nvSpPr>
        <p:spPr>
          <a:xfrm>
            <a:off x="2228429" y="6060489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https://s3.static.brasilescola.uol.com.br/img/2017/01/estacoes_tropical.jpg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/>
          <p:nvPr/>
        </p:nvSpPr>
        <p:spPr>
          <a:xfrm>
            <a:off x="1193128" y="1153494"/>
            <a:ext cx="10054976" cy="21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Climograma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Gráfico que apresenta a temperatura média mensal e a pluviosidade ao longo dos meses 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"/>
          <p:cNvSpPr/>
          <p:nvPr/>
        </p:nvSpPr>
        <p:spPr>
          <a:xfrm>
            <a:off x="4536487" y="410736"/>
            <a:ext cx="311906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</a:t>
            </a:r>
            <a:endParaRPr/>
          </a:p>
        </p:txBody>
      </p:sp>
      <p:pic>
        <p:nvPicPr>
          <p:cNvPr id="190" name="Google Shape;190;p16" descr="Clima tropical - Brasil Esco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3808" y="2769803"/>
            <a:ext cx="6373200" cy="3409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6"/>
          <p:cNvSpPr/>
          <p:nvPr/>
        </p:nvSpPr>
        <p:spPr>
          <a:xfrm>
            <a:off x="3048016" y="5998791"/>
            <a:ext cx="4988216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https://s2.static.brasilescola.uol.com.br/img/2017/01/clima_tropical.jpg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/>
          <p:nvPr/>
        </p:nvSpPr>
        <p:spPr>
          <a:xfrm>
            <a:off x="4283982" y="410736"/>
            <a:ext cx="362407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EQUATORIAL</a:t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512633" y="1232567"/>
            <a:ext cx="10778800" cy="21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Tipo climático encontrado nas áreas próximas à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Linha do Equador.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Responsável pela Floresta Amazônica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7" descr="Clima equatorial - Brasil Esco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8322" y="3023794"/>
            <a:ext cx="4635335" cy="309640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7"/>
          <p:cNvSpPr/>
          <p:nvPr/>
        </p:nvSpPr>
        <p:spPr>
          <a:xfrm>
            <a:off x="1026883" y="4707106"/>
            <a:ext cx="1235981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https://s1.static.brasilescola.uol.com.br/be/conteudo/images/o-clima-equatorial-responsavel-por-manter-uma-vegetacao-densa-sempre-verde-58ad66efda490.jpg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609600" y="-17462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Elementos do Clima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279400" y="883334"/>
            <a:ext cx="11252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Arial" pitchFamily="34" charset="0"/>
                <a:cs typeface="Arial" pitchFamily="34" charset="0"/>
              </a:rPr>
              <a:t>Os elementos do clima são os atributos básicos que servem para definir o tipo climático de uma determinada região.</a:t>
            </a:r>
            <a:endParaRPr lang="pt-BR" altLang="pt-B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Monte Everest – Wikipédia, a enciclopédia liv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2743200"/>
            <a:ext cx="3980710" cy="2514600"/>
          </a:xfrm>
          <a:prstGeom prst="rect">
            <a:avLst/>
          </a:prstGeom>
          <a:noFill/>
        </p:spPr>
      </p:pic>
      <p:sp>
        <p:nvSpPr>
          <p:cNvPr id="21" name="CaixaDeTexto 20"/>
          <p:cNvSpPr txBox="1"/>
          <p:nvPr/>
        </p:nvSpPr>
        <p:spPr>
          <a:xfrm>
            <a:off x="615781" y="5254074"/>
            <a:ext cx="39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https://upload.wikimedia.org/wikipedia/commons/thumb/e/e7/Everest_North_Face_toward_Base_Camp_Tibet_Luca_Galuzzi_2006.jpg/1200px-Everest_North_Face_toward_Base_Camp_Tibet_Luca_Galuzzi_2006.jpg</a:t>
            </a:r>
          </a:p>
        </p:txBody>
      </p:sp>
      <p:pic>
        <p:nvPicPr>
          <p:cNvPr id="49154" name="Picture 2" descr="Estações do ano. Características das quatro estações do 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711471"/>
            <a:ext cx="3902075" cy="2571729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4546600" y="5219700"/>
            <a:ext cx="397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https://s1.static.brasilescola.uol.com.br/be/conteudo/images/ao-longo-um-ano-as-estacoes-ano-dividem-se-em-quatro-inverno-primavera-verao-outono-5c058fe7a7f13.jpg</a:t>
            </a:r>
          </a:p>
        </p:txBody>
      </p:sp>
      <p:pic>
        <p:nvPicPr>
          <p:cNvPr id="49156" name="Picture 4" descr="Deserto da Líbia - localização, características, fotos - Geografia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3600" y="2781300"/>
            <a:ext cx="2949574" cy="2451100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8496300" y="5181600"/>
            <a:ext cx="295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https://www.infoescola.com/wp-content/uploads/2019/10/deserto-libia-162974390.jpg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4283982" y="410736"/>
            <a:ext cx="362407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EQUATORIAL</a:t>
            </a: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2032000" y="1288726"/>
            <a:ext cx="7085781" cy="168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Temperaturas elevadas o ano inteiro.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Elevado índice pluviométrico.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8"/>
          <p:cNvSpPr/>
          <p:nvPr/>
        </p:nvSpPr>
        <p:spPr>
          <a:xfrm>
            <a:off x="2644516" y="5935803"/>
            <a:ext cx="5417936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https://www.estudopratico.com.br/wp-content/uploads/2014/11/floresta-amazonica-vista-aerea-1200x675.jpg</a:t>
            </a:r>
            <a:endParaRPr/>
          </a:p>
        </p:txBody>
      </p:sp>
      <p:pic>
        <p:nvPicPr>
          <p:cNvPr id="207" name="Google Shape;207;p18" descr="Clima equatorial - Úmido, semiúmido e característic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7071" y="2971222"/>
            <a:ext cx="5352024" cy="301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/>
          <p:nvPr/>
        </p:nvSpPr>
        <p:spPr>
          <a:xfrm>
            <a:off x="3595761" y="410736"/>
            <a:ext cx="5000515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CLIMOGRAMA EQUATORIAL</a:t>
            </a:r>
            <a:endParaRPr/>
          </a:p>
        </p:txBody>
      </p:sp>
      <p:pic>
        <p:nvPicPr>
          <p:cNvPr id="213" name="Google Shape;213;p19" descr="Clima equatorial - Brasil Esco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4634" y="1646833"/>
            <a:ext cx="7638967" cy="4200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/>
          <p:nvPr/>
        </p:nvSpPr>
        <p:spPr>
          <a:xfrm>
            <a:off x="1571413" y="5847083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https://s3.static.brasilescola.uol.com.br/img/2017/02/climograma_equatorial.jpg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4379520" y="410736"/>
            <a:ext cx="343299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SEMIÁRIDO</a:t>
            </a: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1297859" y="1260251"/>
            <a:ext cx="9045676" cy="21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Caracterizado pela baixa incidência de chuvas e por temperaturas elevadas o ano inteiro.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Distribuição pluviométrica irregular ao longo do ano.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0" descr="Clima Semiárido | Educa Mais Bras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0093" y="2951010"/>
            <a:ext cx="6363248" cy="339373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0"/>
          <p:cNvSpPr/>
          <p:nvPr/>
        </p:nvSpPr>
        <p:spPr>
          <a:xfrm>
            <a:off x="885071" y="4553700"/>
            <a:ext cx="11240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https://images.educamaisbrasil.com.br/content/banco_de_imagens/guia-de-estudo/d/geografia-semiarido-clima.jpg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/>
          <p:nvPr/>
        </p:nvSpPr>
        <p:spPr>
          <a:xfrm>
            <a:off x="4379520" y="410736"/>
            <a:ext cx="343299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SEMIÁRIDO</a:t>
            </a:r>
            <a:endParaRPr/>
          </a:p>
        </p:txBody>
      </p:sp>
      <p:sp>
        <p:nvSpPr>
          <p:cNvPr id="228" name="Google Shape;228;p21"/>
          <p:cNvSpPr/>
          <p:nvPr/>
        </p:nvSpPr>
        <p:spPr>
          <a:xfrm>
            <a:off x="1566607" y="1153494"/>
            <a:ext cx="8554064" cy="168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Ocupa cerca de 11% do território do Brasil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Presente na região Nordeste do Brasil.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21" descr="Clima Semiárido - Toda Matér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9098" y="2411344"/>
            <a:ext cx="5124381" cy="341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/>
          <p:nvPr/>
        </p:nvSpPr>
        <p:spPr>
          <a:xfrm>
            <a:off x="2603685" y="5822734"/>
            <a:ext cx="531456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https://static.todamateria.com.br/upload/55/f3/55f3435e4a6de-clima-semiarido.jpg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/>
          <p:nvPr/>
        </p:nvSpPr>
        <p:spPr>
          <a:xfrm>
            <a:off x="3691284" y="442836"/>
            <a:ext cx="48096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CLIMOGRAMA SEMIÁRIDO</a:t>
            </a:r>
            <a:endParaRPr/>
          </a:p>
        </p:txBody>
      </p:sp>
      <p:pic>
        <p:nvPicPr>
          <p:cNvPr id="236" name="Google Shape;236;p22" descr="Clima Semiárido | Suporte Geográfi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9540" y="1219196"/>
            <a:ext cx="7867997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2"/>
          <p:cNvSpPr/>
          <p:nvPr/>
        </p:nvSpPr>
        <p:spPr>
          <a:xfrm>
            <a:off x="1896540" y="5674871"/>
            <a:ext cx="6096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https://1.bp.blogspot.com/-08ZMw4mnBhY/Xqg_IikAL7I/AAAAAAAAjMg/2yp0RA0pZMYVCviduMSWwtEfnRFjCZvnwCLcBGAsYHQ/s640/JUAZEIRO%2BSEMI%25C3%2581RIDO.png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/>
          <p:nvPr/>
        </p:nvSpPr>
        <p:spPr>
          <a:xfrm>
            <a:off x="4387472" y="410736"/>
            <a:ext cx="3688090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 ÚMIDO</a:t>
            </a:r>
            <a:endParaRPr dirty="0"/>
          </a:p>
        </p:txBody>
      </p:sp>
      <p:sp>
        <p:nvSpPr>
          <p:cNvPr id="262" name="Google Shape;262;p25"/>
          <p:cNvSpPr/>
          <p:nvPr/>
        </p:nvSpPr>
        <p:spPr>
          <a:xfrm>
            <a:off x="1271639" y="1272207"/>
            <a:ext cx="9373420" cy="168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Ocorre na faixa litorânea do Brasil, desde o Rio Grande do Norte até São Paulo. 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5" descr="praia-do-espelho-01 | kids2geth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757" y="2449507"/>
            <a:ext cx="5334080" cy="363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5"/>
          <p:cNvSpPr/>
          <p:nvPr/>
        </p:nvSpPr>
        <p:spPr>
          <a:xfrm>
            <a:off x="3596963" y="6042219"/>
            <a:ext cx="4478599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https://escolaeducacao.com.br/clima-litoraneo-umido-brasileiro/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/>
          <p:nvPr/>
        </p:nvSpPr>
        <p:spPr>
          <a:xfrm>
            <a:off x="4387472" y="410736"/>
            <a:ext cx="341708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 ÚMIDO</a:t>
            </a:r>
            <a:endParaRPr lang="pt-BR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270" name="Google Shape;270;p26"/>
          <p:cNvSpPr/>
          <p:nvPr/>
        </p:nvSpPr>
        <p:spPr>
          <a:xfrm>
            <a:off x="6248399" y="1843417"/>
            <a:ext cx="5107200" cy="315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Umidade relativa do ar elevada.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b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Ocorrência de chuvas orográficas</a:t>
            </a:r>
            <a:r>
              <a:rPr lang="pt-BR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6" descr="TIPOS DE CHUVAS | Suporte Geográfi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919" y="1843439"/>
            <a:ext cx="5286016" cy="225559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/>
          <p:nvPr/>
        </p:nvSpPr>
        <p:spPr>
          <a:xfrm>
            <a:off x="1150932" y="4099033"/>
            <a:ext cx="52220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https://3.bp.blogspot.com/-f1m5-TmB3I4/WITEY7-oZNI/AAAAAAAAAWw/4JANn_-OJkIWaY5ftKoBoPNWrPRhf7_RgCLcB/s1600/Chuva%2B2%2B-%2BCopia.jpg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"/>
          <p:cNvSpPr/>
          <p:nvPr/>
        </p:nvSpPr>
        <p:spPr>
          <a:xfrm>
            <a:off x="3699249" y="410736"/>
            <a:ext cx="4793535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 ÚMIDO,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Rio de Janeiro-RJ</a:t>
            </a:r>
            <a:endParaRPr lang="pt-BR" sz="3200" dirty="0"/>
          </a:p>
        </p:txBody>
      </p:sp>
      <p:sp>
        <p:nvSpPr>
          <p:cNvPr id="279" name="Google Shape;279;p27"/>
          <p:cNvSpPr/>
          <p:nvPr/>
        </p:nvSpPr>
        <p:spPr>
          <a:xfrm>
            <a:off x="2916903" y="5723972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https://2.bp.blogspot.com/-zZCg2IYgkkk/VWIlpQ6ZFmI/AAAAAAAABGo/B53Sjf9QnJI/s1600/Figura1_climograma.png</a:t>
            </a:r>
            <a:endParaRPr/>
          </a:p>
        </p:txBody>
      </p:sp>
      <p:pic>
        <p:nvPicPr>
          <p:cNvPr id="1028" name="Picture 4" descr="Temperaturas e precipitações médias // clima em, Rio de Janeiro">
            <a:extLst>
              <a:ext uri="{FF2B5EF4-FFF2-40B4-BE49-F238E27FC236}">
                <a16:creationId xmlns:a16="http://schemas.microsoft.com/office/drawing/2014/main" id="{5A29E7C1-875C-31D8-0692-A4AC6B9B9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13" y="1768757"/>
            <a:ext cx="6096001" cy="45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/>
          <p:nvPr/>
        </p:nvSpPr>
        <p:spPr>
          <a:xfrm>
            <a:off x="3398443" y="410736"/>
            <a:ext cx="539515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 DE ALTITUDE</a:t>
            </a:r>
            <a:endParaRPr/>
          </a:p>
        </p:txBody>
      </p:sp>
      <p:sp>
        <p:nvSpPr>
          <p:cNvPr id="285" name="Google Shape;285;p28"/>
          <p:cNvSpPr/>
          <p:nvPr/>
        </p:nvSpPr>
        <p:spPr>
          <a:xfrm>
            <a:off x="1179871" y="1273938"/>
            <a:ext cx="9438968" cy="21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Ocorre nas áreas do Sudeste do Brasil, onde as altitudes são mais elevadas.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temperaturas são mais baixas em função da altitude.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8" descr="Clima Tropical de Altitude - Guia Estu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981" y="3008933"/>
            <a:ext cx="5861532" cy="312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/>
          <p:nvPr/>
        </p:nvSpPr>
        <p:spPr>
          <a:xfrm>
            <a:off x="2321505" y="6049655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https://i1.wp.com/www.guiaestudo.com.br/wp-content/uploads/2019/02/clima-tropical-altitude.jpg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/>
          <p:nvPr/>
        </p:nvSpPr>
        <p:spPr>
          <a:xfrm>
            <a:off x="3398443" y="410736"/>
            <a:ext cx="539515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 DE ALTITUDE</a:t>
            </a:r>
            <a:endParaRPr/>
          </a:p>
        </p:txBody>
      </p:sp>
      <p:sp>
        <p:nvSpPr>
          <p:cNvPr id="293" name="Google Shape;293;p29"/>
          <p:cNvSpPr/>
          <p:nvPr/>
        </p:nvSpPr>
        <p:spPr>
          <a:xfrm>
            <a:off x="1350295" y="1153494"/>
            <a:ext cx="9491407" cy="21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Apresenta verões chuvosos e invernos com baixos índices pluviométricos.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Temperaturas raramente ultrapassam os 30ºC.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29" descr="Venha descobrir mais sobre a beleza das montanhas – Guia de Campos do Jordã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9148" y="2855681"/>
            <a:ext cx="4805713" cy="320541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/>
          <p:nvPr/>
        </p:nvSpPr>
        <p:spPr>
          <a:xfrm>
            <a:off x="3729147" y="6061092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https://cdn.guiadecamposdojordao.com.br/imgs/20170829170233/parque-estadual-campos-do-jordao.jpg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46100" y="59708"/>
            <a:ext cx="109728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Temperatura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905000" y="6032500"/>
            <a:ext cx="18923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392850" y="1227609"/>
            <a:ext cx="96754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atin typeface="Arial" pitchFamily="34" charset="0"/>
                <a:cs typeface="Arial" pitchFamily="34" charset="0"/>
              </a:rPr>
              <a:t>A temperatura registra o calor da atmosfera de um lugar, cuja variação depende da localização (de acordo com a latitude ou com a altitude) e da circulação atmosférica.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/>
          <p:nvPr/>
        </p:nvSpPr>
        <p:spPr>
          <a:xfrm>
            <a:off x="4148775" y="410736"/>
            <a:ext cx="3894485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SUBTROPICAL </a:t>
            </a:r>
            <a:endParaRPr/>
          </a:p>
        </p:txBody>
      </p:sp>
      <p:sp>
        <p:nvSpPr>
          <p:cNvPr id="301" name="Google Shape;301;p30"/>
          <p:cNvSpPr/>
          <p:nvPr/>
        </p:nvSpPr>
        <p:spPr>
          <a:xfrm>
            <a:off x="1300218" y="1252538"/>
            <a:ext cx="938385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Apresenta as quatro estações climáticas bem definidas</a:t>
            </a:r>
            <a:r>
              <a:rPr lang="pt-BR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0" descr="Estações do ano: causa, características, exercícios - Escola Ki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5351" y="2094342"/>
            <a:ext cx="7229135" cy="272297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0"/>
          <p:cNvSpPr/>
          <p:nvPr/>
        </p:nvSpPr>
        <p:spPr>
          <a:xfrm>
            <a:off x="2499364" y="5412038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https://static.escolakids.uol.com.br/2020/05/estacoes-ano.jpg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/>
          <p:nvPr/>
        </p:nvSpPr>
        <p:spPr>
          <a:xfrm>
            <a:off x="4148775" y="410736"/>
            <a:ext cx="3894485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SUBTROPICAL </a:t>
            </a: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1265100" y="1361601"/>
            <a:ext cx="8640800" cy="36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Verão apresenta temperaturas elevadas.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b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Invernos com temperaturas baixas e áreas com geadas e neve.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b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Outono e Primavera são estações de transição.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/>
          <p:nvPr/>
        </p:nvSpPr>
        <p:spPr>
          <a:xfrm>
            <a:off x="3460553" y="410736"/>
            <a:ext cx="527093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CLIMOGRAMA SUBTROPICAL </a:t>
            </a:r>
            <a:endParaRPr/>
          </a:p>
        </p:txBody>
      </p:sp>
      <p:pic>
        <p:nvPicPr>
          <p:cNvPr id="315" name="Google Shape;315;p32" descr="Observe o climograma acima: Marque a alternativa que indique a região que  apresente esse tipo de - Brainly.com.b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1021" y="1300690"/>
            <a:ext cx="5383356" cy="50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2"/>
          <p:cNvSpPr/>
          <p:nvPr/>
        </p:nvSpPr>
        <p:spPr>
          <a:xfrm>
            <a:off x="8117687" y="5705771"/>
            <a:ext cx="1888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https://pt-static.z-dn.net/files/d42/90d4f71cb9a0e299649830c2589e684c.jpg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aa8e024cb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00" y="203200"/>
            <a:ext cx="10021435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aa8e024cb2_0_0"/>
          <p:cNvSpPr txBox="1"/>
          <p:nvPr/>
        </p:nvSpPr>
        <p:spPr>
          <a:xfrm rot="-758">
            <a:off x="10377067" y="5962633"/>
            <a:ext cx="18148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067" u="sng">
                <a:solidFill>
                  <a:schemeClr val="hlink"/>
                </a:solidFill>
                <a:hlinkClick r:id="rId4"/>
              </a:rPr>
              <a:t>características dos climas brasileiros - Bing images</a:t>
            </a:r>
            <a:endParaRPr sz="1467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 10 Tipos de Clima - Características e Exemplos por região">
            <a:extLst>
              <a:ext uri="{FF2B5EF4-FFF2-40B4-BE49-F238E27FC236}">
                <a16:creationId xmlns:a16="http://schemas.microsoft.com/office/drawing/2014/main" id="{6D4F5A9D-990C-4A30-9FA3-64D2AB0E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7" y="238540"/>
            <a:ext cx="9980662" cy="6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33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 rot="16200000">
            <a:off x="-1648650" y="3664266"/>
            <a:ext cx="496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https://images.app.goo.gl/KV8HXddaqdktXEFW7</a:t>
            </a:r>
          </a:p>
        </p:txBody>
      </p:sp>
      <p:pic>
        <p:nvPicPr>
          <p:cNvPr id="1026" name="Picture 2" descr="VEGETAÇÃO: Formações vegetais do mundo (Noções Gerais) - Geografalando">
            <a:extLst>
              <a:ext uri="{FF2B5EF4-FFF2-40B4-BE49-F238E27FC236}">
                <a16:creationId xmlns:a16="http://schemas.microsoft.com/office/drawing/2014/main" id="{41E882B7-6145-4EA5-BA07-30212672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8" y="831273"/>
            <a:ext cx="7127715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61991-9EBB-4B99-A300-57D4EC5EC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Paisagem Quentes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B50E10-00D0-41A1-AD69-78791A088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420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772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Florestas Equatoriais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62965" y="5488162"/>
            <a:ext cx="84429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dirty="0"/>
              <a:t>Grande biodiversidade de flora e fauna.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62965" y="5027353"/>
            <a:ext cx="500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https://images.app.goo.gl/FHQooy5sk6FNaaBPA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449013" y="4114664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https://images.app.goo.gl/s6DmRc8nUYk34q6g6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" y="843855"/>
            <a:ext cx="5005128" cy="37789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4" y="897467"/>
            <a:ext cx="5074828" cy="32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772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Florestas Equatoriais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1259" y="1085025"/>
            <a:ext cx="11109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são ecossistemas formados por uma vegetação densa e exuberante constituída por árvores de grande estatura, troncos largos e folhas grandes cujas copas formam o dossel florestal, o qual recobre os estratos inferiores.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/>
              <a:t>São detentoras de grande biodiversidade animal e vegetal, desempenhando ainda papel importante no ciclo hidrológico e na regulação climática do nosso planeta.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>
                <a:cs typeface="Calibri" panose="020F0502020204030204" pitchFamily="34" charset="0"/>
              </a:rPr>
              <a:t>É latifoliada, hidrófila, perene e heterogênea</a:t>
            </a:r>
            <a:endParaRPr lang="pt-BR"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766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E18074D-A989-CDA9-C6CE-87F49BDA1021}"/>
              </a:ext>
            </a:extLst>
          </p:cNvPr>
          <p:cNvSpPr txBox="1"/>
          <p:nvPr/>
        </p:nvSpPr>
        <p:spPr>
          <a:xfrm>
            <a:off x="1099297" y="5324163"/>
            <a:ext cx="4440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https://www.peritoanimal.com.br/animais-em-extincao-na-amazonia-imagens-e-curiosidades-23411.html</a:t>
            </a:r>
          </a:p>
        </p:txBody>
      </p:sp>
      <p:pic>
        <p:nvPicPr>
          <p:cNvPr id="3074" name="Picture 2" descr="Floresta equatorial: fauna, flora, clima, mapa - Brasil Escola">
            <a:extLst>
              <a:ext uri="{FF2B5EF4-FFF2-40B4-BE49-F238E27FC236}">
                <a16:creationId xmlns:a16="http://schemas.microsoft.com/office/drawing/2014/main" id="{F9C0BF87-16AD-EC68-5FE2-D621EC3B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71" y="286291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4 ANIMAIS em extinção na AMAZÔNIA - Lista com fotos e curiosidades">
            <a:extLst>
              <a:ext uri="{FF2B5EF4-FFF2-40B4-BE49-F238E27FC236}">
                <a16:creationId xmlns:a16="http://schemas.microsoft.com/office/drawing/2014/main" id="{D715625D-F18B-DC72-D4EA-14D8070A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0" y="957915"/>
            <a:ext cx="572541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3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6154F4-AF40-4698-B539-76164DA9B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7" t="34582" r="34348" b="18438"/>
          <a:stretch/>
        </p:blipFill>
        <p:spPr>
          <a:xfrm>
            <a:off x="702365" y="1378226"/>
            <a:ext cx="7364716" cy="49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6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 estratos da floresta – arvoreagua">
            <a:extLst>
              <a:ext uri="{FF2B5EF4-FFF2-40B4-BE49-F238E27FC236}">
                <a16:creationId xmlns:a16="http://schemas.microsoft.com/office/drawing/2014/main" id="{C8032686-DD1E-0251-3588-DF8F115C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255495"/>
            <a:ext cx="4549588" cy="45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ECJ - Cap. 16 - A paisagem e o espaço da Amazônia">
            <a:extLst>
              <a:ext uri="{FF2B5EF4-FFF2-40B4-BE49-F238E27FC236}">
                <a16:creationId xmlns:a16="http://schemas.microsoft.com/office/drawing/2014/main" id="{70AED0CF-26EA-1DD4-E115-390A4E79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52" y="236444"/>
            <a:ext cx="6091518" cy="45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47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773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- Paisagens temperadas -Florestas Temperadas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37857" y="3429001"/>
            <a:ext cx="113374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Nos climas da zona temperada, em que se incluem, além do temperado, os climas subtropical e mediterrâneo, predominam, como vegetação nativa, as </a:t>
            </a:r>
            <a:r>
              <a:rPr lang="pt-BR" sz="3200" dirty="0" err="1"/>
              <a:t>ﬂorestas</a:t>
            </a:r>
            <a:r>
              <a:rPr lang="pt-BR" sz="3200" dirty="0"/>
              <a:t> temperadas.</a:t>
            </a:r>
          </a:p>
          <a:p>
            <a:r>
              <a:rPr lang="pt-BR" sz="3200" dirty="0"/>
              <a:t>A floresta temperada é um bioma encontrado no centro da Europa, sul da Austrália, Chile, leste da Ásia, principalmente na Coreia, no Japão e algumas partes da China e no leste dos Estados Unidos.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3" y="777291"/>
            <a:ext cx="4304795" cy="255155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49" y="868832"/>
            <a:ext cx="3503660" cy="23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773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- Paisagens temperadas -Florestas Temperadas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4" y="777291"/>
            <a:ext cx="2786498" cy="16516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61" y="752216"/>
            <a:ext cx="2098556" cy="141862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D55767-01A6-0C60-5572-91CC081CF216}"/>
              </a:ext>
            </a:extLst>
          </p:cNvPr>
          <p:cNvSpPr txBox="1"/>
          <p:nvPr/>
        </p:nvSpPr>
        <p:spPr>
          <a:xfrm>
            <a:off x="333219" y="2831358"/>
            <a:ext cx="1148674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é chamada de floresta decídua temperada ou de floresta caducifólia porque as folhas caem no fim do outono.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A flora é composta por três grupos principais de árvores decíduas, coníferas e de folhas largas.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As folhas variam sua coloração durante o outono, indo de avermelhadas até tons de marrons e dourados. Logo no início do inverno perdem suas folhas, como forma de reduzir o metabolismo, que só voltam a aparecer na primavera.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61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773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- Paisagens temperadas -Florestas Temperadas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4" y="777291"/>
            <a:ext cx="2786498" cy="16516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61" y="752216"/>
            <a:ext cx="2098556" cy="141862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D55767-01A6-0C60-5572-91CC081CF216}"/>
              </a:ext>
            </a:extLst>
          </p:cNvPr>
          <p:cNvSpPr txBox="1"/>
          <p:nvPr/>
        </p:nvSpPr>
        <p:spPr>
          <a:xfrm>
            <a:off x="232366" y="2425003"/>
            <a:ext cx="114867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A fauna nas florestas temperadas é bastante variada. Por conta da definição clara das estações, há animais que têm comportamento peculiar no inverno, como os ursos, que hibernam, e os esquilos, que armazenam comida. Há, ainda, os animais de hábitos noturnos, como morcegos, corujas, gambás e gatos selvagens.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Devido às particularidades das regiões, a ocorrência de animais varia de floresta para floresta. Animais como marsupiais, ursos coalas, gambás e cangurus são comumente encontrados na Austrália.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Já os cervos, ursos, leões da montanha e coelhos vivem nas florestas temperadas do Canadá e dos Estados unidos.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 Ursos pandas gigantes e pandas vermelhos são característicos da China.</a:t>
            </a:r>
          </a:p>
          <a:p>
            <a:pPr algn="l"/>
            <a:endParaRPr lang="pt-BR" b="0" i="0" dirty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04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una da floresta temperada">
            <a:extLst>
              <a:ext uri="{FF2B5EF4-FFF2-40B4-BE49-F238E27FC236}">
                <a16:creationId xmlns:a16="http://schemas.microsoft.com/office/drawing/2014/main" id="{3F1D3A15-7AE7-ED4F-41CC-2D06939F1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7" y="485214"/>
            <a:ext cx="4854440" cy="30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rso panda: habitat, características e curiosidades - Brasil Escola">
            <a:extLst>
              <a:ext uri="{FF2B5EF4-FFF2-40B4-BE49-F238E27FC236}">
                <a16:creationId xmlns:a16="http://schemas.microsoft.com/office/drawing/2014/main" id="{485141A6-F915-BF97-FA79-AF57137F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82" y="28687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ala: características, fotos, curiosidades - Mundo Educação">
            <a:extLst>
              <a:ext uri="{FF2B5EF4-FFF2-40B4-BE49-F238E27FC236}">
                <a16:creationId xmlns:a16="http://schemas.microsoft.com/office/drawing/2014/main" id="{6F0AD571-4FDD-5377-C7B5-F883B741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7" y="3536576"/>
            <a:ext cx="4884140" cy="31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anda Vermelho: Caracterisitas, reprodução e curiosidade - GPA Brasil">
            <a:extLst>
              <a:ext uri="{FF2B5EF4-FFF2-40B4-BE49-F238E27FC236}">
                <a16:creationId xmlns:a16="http://schemas.microsoft.com/office/drawing/2014/main" id="{3915FF71-6684-40D1-380E-A4D5EB8F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77" y="3152003"/>
            <a:ext cx="5474017" cy="35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05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AEF91A7-647B-4BC6-A15B-621DD304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NOME / DISCIPLINA / SÉRIE – ANO                                                                                                                                              ACOMPANHE ESTA AULA TAMBÉM NO YOUTUBE </a:t>
            </a:r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DC47DCA-44A8-4999-81C7-21A4634A8B8A}"/>
              </a:ext>
            </a:extLst>
          </p:cNvPr>
          <p:cNvSpPr txBox="1"/>
          <p:nvPr/>
        </p:nvSpPr>
        <p:spPr>
          <a:xfrm>
            <a:off x="1" y="3953591"/>
            <a:ext cx="11873345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dirty="0"/>
              <a:t>As matas de araucárias, que outrora se destacavam em extensão bem maior no sul do Brasil e também são encontradas no centro-sul do Chile, são representantes da vegetação própria do clima temperado. </a:t>
            </a:r>
          </a:p>
        </p:txBody>
      </p:sp>
      <p:pic>
        <p:nvPicPr>
          <p:cNvPr id="1026" name="Picture 2" descr="Exercícios sobre a Mata de Araucária - Brasil Escola">
            <a:extLst>
              <a:ext uri="{FF2B5EF4-FFF2-40B4-BE49-F238E27FC236}">
                <a16:creationId xmlns:a16="http://schemas.microsoft.com/office/drawing/2014/main" id="{0895B73E-A0E4-4B68-904B-D77C4E13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6" y="297948"/>
            <a:ext cx="3666836" cy="355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257;p25" descr="Projeto de lei ameaça sobrevivência da Floresta com Araucária do Brasil">
            <a:extLst>
              <a:ext uri="{FF2B5EF4-FFF2-40B4-BE49-F238E27FC236}">
                <a16:creationId xmlns:a16="http://schemas.microsoft.com/office/drawing/2014/main" id="{FEEF067B-6A21-09E5-F7E9-5B98E2F201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7182" y="840414"/>
            <a:ext cx="3934719" cy="217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A encantadora lenda da gralha-azul - Toda Matéria">
            <a:extLst>
              <a:ext uri="{FF2B5EF4-FFF2-40B4-BE49-F238E27FC236}">
                <a16:creationId xmlns:a16="http://schemas.microsoft.com/office/drawing/2014/main" id="{6320DC53-6B7F-7CD4-727A-E2B884B8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01" y="193210"/>
            <a:ext cx="3599485" cy="188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ralha azul e o pinhão | Gralha, Aves de estimação, Animais brasileiros">
            <a:extLst>
              <a:ext uri="{FF2B5EF4-FFF2-40B4-BE49-F238E27FC236}">
                <a16:creationId xmlns:a16="http://schemas.microsoft.com/office/drawing/2014/main" id="{2BA4EF54-7477-F9BE-0838-DAFE4E73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566" y="2339583"/>
            <a:ext cx="2602967" cy="16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71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6772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Florestas Temperadas - Subtropical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150533" y="5995588"/>
            <a:ext cx="5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https://images.app.goo.gl/AabxpKtRx8ZPeouZ9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746254"/>
            <a:ext cx="7965440" cy="5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/>
          <p:nvPr/>
        </p:nvSpPr>
        <p:spPr>
          <a:xfrm>
            <a:off x="3398443" y="410736"/>
            <a:ext cx="539515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 TROPICAL DE ALTITUDE</a:t>
            </a:r>
            <a:endParaRPr/>
          </a:p>
        </p:txBody>
      </p:sp>
      <p:sp>
        <p:nvSpPr>
          <p:cNvPr id="285" name="Google Shape;285;p28"/>
          <p:cNvSpPr/>
          <p:nvPr/>
        </p:nvSpPr>
        <p:spPr>
          <a:xfrm>
            <a:off x="1179871" y="1273938"/>
            <a:ext cx="9438968" cy="21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Ocorre nas áreas do Sudeste do Brasil, onde as altitudes são mais elevadas.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temperaturas são mais baixas em função da altitude.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8" descr="Clima Tropical de Altitude - Guia Estu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981" y="3008933"/>
            <a:ext cx="5861532" cy="312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/>
          <p:nvPr/>
        </p:nvSpPr>
        <p:spPr>
          <a:xfrm>
            <a:off x="2321505" y="6049655"/>
            <a:ext cx="6096000" cy="24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https://i1.wp.com/www.guiaestudo.com.br/wp-content/uploads/2019/02/clima-tropical-altitude.jpg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97847" y="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0" y="1007301"/>
            <a:ext cx="57785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Inversão Térmica</a:t>
            </a: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É um fenômeno atmosférico muito comum nos grandes centros urbanos industrializados, sobretudo naqueles localizados em áreas cercadas por serras ou montanhas.</a:t>
            </a:r>
            <a:endParaRPr lang="pt-BR" altLang="pt-BR" sz="3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8" name="Picture 8" descr="O que é inversão térmica - causas e consequências - resu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354" y="819891"/>
            <a:ext cx="5786651" cy="392991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 rot="16200000">
            <a:off x="10001154" y="2810818"/>
            <a:ext cx="3492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https://planetabiologia.com/wp-content/uploads/2019/02/circula%C3%A7%C3%A3o-na-invers%C3%A3o-te%C2%B4rmica.jpg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720678" y="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5919337" y="943801"/>
            <a:ext cx="59563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Inversão Térmica</a:t>
            </a: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Ocorre quando o ar frio (mais denso) é impedido de circular por uma camada de ar quente (menos denso), provocando uma alteração na temperatura. Ela ocorre pelo aumento da poluição no ar. </a:t>
            </a:r>
            <a:endParaRPr lang="pt-BR" altLang="pt-BR" sz="3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Inversão Térmica | Educa Mais Bras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83123"/>
            <a:ext cx="6032311" cy="461458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522027" y="5289855"/>
            <a:ext cx="48895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https://images.educamaisbrasil.com.br/content/banco_de_imagens/guia-de-estudo/D/inversao-termica.jpg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464214" y="0"/>
            <a:ext cx="109728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Pressão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67709" y="1043106"/>
            <a:ext cx="108585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Arial" pitchFamily="34" charset="0"/>
                <a:cs typeface="Arial" pitchFamily="34" charset="0"/>
              </a:rPr>
              <a:t>É o “peso” ou “força” exercidos pelo ar sobre a superfície, pois, ao contrário do que muitas pessoas pensam, o ar possui massa e, consequentemente, peso. </a:t>
            </a:r>
          </a:p>
          <a:p>
            <a:pPr algn="ctr"/>
            <a:endParaRPr lang="pt-BR" sz="1500" dirty="0">
              <a:latin typeface="Arial" pitchFamily="34" charset="0"/>
              <a:cs typeface="Arial" pitchFamily="34" charset="0"/>
            </a:endParaRPr>
          </a:p>
          <a:p>
            <a:pPr algn="ctr"/>
            <a:br>
              <a:rPr lang="pt-BR" sz="4000" dirty="0">
                <a:latin typeface="Arial" pitchFamily="34" charset="0"/>
                <a:cs typeface="Arial" pitchFamily="34" charset="0"/>
              </a:rPr>
            </a:b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16B4A0E2-2D7C-83FD-6244-8A4EA1E8861D}"/>
                  </a:ext>
                </a:extLst>
              </p14:cNvPr>
              <p14:cNvContentPartPr/>
              <p14:nvPr/>
            </p14:nvContentPartPr>
            <p14:xfrm>
              <a:off x="650160" y="1184040"/>
              <a:ext cx="10617840" cy="115524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16B4A0E2-2D7C-83FD-6244-8A4EA1E886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800" y="1174680"/>
                <a:ext cx="10636560" cy="1173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29609" y="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280158" y="1042178"/>
            <a:ext cx="618490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Inversão Térmica</a:t>
            </a: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Outro agravante da inversão térmica é que a camada de ar fria fica retida nas regiões próximas à superfície terrestre com uma grande concentração de poluentes, que deixa o ar com uma coloração acinzentada.</a:t>
            </a:r>
            <a:endParaRPr lang="pt-BR" altLang="pt-BR" sz="3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O que é inversão térmica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8196" y="937524"/>
            <a:ext cx="5701834" cy="4139443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6924162" y="5074114"/>
            <a:ext cx="46074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https://static.wixstatic.com/media/e77cea_a5204e2e97fa4706a0bae5676fd7d03b~mv2.png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84200" y="38100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494060" y="1500895"/>
            <a:ext cx="52578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Inversão Térmica</a:t>
            </a: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Fenômeno natural, intensificado pela ação humana.</a:t>
            </a:r>
            <a:endParaRPr lang="pt-BR" altLang="pt-BR" sz="3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Inversão térmica - video dailymo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78" y="1307909"/>
            <a:ext cx="6415886" cy="4811915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495758" y="6131594"/>
            <a:ext cx="56085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https://s2.dmcdn.net/v/AY_NT1Lda2q1sL12h/x1080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611496" y="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514042" y="921435"/>
            <a:ext cx="61214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latin typeface="Arial" pitchFamily="34" charset="0"/>
                <a:cs typeface="Arial" pitchFamily="34" charset="0"/>
              </a:rPr>
              <a:t>Aquecimento Global</a:t>
            </a:r>
          </a:p>
          <a:p>
            <a:pPr algn="ctr"/>
            <a:endParaRPr lang="pt-BR" altLang="pt-BR" sz="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altLang="pt-BR" sz="2800" dirty="0">
                <a:latin typeface="Arial" pitchFamily="34" charset="0"/>
                <a:cs typeface="Arial" pitchFamily="34" charset="0"/>
              </a:rPr>
              <a:t>Consiste no aumento da temperatura média do planeta Terra, que prejudica a vida na Terra.</a:t>
            </a:r>
          </a:p>
          <a:p>
            <a:pPr algn="ctr"/>
            <a:endParaRPr lang="pt-BR" altLang="pt-BR" sz="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altLang="pt-BR" sz="2800" dirty="0">
                <a:latin typeface="Arial" pitchFamily="34" charset="0"/>
                <a:cs typeface="Arial" pitchFamily="34" charset="0"/>
              </a:rPr>
              <a:t>Estudos indicam que ao longo da história do nosso planeta, ele vem se aquecendo gradativamente.</a:t>
            </a:r>
          </a:p>
          <a:p>
            <a:pPr algn="ctr"/>
            <a:r>
              <a:rPr lang="pt-BR" altLang="pt-BR" sz="2800" dirty="0">
                <a:latin typeface="Arial" pitchFamily="34" charset="0"/>
                <a:cs typeface="Arial" pitchFamily="34" charset="0"/>
              </a:rPr>
              <a:t>Por ser uma consequência provável da ação humana, pesquisadores</a:t>
            </a:r>
          </a:p>
          <a:p>
            <a:pPr algn="ctr"/>
            <a:r>
              <a:rPr lang="pt-BR" altLang="pt-BR" sz="2800" dirty="0">
                <a:latin typeface="Arial" pitchFamily="34" charset="0"/>
                <a:cs typeface="Arial" pitchFamily="34" charset="0"/>
              </a:rPr>
              <a:t>vêm chamando esse processo de aquecimento global de antropogênico.</a:t>
            </a:r>
          </a:p>
        </p:txBody>
      </p:sp>
      <p:pic>
        <p:nvPicPr>
          <p:cNvPr id="14338" name="Picture 2" descr="O que é Aquecimento Global? - Brasil Esc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879" y="1485900"/>
            <a:ext cx="3581816" cy="341630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7294510" y="4924013"/>
            <a:ext cx="3398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https://s1.static.brasilescola.uol.com.br/be/conteudo/images/a-teoria-aquecimento-global-afirma-que-as-temperaturas-terra-estao-aumentando-56606876a8f0f.jpg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84200" y="38100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5881995" y="1293715"/>
            <a:ext cx="584143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Aquecimento Global</a:t>
            </a: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Organismos mundiais apontam que o processo de industrialização e a poluição tem potencializado este fenômeno.</a:t>
            </a:r>
          </a:p>
        </p:txBody>
      </p:sp>
      <p:pic>
        <p:nvPicPr>
          <p:cNvPr id="6146" name="Picture 2" descr="Aquecimento global: as últimas notícias - Blog Mata Nati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30" y="1665904"/>
            <a:ext cx="5269026" cy="273208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405832" y="4430425"/>
            <a:ext cx="5283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https://www.matanativa.com.br/blog/wp-content/uploads/2019/03/aquecimento_global.jpg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43257" y="230875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584200" y="1154867"/>
            <a:ext cx="6438900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Efeito Estufa</a:t>
            </a: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Fenômeno responsável pela conservação de calor, emitido pelos raios solares, na superfície terrestre;</a:t>
            </a: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Faz com que haja uma pequena amplitude térmica entre a variação de dias e noites.</a:t>
            </a: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 descr="Descubra o que é o efeito estufa - Estudo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3899" y="1607787"/>
            <a:ext cx="4854244" cy="3230913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7035800" y="4820334"/>
            <a:ext cx="4419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https://www.estudokids.com.br/wp-content/uploads/2014/05/efeito-estufa-1.jpg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E0910283-68EA-47CF-B792-7312F73A7530}"/>
                  </a:ext>
                </a:extLst>
              </p14:cNvPr>
              <p14:cNvContentPartPr/>
              <p14:nvPr/>
            </p14:nvContentPartPr>
            <p14:xfrm>
              <a:off x="2282400" y="1819080"/>
              <a:ext cx="5951880" cy="251244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E0910283-68EA-47CF-B792-7312F73A75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3040" y="1809720"/>
                <a:ext cx="5970600" cy="2531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70552" y="176283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428096" y="1215240"/>
            <a:ext cx="537361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Ilhas de Calor</a:t>
            </a: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Albedo</a:t>
            </a: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Impermeabilização do solo</a:t>
            </a: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Poucas áreas verdes</a:t>
            </a:r>
          </a:p>
          <a:p>
            <a:pPr algn="ctr"/>
            <a:r>
              <a:rPr lang="pt-BR" altLang="pt-BR" sz="3600" dirty="0">
                <a:latin typeface="Arial" pitchFamily="34" charset="0"/>
                <a:cs typeface="Arial" pitchFamily="34" charset="0"/>
              </a:rPr>
              <a:t>Emissão de poluentes</a:t>
            </a: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O que são as Ilhas de Ca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23" y="1378418"/>
            <a:ext cx="6586110" cy="3425593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596900" y="4767512"/>
            <a:ext cx="5118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https://lh3.googleusercontent.com/proxy/clbVDE194qlYRAvXECeXWCJTKnw069gEBJQX_ZtSSOf4wIBFAnseDdRiBNwI-6bGVxteL3W2UprE28vxKmZBCKgTCzQTQd_B9tvz0AD4Pp8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584200" y="1289734"/>
            <a:ext cx="10922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El </a:t>
            </a:r>
            <a:r>
              <a:rPr lang="pt-BR" altLang="pt-BR" sz="4000" b="1" dirty="0" err="1">
                <a:latin typeface="Arial" pitchFamily="34" charset="0"/>
                <a:cs typeface="Arial" pitchFamily="34" charset="0"/>
              </a:rPr>
              <a:t>Niño</a:t>
            </a:r>
            <a:endParaRPr lang="pt-BR" altLang="pt-BR" sz="40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600" dirty="0">
                <a:latin typeface="Arial" pitchFamily="34" charset="0"/>
                <a:cs typeface="Arial" pitchFamily="34" charset="0"/>
              </a:rPr>
              <a:t>Quando ocorre o El </a:t>
            </a:r>
            <a:r>
              <a:rPr lang="pt-BR" sz="1600" dirty="0" err="1">
                <a:latin typeface="Arial" pitchFamily="34" charset="0"/>
                <a:cs typeface="Arial" pitchFamily="34" charset="0"/>
              </a:rPr>
              <a:t>Niño</a:t>
            </a:r>
            <a:r>
              <a:rPr lang="pt-BR" sz="1600" dirty="0">
                <a:latin typeface="Arial" pitchFamily="34" charset="0"/>
                <a:cs typeface="Arial" pitchFamily="34" charset="0"/>
              </a:rPr>
              <a:t> temos a diminuição dos ventos alísios de sudeste, e a umidade e a temperatura do oceano se concentram na porção centro-oriental do oceano Pacífico, o que provoca o fim da ressurgência (desaparecimento dos nutrientes oriundos do fundo do oceano que atraem peixes para a costa chilena), além de promover chuvas e secas, respectivamente, nas regiões Sul e Nordeste do Brasil.</a:t>
            </a:r>
          </a:p>
        </p:txBody>
      </p:sp>
      <p:pic>
        <p:nvPicPr>
          <p:cNvPr id="5" name="Picture 2" descr="Esquema da ressurgência (Foto: Climatologia UFF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4603" y="3167171"/>
            <a:ext cx="5874611" cy="2994157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261633" y="6113786"/>
            <a:ext cx="58442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http://educacao.globo.com/artigo/el-nino-e-la-nina.html#:~:</a:t>
            </a:r>
            <a:r>
              <a:rPr lang="pt-BR" sz="800" dirty="0" err="1"/>
              <a:t>text</a:t>
            </a:r>
            <a:r>
              <a:rPr lang="pt-BR" sz="800" dirty="0"/>
              <a:t>=El%20Ni%C3%B1o%20%C3%A9%20um%20fen%C3%B4meno,tropicais%20e%20de%20latitudes%20m%C3%A9dias.</a:t>
            </a:r>
          </a:p>
        </p:txBody>
      </p:sp>
      <p:sp>
        <p:nvSpPr>
          <p:cNvPr id="7" name="Título 3"/>
          <p:cNvSpPr txBox="1">
            <a:spLocks noChangeArrowheads="1"/>
          </p:cNvSpPr>
          <p:nvPr/>
        </p:nvSpPr>
        <p:spPr bwMode="auto">
          <a:xfrm>
            <a:off x="584200" y="38100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04223-C261-42F4-B2DD-DA05D025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517805-CF16-41ED-B1B9-B9B0A603A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E5DE8F-AE38-465A-BC40-FFFE76DA1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8" t="12928" r="10870" b="7806"/>
          <a:stretch/>
        </p:blipFill>
        <p:spPr>
          <a:xfrm>
            <a:off x="742122" y="681037"/>
            <a:ext cx="8415131" cy="54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6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CE7F2-17AC-4C86-A830-E82557FB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C5208E-B2FF-4B39-A346-39D6DAB43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O pior cenário para a mudança climática é a interrupção da circulação  termohalina">
            <a:extLst>
              <a:ext uri="{FF2B5EF4-FFF2-40B4-BE49-F238E27FC236}">
                <a16:creationId xmlns:a16="http://schemas.microsoft.com/office/drawing/2014/main" id="{8448B96A-89CD-4265-9C8C-6E878540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188"/>
            <a:ext cx="10021956" cy="56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87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346765" y="1491020"/>
            <a:ext cx="10922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latin typeface="Arial" pitchFamily="34" charset="0"/>
                <a:cs typeface="Arial" pitchFamily="34" charset="0"/>
              </a:rPr>
              <a:t>La </a:t>
            </a:r>
            <a:r>
              <a:rPr lang="pt-BR" altLang="pt-BR" sz="4000" b="1" dirty="0" err="1">
                <a:latin typeface="Arial" pitchFamily="34" charset="0"/>
                <a:cs typeface="Arial" pitchFamily="34" charset="0"/>
              </a:rPr>
              <a:t>Niña</a:t>
            </a:r>
            <a:endParaRPr lang="pt-BR" altLang="pt-BR" sz="40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É um resfriamento anormal das águas do Oceano Pacífico</a:t>
            </a:r>
          </a:p>
          <a:p>
            <a:pPr algn="ctr"/>
            <a:r>
              <a:rPr lang="pt-BR" sz="2800" dirty="0">
                <a:latin typeface="Arial" pitchFamily="34" charset="0"/>
                <a:cs typeface="Arial" pitchFamily="34" charset="0"/>
              </a:rPr>
              <a:t>Em períodos de ocorrência do fenômeno La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Niña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o aumento da velocidade dos ventos de sudeste desloca toda umidade e temperatura da água superficial do oceano Pacífico para a porção centro ocidental, próximo à Austrália. Isso provoca o aumento do índice pluviométrico em território australiano, além de diminuir e aumentar a pluviosidade, respectivamente, nas regiões Sul e Sudeste do Brasil.</a:t>
            </a:r>
          </a:p>
        </p:txBody>
      </p:sp>
      <p:sp>
        <p:nvSpPr>
          <p:cNvPr id="7" name="Título 3"/>
          <p:cNvSpPr txBox="1">
            <a:spLocks noChangeArrowheads="1"/>
          </p:cNvSpPr>
          <p:nvPr/>
        </p:nvSpPr>
        <p:spPr bwMode="auto">
          <a:xfrm>
            <a:off x="584200" y="381000"/>
            <a:ext cx="1097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pt-BR" altLang="pt-BR" sz="6000" dirty="0">
                <a:latin typeface="Arial" pitchFamily="34" charset="0"/>
                <a:cs typeface="Arial" pitchFamily="34" charset="0"/>
              </a:rPr>
              <a:t>Fenômenos Climáticos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32452" y="0"/>
            <a:ext cx="109728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Pressão</a:t>
            </a:r>
          </a:p>
        </p:txBody>
      </p:sp>
      <p:pic>
        <p:nvPicPr>
          <p:cNvPr id="66562" name="Picture 2" descr="Pressão atmosférica - O que é? Como medir e Como afeta o plan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955" y="1083735"/>
            <a:ext cx="8024884" cy="534992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8229600" y="1409700"/>
            <a:ext cx="3314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atin typeface="Arial" pitchFamily="34" charset="0"/>
                <a:cs typeface="Arial" pitchFamily="34" charset="0"/>
              </a:rPr>
              <a:t>A pressão atmosférica na superfície terrestre!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49300" y="6455370"/>
            <a:ext cx="7353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https://www.gestaoeducacional.com.br/wp-content/uploads/2018/10/pressao-atmosferica-o-que-e.jpg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C01539E2-8785-2042-1103-81B9925C2A6D}"/>
                  </a:ext>
                </a:extLst>
              </p14:cNvPr>
              <p14:cNvContentPartPr/>
              <p14:nvPr/>
            </p14:nvContentPartPr>
            <p14:xfrm>
              <a:off x="5489280" y="2454480"/>
              <a:ext cx="1170360" cy="249804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C01539E2-8785-2042-1103-81B9925C2A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9920" y="2445120"/>
                <a:ext cx="1189080" cy="2516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04223-C261-42F4-B2DD-DA05D025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517805-CF16-41ED-B1B9-B9B0A603A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E5DE8F-AE38-465A-BC40-FFFE76DA1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8" t="12928" r="10870" b="7806"/>
          <a:stretch/>
        </p:blipFill>
        <p:spPr>
          <a:xfrm>
            <a:off x="1888434" y="743572"/>
            <a:ext cx="8415131" cy="54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38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7BA27-5BC4-43FD-A31F-AB7BCD3B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 err="1"/>
              <a:t>hotspots</a:t>
            </a:r>
            <a:endParaRPr lang="pt-BR" sz="6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EAEA13-C495-442F-9C8A-987C37F91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</a:t>
            </a:r>
            <a:r>
              <a:rPr lang="pt-BR" dirty="0" err="1"/>
              <a:t>hotspots</a:t>
            </a:r>
            <a:r>
              <a:rPr lang="pt-BR" dirty="0"/>
              <a:t> são locais na superfície terrestre com presença de grande biodiversidade e que sofrem degradação ambiental, causada principalmente pela ação humana;</a:t>
            </a:r>
          </a:p>
          <a:p>
            <a:r>
              <a:rPr lang="pt-BR" dirty="0"/>
              <a:t>O termo </a:t>
            </a:r>
            <a:r>
              <a:rPr lang="pt-BR" dirty="0" err="1"/>
              <a:t>hotspot</a:t>
            </a:r>
            <a:r>
              <a:rPr lang="pt-BR" dirty="0"/>
              <a:t> (pontos quentes, em inglês) foi criado pelo ecólogo britânico Norman Myers. O pesquisador afirma que há mais de 34 </a:t>
            </a:r>
            <a:r>
              <a:rPr lang="pt-BR" dirty="0" err="1"/>
              <a:t>hotspots</a:t>
            </a:r>
            <a:r>
              <a:rPr lang="pt-BR" dirty="0"/>
              <a:t> entre zonas e biomas ameaçados, representando cerca de 2,4% da superfície terrestre, e que são necessárias medidas urgentes para impedir o avanço progressivo da destruição da biodiversidade.</a:t>
            </a:r>
          </a:p>
        </p:txBody>
      </p:sp>
    </p:spTree>
    <p:extLst>
      <p:ext uri="{BB962C8B-B14F-4D97-AF65-F5344CB8AC3E}">
        <p14:creationId xmlns:p14="http://schemas.microsoft.com/office/powerpoint/2010/main" val="1169026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5D616-5C80-4D0B-9178-FAB526D0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DCF620-83C3-4605-AA4C-DDA578530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427919-304F-449D-8BCB-29328283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7" t="9081" r="9879"/>
          <a:stretch/>
        </p:blipFill>
        <p:spPr>
          <a:xfrm>
            <a:off x="1896831" y="312891"/>
            <a:ext cx="9120213" cy="67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454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435" y="365126"/>
            <a:ext cx="7675420" cy="770948"/>
          </a:xfrm>
        </p:spPr>
        <p:txBody>
          <a:bodyPr/>
          <a:lstStyle/>
          <a:p>
            <a:pPr algn="ctr"/>
            <a:r>
              <a:rPr lang="pt-BR" dirty="0"/>
              <a:t>Chuva ácida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246910"/>
            <a:ext cx="5922819" cy="4930055"/>
          </a:xfrm>
        </p:spPr>
        <p:txBody>
          <a:bodyPr>
            <a:noAutofit/>
          </a:bodyPr>
          <a:lstStyle/>
          <a:p>
            <a:r>
              <a:rPr lang="pt-BR" sz="3200" dirty="0"/>
              <a:t>Naturalmente ácida – presença de dióxido de carbono (CO2);</a:t>
            </a:r>
          </a:p>
          <a:p>
            <a:r>
              <a:rPr lang="pt-BR" sz="3200" dirty="0"/>
              <a:t>O problema – queima de combustíveis fósseis – aumento do dióxido de carbono diminuindo o pH da chuva – tornando extremamente nociva ao homem e à natureza. </a:t>
            </a:r>
          </a:p>
        </p:txBody>
      </p:sp>
      <p:pic>
        <p:nvPicPr>
          <p:cNvPr id="6" name="Picture 2" descr="Diferença de temperatura entre as zonas da cidade de São&#10;Paulo&#10;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13103" r="5598" b="8858"/>
          <a:stretch>
            <a:fillRect/>
          </a:stretch>
        </p:blipFill>
        <p:spPr bwMode="auto">
          <a:xfrm>
            <a:off x="6548397" y="1205345"/>
            <a:ext cx="48400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533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lhas de calor nos grandes centros urbanos.Fatores:&#10;elevada densidade de construções e redução das áreas verdes; a presenç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2"/>
          <a:stretch>
            <a:fillRect/>
          </a:stretch>
        </p:blipFill>
        <p:spPr bwMode="auto">
          <a:xfrm>
            <a:off x="962439" y="1377512"/>
            <a:ext cx="8098435" cy="48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299853" y="387928"/>
            <a:ext cx="7633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Consequência</a:t>
            </a:r>
            <a:r>
              <a:rPr lang="pt-BR" sz="3200" b="1" dirty="0"/>
              <a:t> da poluição atmosférica nas grandes cidades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14400" y="6155897"/>
            <a:ext cx="6096000" cy="194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667" dirty="0"/>
              <a:t>http://viddasustentavel.blogspot.com/2010/11/poluicao-atmosferica.html</a:t>
            </a:r>
          </a:p>
        </p:txBody>
      </p:sp>
    </p:spTree>
    <p:extLst>
      <p:ext uri="{BB962C8B-B14F-4D97-AF65-F5344CB8AC3E}">
        <p14:creationId xmlns:p14="http://schemas.microsoft.com/office/powerpoint/2010/main" val="2632304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99855" y="365126"/>
            <a:ext cx="7661565" cy="743239"/>
          </a:xfrm>
        </p:spPr>
        <p:txBody>
          <a:bodyPr/>
          <a:lstStyle/>
          <a:p>
            <a:pPr algn="ctr"/>
            <a:r>
              <a:rPr lang="pt-BR" dirty="0"/>
              <a:t>Consequências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38201" y="1825625"/>
            <a:ext cx="10148455" cy="4351339"/>
          </a:xfrm>
        </p:spPr>
        <p:txBody>
          <a:bodyPr>
            <a:normAutofit/>
          </a:bodyPr>
          <a:lstStyle/>
          <a:p>
            <a:r>
              <a:rPr lang="pt-BR" sz="3200" dirty="0"/>
              <a:t>Para a saúde: libera metais tóxicos (solo e rios);</a:t>
            </a:r>
          </a:p>
          <a:p>
            <a:r>
              <a:rPr lang="pt-BR" sz="3200" dirty="0"/>
              <a:t>Corrosão de materiais usados em construção danificando estruturas;</a:t>
            </a:r>
          </a:p>
          <a:p>
            <a:r>
              <a:rPr lang="pt-BR" sz="3200" dirty="0"/>
              <a:t>Para o meio ambiente: acidificação dos lagos;</a:t>
            </a:r>
          </a:p>
          <a:p>
            <a:r>
              <a:rPr lang="pt-BR" sz="3200" dirty="0"/>
              <a:t>Destruição de florestas;</a:t>
            </a:r>
          </a:p>
          <a:p>
            <a:r>
              <a:rPr lang="pt-BR" sz="3200" dirty="0"/>
              <a:t>Destruição de lavouras.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211212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8292" y="365125"/>
            <a:ext cx="7689273" cy="701675"/>
          </a:xfrm>
        </p:spPr>
        <p:txBody>
          <a:bodyPr/>
          <a:lstStyle/>
          <a:p>
            <a:pPr algn="ctr"/>
            <a:r>
              <a:rPr lang="pt-BR" dirty="0"/>
              <a:t>Ilhas de calor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177636"/>
            <a:ext cx="5770419" cy="4999328"/>
          </a:xfrm>
        </p:spPr>
        <p:txBody>
          <a:bodyPr>
            <a:noAutofit/>
          </a:bodyPr>
          <a:lstStyle/>
          <a:p>
            <a:pPr>
              <a:lnSpc>
                <a:spcPts val="2933"/>
              </a:lnSpc>
              <a:spcBef>
                <a:spcPts val="0"/>
              </a:spcBef>
            </a:pPr>
            <a:r>
              <a:rPr lang="pt-BR" sz="3200" dirty="0"/>
              <a:t>Fenômeno climático que ocorre a partir da elevação da temperatura de uma área urbana se comparada a uma zona rural.</a:t>
            </a:r>
          </a:p>
          <a:p>
            <a:pPr>
              <a:lnSpc>
                <a:spcPts val="2933"/>
              </a:lnSpc>
              <a:spcBef>
                <a:spcPts val="0"/>
              </a:spcBef>
            </a:pPr>
            <a:r>
              <a:rPr lang="pt-BR" sz="3200" dirty="0"/>
              <a:t>Temperatura superior em algumas áreas – ilhas.</a:t>
            </a:r>
          </a:p>
          <a:p>
            <a:pPr>
              <a:lnSpc>
                <a:spcPts val="2933"/>
              </a:lnSpc>
              <a:spcBef>
                <a:spcPts val="0"/>
              </a:spcBef>
            </a:pPr>
            <a:r>
              <a:rPr lang="pt-BR" sz="3200" dirty="0"/>
              <a:t>Resulta da elevação das temperaturas médias nas zonas centrais da mancha urbana, em comparação com as zonas periféricas ou com as rurais</a:t>
            </a:r>
          </a:p>
        </p:txBody>
      </p:sp>
      <p:pic>
        <p:nvPicPr>
          <p:cNvPr id="7" name="Picture 2" descr="Poluição das águas&#10; É o lançamento de detritos na água de rios e oceanos e&#10;a contaminação dos lençóis freáticos por compo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9336" b="12232"/>
          <a:stretch>
            <a:fillRect/>
          </a:stretch>
        </p:blipFill>
        <p:spPr bwMode="auto">
          <a:xfrm>
            <a:off x="6501303" y="1122219"/>
            <a:ext cx="51428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191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chente&#10;Imagem:ItapecuruMirim/AntonioCruz/Abr/LicençaCreativeCommonsAtribuição3.0Brasil.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1696" r="4776" b="6068"/>
          <a:stretch>
            <a:fillRect/>
          </a:stretch>
        </p:blipFill>
        <p:spPr bwMode="auto">
          <a:xfrm>
            <a:off x="-110438" y="1495396"/>
            <a:ext cx="7073977" cy="38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6DAC35-1179-4C37-9AF2-EDE5C5636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1" t="20846" r="15928" b="12240"/>
          <a:stretch/>
        </p:blipFill>
        <p:spPr>
          <a:xfrm>
            <a:off x="6503542" y="471948"/>
            <a:ext cx="5688458" cy="63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625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incipalmente a conscientização da&#10;população para que não jogue lixo nas vias&#10;públicas.&#10;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4" y="932778"/>
            <a:ext cx="5520408" cy="37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86001" y="365126"/>
            <a:ext cx="7661564" cy="757093"/>
          </a:xfrm>
        </p:spPr>
        <p:txBody>
          <a:bodyPr/>
          <a:lstStyle/>
          <a:p>
            <a:pPr algn="ctr"/>
            <a:r>
              <a:rPr lang="pt-BR" dirty="0"/>
              <a:t>Poluição das águas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5881255" y="1132899"/>
            <a:ext cx="5181600" cy="4351339"/>
          </a:xfrm>
        </p:spPr>
        <p:txBody>
          <a:bodyPr>
            <a:normAutofit/>
          </a:bodyPr>
          <a:lstStyle/>
          <a:p>
            <a:r>
              <a:rPr lang="pt-BR" sz="3200" dirty="0"/>
              <a:t>Consequências:</a:t>
            </a:r>
          </a:p>
          <a:p>
            <a:r>
              <a:rPr lang="pt-BR" sz="3200" dirty="0"/>
              <a:t>Condições sanitárias;</a:t>
            </a:r>
          </a:p>
          <a:p>
            <a:r>
              <a:rPr lang="pt-BR" sz="3200" dirty="0"/>
              <a:t>Doenças – </a:t>
            </a:r>
            <a:r>
              <a:rPr lang="pt-BR" sz="3200" dirty="0" err="1"/>
              <a:t>diarreia</a:t>
            </a:r>
            <a:r>
              <a:rPr lang="pt-BR" sz="3200" dirty="0"/>
              <a:t>, esquistossomose, hepatite e febre </a:t>
            </a:r>
            <a:r>
              <a:rPr lang="pt-BR" sz="3200" dirty="0" err="1"/>
              <a:t>tifoide</a:t>
            </a:r>
            <a:r>
              <a:rPr lang="pt-BR" sz="3200" dirty="0"/>
              <a:t>, </a:t>
            </a:r>
            <a:r>
              <a:rPr lang="pt-BR" sz="3200" dirty="0" err="1"/>
              <a:t>etc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1868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 Existem alguns tipos de lixos que não devem ser&#10;misturados com o lixo comum. É o caso das pilhas,&#10;baterias, lâmpadas e e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85178"/>
            <a:ext cx="5181600" cy="35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4525" y="150189"/>
            <a:ext cx="7689275" cy="784801"/>
          </a:xfrm>
        </p:spPr>
        <p:txBody>
          <a:bodyPr/>
          <a:lstStyle/>
          <a:p>
            <a:pPr algn="ctr"/>
            <a:r>
              <a:rPr lang="pt-BR" dirty="0"/>
              <a:t>Enchentes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40873" y="0"/>
            <a:ext cx="5534891" cy="4999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/>
              <a:t>Consequências:</a:t>
            </a:r>
          </a:p>
          <a:p>
            <a:r>
              <a:rPr lang="pt-BR" sz="3200" dirty="0"/>
              <a:t>Provocam doenças;</a:t>
            </a:r>
          </a:p>
          <a:p>
            <a:r>
              <a:rPr lang="pt-BR" sz="3200" dirty="0"/>
              <a:t>Prejuízo ao comércio;</a:t>
            </a:r>
          </a:p>
          <a:p>
            <a:r>
              <a:rPr lang="pt-BR" sz="3200" dirty="0"/>
              <a:t>Contaminação das águas;</a:t>
            </a:r>
          </a:p>
          <a:p>
            <a:r>
              <a:rPr lang="pt-BR" sz="3200" dirty="0"/>
              <a:t>Danos materiais; </a:t>
            </a:r>
          </a:p>
          <a:p>
            <a:r>
              <a:rPr lang="pt-BR" sz="3200" dirty="0"/>
              <a:t>Perdas em lavouras e pecuária;</a:t>
            </a:r>
          </a:p>
          <a:p>
            <a:r>
              <a:rPr lang="pt-BR" sz="3200" dirty="0"/>
              <a:t>Abandono das áreas inundadas.</a:t>
            </a:r>
          </a:p>
          <a:p>
            <a:r>
              <a:rPr lang="pt-BR" sz="3200" dirty="0"/>
              <a:t>Perdas de familiares e amigos. 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7841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382326" y="0"/>
            <a:ext cx="109728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Umidade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696037" y="903612"/>
            <a:ext cx="97990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É a quantidade de água presente na atmosfera.</a:t>
            </a:r>
          </a:p>
          <a:p>
            <a:pPr algn="ctr"/>
            <a:endParaRPr 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Umidade absoluta: </a:t>
            </a: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Quantidade total de água na atmosfera</a:t>
            </a:r>
          </a:p>
          <a:p>
            <a:pPr algn="ctr"/>
            <a:endParaRPr lang="pt-BR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Umidade relativa do ar: </a:t>
            </a:r>
          </a:p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Quantidade de água na atmosfera em relação ao total necessário para ocorrer chuva.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296DA-F540-4A29-9257-168E4411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Inundações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6CE343-2BE6-4FBA-9BD3-D60A7DCC4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942983" cy="4351338"/>
          </a:xfrm>
        </p:spPr>
        <p:txBody>
          <a:bodyPr/>
          <a:lstStyle/>
          <a:p>
            <a:r>
              <a:rPr lang="pt-BR" sz="6000" dirty="0"/>
              <a:t>Ocorre em período de alta precipitação e quando a água dos rios ultrapassam as margens. Pode causar estragos nas cidades.  </a:t>
            </a:r>
          </a:p>
        </p:txBody>
      </p:sp>
    </p:spTree>
    <p:extLst>
      <p:ext uri="{BB962C8B-B14F-4D97-AF65-F5344CB8AC3E}">
        <p14:creationId xmlns:p14="http://schemas.microsoft.com/office/powerpoint/2010/main" val="14819222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58800" y="787400"/>
            <a:ext cx="10947400" cy="28623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9000" b="1" dirty="0">
                <a:solidFill>
                  <a:srgbClr val="009900"/>
                </a:solidFill>
                <a:latin typeface="Monotype Corsiva" pitchFamily="66" charset="0"/>
              </a:rPr>
              <a:t>E sobre </a:t>
            </a:r>
            <a:r>
              <a:rPr lang="pt-BR" sz="9000" b="1" dirty="0" err="1">
                <a:solidFill>
                  <a:srgbClr val="009900"/>
                </a:solidFill>
                <a:latin typeface="Monotype Corsiva" pitchFamily="66" charset="0"/>
              </a:rPr>
              <a:t>climogramas</a:t>
            </a:r>
            <a:r>
              <a:rPr lang="pt-BR" sz="9000" b="1" dirty="0">
                <a:solidFill>
                  <a:srgbClr val="009900"/>
                </a:solidFill>
                <a:latin typeface="Monotype Corsiva" pitchFamily="66" charset="0"/>
              </a:rPr>
              <a:t>, o que estudamos?</a:t>
            </a:r>
          </a:p>
        </p:txBody>
      </p:sp>
      <p:sp>
        <p:nvSpPr>
          <p:cNvPr id="9" name="CaixaDeTexto 8"/>
          <p:cNvSpPr txBox="1"/>
          <p:nvPr/>
        </p:nvSpPr>
        <p:spPr>
          <a:xfrm rot="454446">
            <a:off x="3124200" y="2870200"/>
            <a:ext cx="863600" cy="3785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pt-BR" sz="240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</p:txBody>
      </p:sp>
      <p:sp>
        <p:nvSpPr>
          <p:cNvPr id="10" name="CaixaDeTexto 9"/>
          <p:cNvSpPr txBox="1"/>
          <p:nvPr/>
        </p:nvSpPr>
        <p:spPr>
          <a:xfrm rot="454446">
            <a:off x="4749800" y="2844800"/>
            <a:ext cx="863600" cy="3785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pt-BR" sz="24000" b="1" dirty="0">
                <a:solidFill>
                  <a:schemeClr val="accent1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</p:txBody>
      </p:sp>
      <p:sp>
        <p:nvSpPr>
          <p:cNvPr id="11" name="CaixaDeTexto 10"/>
          <p:cNvSpPr txBox="1"/>
          <p:nvPr/>
        </p:nvSpPr>
        <p:spPr>
          <a:xfrm rot="454446">
            <a:off x="6057900" y="2844800"/>
            <a:ext cx="863600" cy="3785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pt-BR" sz="240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</p:txBody>
      </p:sp>
      <p:sp>
        <p:nvSpPr>
          <p:cNvPr id="12" name="CaixaDeTexto 11"/>
          <p:cNvSpPr txBox="1"/>
          <p:nvPr/>
        </p:nvSpPr>
        <p:spPr>
          <a:xfrm rot="454446">
            <a:off x="7340600" y="2857500"/>
            <a:ext cx="863600" cy="3785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pt-BR" sz="240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6"/>
          <p:cNvSpPr txBox="1"/>
          <p:nvPr/>
        </p:nvSpPr>
        <p:spPr>
          <a:xfrm>
            <a:off x="558799" y="1463948"/>
            <a:ext cx="10947401" cy="4042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 defTabSz="449263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800" dirty="0">
                <a:latin typeface="Arial" pitchFamily="34" charset="0"/>
                <a:cs typeface="Arial" pitchFamily="34" charset="0"/>
              </a:rPr>
              <a:t> É uma ferramenta clássica de representação do clima que permite uma compreensão mais fácil do perfil climático de determinada região. </a:t>
            </a:r>
          </a:p>
          <a:p>
            <a:pPr lvl="0" algn="ctr" defTabSz="449263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000" dirty="0">
              <a:latin typeface="Arial" pitchFamily="34" charset="0"/>
              <a:cs typeface="Arial" pitchFamily="34" charset="0"/>
            </a:endParaRPr>
          </a:p>
          <a:p>
            <a:pPr lvl="0" algn="ctr" defTabSz="449263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800" dirty="0">
                <a:latin typeface="Arial" pitchFamily="34" charset="0"/>
                <a:cs typeface="Arial" pitchFamily="34" charset="0"/>
              </a:rPr>
              <a:t>Através do </a:t>
            </a:r>
            <a:r>
              <a:rPr lang="pt-BR" sz="3800" dirty="0" err="1">
                <a:latin typeface="Arial" pitchFamily="34" charset="0"/>
                <a:cs typeface="Arial" pitchFamily="34" charset="0"/>
              </a:rPr>
              <a:t>climograma</a:t>
            </a:r>
            <a:r>
              <a:rPr lang="pt-BR" sz="3800" dirty="0">
                <a:latin typeface="Arial" pitchFamily="34" charset="0"/>
                <a:cs typeface="Arial" pitchFamily="34" charset="0"/>
              </a:rPr>
              <a:t> é possível representar graficamente as variações de temperatura e precipitações durante um determinado período de tempo.</a:t>
            </a:r>
            <a:endParaRPr lang="pt-BR" sz="3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 charset="0"/>
              <a:ea typeface="Microsoft YaHei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8" name="Título 3"/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Climograma</a:t>
            </a:r>
            <a:endParaRPr kumimoji="0" lang="pt-BR" altLang="pt-BR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8" name="Título 3"/>
          <p:cNvSpPr txBox="1">
            <a:spLocks noChangeArrowheads="1"/>
          </p:cNvSpPr>
          <p:nvPr/>
        </p:nvSpPr>
        <p:spPr bwMode="auto">
          <a:xfrm>
            <a:off x="609600" y="274638"/>
            <a:ext cx="10972800" cy="76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Climograma</a:t>
            </a:r>
            <a:endParaRPr kumimoji="0" lang="pt-BR" altLang="pt-BR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1746" name="Picture 2" descr="Como fazer um climograma com o Excel - TudoG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4" y="1037230"/>
            <a:ext cx="9064626" cy="4873033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762000" y="5880100"/>
            <a:ext cx="906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https://tudogeo.com.br/wp-content/uploads/2018/07/climograma-manaus.png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571500" y="365125"/>
            <a:ext cx="10955338" cy="612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Título 3"/>
          <p:cNvSpPr txBox="1">
            <a:spLocks noChangeArrowheads="1"/>
          </p:cNvSpPr>
          <p:nvPr/>
        </p:nvSpPr>
        <p:spPr bwMode="auto">
          <a:xfrm>
            <a:off x="546100" y="393700"/>
            <a:ext cx="5892801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Umidade</a:t>
            </a:r>
          </a:p>
        </p:txBody>
      </p:sp>
      <p:pic>
        <p:nvPicPr>
          <p:cNvPr id="68610" name="Picture 2" descr="Como a variação da umidade no ar interfere na nossa saúd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8766" y="97335"/>
            <a:ext cx="5081706" cy="451027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96900" y="1613386"/>
            <a:ext cx="5600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latin typeface="Arial" pitchFamily="34" charset="0"/>
                <a:cs typeface="Arial" pitchFamily="34" charset="0"/>
              </a:rPr>
              <a:t> A umidade relativa pode variar de 0% (ausência de vapor de água no ar) a 100% (quantidade máxima de vapor de água que o ar pode dissolver.</a:t>
            </a:r>
          </a:p>
          <a:p>
            <a:pPr algn="ctr"/>
            <a:endParaRPr lang="pt-BR" sz="13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500" dirty="0">
                <a:latin typeface="Arial" pitchFamily="34" charset="0"/>
                <a:cs typeface="Arial" pitchFamily="34" charset="0"/>
              </a:rPr>
              <a:t>100% é ar saturado.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402328" y="4600858"/>
            <a:ext cx="4851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/>
              <a:t>https://imagens.climatempo.com.br/climapress/galeria/2020/03/40e1b40308d086a2232e5504d53ace25.jpg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695F5991-C2BC-9FA0-F1E5-5FDF8ECF1857}"/>
                  </a:ext>
                </a:extLst>
              </p14:cNvPr>
              <p14:cNvContentPartPr/>
              <p14:nvPr/>
            </p14:nvContentPartPr>
            <p14:xfrm>
              <a:off x="1256760" y="1357200"/>
              <a:ext cx="10054440" cy="440388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695F5991-C2BC-9FA0-F1E5-5FDF8ECF18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7400" y="1347840"/>
                <a:ext cx="10073160" cy="442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10423</TotalTime>
  <Words>3222</Words>
  <Application>Microsoft Office PowerPoint</Application>
  <PresentationFormat>Widescreen</PresentationFormat>
  <Paragraphs>272</Paragraphs>
  <Slides>83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91" baseType="lpstr">
      <vt:lpstr>Angsana New</vt:lpstr>
      <vt:lpstr>Arial</vt:lpstr>
      <vt:lpstr>Calibri</vt:lpstr>
      <vt:lpstr>Calibri Light</vt:lpstr>
      <vt:lpstr>Monotype Corsiva</vt:lpstr>
      <vt:lpstr>Roboto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Fatores Climáticos</vt:lpstr>
      <vt:lpstr>Fatores Climáticos</vt:lpstr>
      <vt:lpstr>Fatores Climáticos</vt:lpstr>
      <vt:lpstr>Fatores Climáticos</vt:lpstr>
      <vt:lpstr>Fatores Climáticos</vt:lpstr>
      <vt:lpstr>Fatores Climáticos Massas de Ar </vt:lpstr>
      <vt:lpstr>Tipos de Massa de Ar  Massa equatorial: de temperatura elevada, forma-se em baixas latitudes e é úmida quando formada no oceano. Quando formada no continente é menos úmida. • Massa tropical: formada em latitudes subtropicais, entre 25º e 60º de latitude norte e sul, é quente e seca quando formada no continente. • Massa polar: com temperaturas menos elevadas e formada nas regiões próximas aos polos, é fria e seca. Se formada no oceano, é úmida.</vt:lpstr>
      <vt:lpstr>Fatores Climáticos Relevo </vt:lpstr>
      <vt:lpstr>Fatores Climáticos Vegetação</vt:lpstr>
      <vt:lpstr>Fatores Climáticos Correntes Marítimas</vt:lpstr>
      <vt:lpstr>Apresentação do PowerPoint</vt:lpstr>
      <vt:lpstr>Precipitação </vt:lpstr>
      <vt:lpstr>Brisas O ar se desloca das áreas de alta pressão para ocupar o espaço disponível nas áreas de baixa pressão. Essa circulação do ar proporciona a formação dos ventos. Um exemplo básico para entender esses ventos são as brisas nas regiões litorâneas, que se movimentam em diferentes direções durante o dia e a noite. As brisas terrestres sopram à noite, da terra para o mar; as brisas marítimas sopram durante o dia, do mar para a terra.</vt:lpstr>
      <vt:lpstr>Apresentação do PowerPoint</vt:lpstr>
      <vt:lpstr>Climas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Paisagem Quentes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hotspots</vt:lpstr>
      <vt:lpstr>Apresentação do PowerPoint</vt:lpstr>
      <vt:lpstr>Chuva ácida</vt:lpstr>
      <vt:lpstr>Apresentação do PowerPoint</vt:lpstr>
      <vt:lpstr>Consequências</vt:lpstr>
      <vt:lpstr>Ilhas de calor</vt:lpstr>
      <vt:lpstr>Apresentação do PowerPoint</vt:lpstr>
      <vt:lpstr>Poluição das águas</vt:lpstr>
      <vt:lpstr>Enchentes</vt:lpstr>
      <vt:lpstr>Inundações 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Guerra Fria 1: Bipolaridade e tensionamentos políticos</dc:title>
  <dc:creator>parana</dc:creator>
  <cp:lastModifiedBy>Adriano Makux</cp:lastModifiedBy>
  <cp:revision>317</cp:revision>
  <dcterms:created xsi:type="dcterms:W3CDTF">2020-04-27T18:05:52Z</dcterms:created>
  <dcterms:modified xsi:type="dcterms:W3CDTF">2023-05-22T13:22:00Z</dcterms:modified>
</cp:coreProperties>
</file>