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</p:sldIdLst>
  <p:sldSz cx="9753600" cy="7315200"/>
  <p:notesSz cx="6858000" cy="9144000"/>
  <p:embeddedFontLst>
    <p:embeddedFont>
      <p:font typeface="Coming Soon" charset="1" panose="02000000000000000000"/>
      <p:regular r:id="rId6"/>
    </p:embeddedFont>
    <p:embeddedFont>
      <p:font typeface="IM Fell English SC" charset="1" panose="02000000000000000000"/>
      <p:regular r:id="rId7"/>
    </p:embeddedFont>
    <p:embeddedFont>
      <p:font typeface="Open Sans" charset="1" panose="020B0606030504020204"/>
      <p:regular r:id="rId8"/>
    </p:embeddedFont>
    <p:embeddedFont>
      <p:font typeface="Open Sans Bold" charset="1" panose="020B0806030504020204"/>
      <p:regular r:id="rId9"/>
    </p:embeddedFont>
    <p:embeddedFont>
      <p:font typeface="Open Sans Italics" charset="1" panose="020B0606030504020204"/>
      <p:regular r:id="rId10"/>
    </p:embeddedFont>
    <p:embeddedFont>
      <p:font typeface="Open Sans Bold Italics" charset="1" panose="020B0806030504020204"/>
      <p:regular r:id="rId11"/>
    </p:embeddedFont>
    <p:embeddedFont>
      <p:font typeface="Special Elite" charset="1" panose="02000506000000020004"/>
      <p:regular r:id="rId12"/>
    </p:embeddedFont>
    <p:embeddedFont>
      <p:font typeface="Arimo" charset="1" panose="020B0604020202020204"/>
      <p:regular r:id="rId13"/>
    </p:embeddedFont>
    <p:embeddedFont>
      <p:font typeface="Arimo Bold" charset="1" panose="020B0704020202020204"/>
      <p:regular r:id="rId14"/>
    </p:embeddedFont>
    <p:embeddedFont>
      <p:font typeface="Arimo Italics" charset="1" panose="020B0604020202090204"/>
      <p:regular r:id="rId15"/>
    </p:embeddedFont>
    <p:embeddedFont>
      <p:font typeface="Arimo Bold Italics" charset="1" panose="020B0704020202090204"/>
      <p:regular r:id="rId16"/>
    </p:embeddedFont>
    <p:embeddedFont>
      <p:font typeface="IM Fell" charset="1" panose="02000000000000000000"/>
      <p:regular r:id="rId17"/>
    </p:embeddedFont>
    <p:embeddedFont>
      <p:font typeface="IM Fell Italics" charset="1" panose="02000000000000000000"/>
      <p:regular r:id="rId18"/>
    </p:embeddedFont>
    <p:embeddedFont>
      <p:font typeface="Roboto Condensed" charset="1" panose="02000000000000000000"/>
      <p:regular r:id="rId19"/>
    </p:embeddedFont>
    <p:embeddedFont>
      <p:font typeface="Roboto Condensed Bold" charset="1" panose="02000000000000000000"/>
      <p:regular r:id="rId20"/>
    </p:embeddedFont>
    <p:embeddedFont>
      <p:font typeface="Roboto Condensed Italics" charset="1" panose="02000000000000000000"/>
      <p:regular r:id="rId21"/>
    </p:embeddedFont>
    <p:embeddedFont>
      <p:font typeface="Roboto Condensed Bold Italics" charset="1" panose="02000000000000000000"/>
      <p:regular r:id="rId22"/>
    </p:embeddedFont>
    <p:embeddedFont>
      <p:font typeface="League Spartan" charset="1" panose="00000800000000000000"/>
      <p:regular r:id="rId23"/>
    </p:embeddedFont>
    <p:embeddedFont>
      <p:font typeface="Droid Serif" charset="1" panose="02020600060500020200"/>
      <p:regular r:id="rId24"/>
    </p:embeddedFont>
    <p:embeddedFont>
      <p:font typeface="Droid Serif Bold" charset="1" panose="02020800060500020200"/>
      <p:regular r:id="rId25"/>
    </p:embeddedFont>
    <p:embeddedFont>
      <p:font typeface="Droid Serif Italics" charset="1" panose="02020600060500090200"/>
      <p:regular r:id="rId26"/>
    </p:embeddedFont>
    <p:embeddedFont>
      <p:font typeface="Droid Serif Bold Italics" charset="1" panose="020208000605000902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65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2244" y="-48921"/>
            <a:ext cx="10058466" cy="10058466"/>
          </a:xfrm>
          <a:custGeom>
            <a:avLst/>
            <a:gdLst/>
            <a:ahLst/>
            <a:cxnLst/>
            <a:rect r="r" b="b" t="t" l="l"/>
            <a:pathLst>
              <a:path h="10058466" w="10058466">
                <a:moveTo>
                  <a:pt x="0" y="0"/>
                </a:moveTo>
                <a:lnTo>
                  <a:pt x="10058465" y="0"/>
                </a:lnTo>
                <a:lnTo>
                  <a:pt x="10058465" y="10058466"/>
                </a:lnTo>
                <a:lnTo>
                  <a:pt x="0" y="1005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702"/>
            <a:ext cx="9751223" cy="9751223"/>
          </a:xfrm>
          <a:custGeom>
            <a:avLst/>
            <a:gdLst/>
            <a:ahLst/>
            <a:cxnLst/>
            <a:rect r="r" b="b" t="t" l="l"/>
            <a:pathLst>
              <a:path h="9751223" w="9751223">
                <a:moveTo>
                  <a:pt x="0" y="0"/>
                </a:moveTo>
                <a:lnTo>
                  <a:pt x="9751223" y="0"/>
                </a:lnTo>
                <a:lnTo>
                  <a:pt x="9751223" y="9751223"/>
                </a:lnTo>
                <a:lnTo>
                  <a:pt x="0" y="9751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30079" y="2658140"/>
            <a:ext cx="6895756" cy="1998762"/>
            <a:chOff x="0" y="0"/>
            <a:chExt cx="29338089" cy="85037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38088" cy="8503762"/>
            </a:xfrm>
            <a:custGeom>
              <a:avLst/>
              <a:gdLst/>
              <a:ahLst/>
              <a:cxnLst/>
              <a:rect r="r" b="b" t="t" l="l"/>
              <a:pathLst>
                <a:path h="8503762" w="29338088">
                  <a:moveTo>
                    <a:pt x="29112031" y="0"/>
                  </a:moveTo>
                  <a:lnTo>
                    <a:pt x="0" y="0"/>
                  </a:lnTo>
                  <a:lnTo>
                    <a:pt x="0" y="8503762"/>
                  </a:lnTo>
                  <a:lnTo>
                    <a:pt x="29338088" y="8503762"/>
                  </a:lnTo>
                  <a:lnTo>
                    <a:pt x="29338088" y="0"/>
                  </a:lnTo>
                  <a:lnTo>
                    <a:pt x="29112031" y="0"/>
                  </a:lnTo>
                  <a:close/>
                  <a:moveTo>
                    <a:pt x="29112031" y="8277702"/>
                  </a:moveTo>
                  <a:lnTo>
                    <a:pt x="228600" y="8277702"/>
                  </a:lnTo>
                  <a:lnTo>
                    <a:pt x="228600" y="228600"/>
                  </a:lnTo>
                  <a:lnTo>
                    <a:pt x="29112031" y="228600"/>
                  </a:lnTo>
                  <a:lnTo>
                    <a:pt x="29112031" y="8277702"/>
                  </a:lnTo>
                  <a:close/>
                </a:path>
              </a:pathLst>
            </a:custGeom>
            <a:solidFill>
              <a:srgbClr val="F9B29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756144" y="3019544"/>
            <a:ext cx="3119467" cy="94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04"/>
              </a:lnSpc>
            </a:pPr>
            <a:r>
              <a:rPr lang="en-US" sz="2717" spc="842">
                <a:solidFill>
                  <a:srgbClr val="FFFFFF"/>
                </a:solidFill>
                <a:latin typeface="League Spartan Bold"/>
              </a:rPr>
              <a:t>COERÊNCIA</a:t>
            </a:r>
          </a:p>
          <a:p>
            <a:pPr>
              <a:lnSpc>
                <a:spcPts val="3804"/>
              </a:lnSpc>
            </a:pPr>
            <a:r>
              <a:rPr lang="en-US" sz="2717" spc="842">
                <a:solidFill>
                  <a:srgbClr val="FFFFFF"/>
                </a:solidFill>
                <a:latin typeface="League Spartan Bold"/>
              </a:rPr>
              <a:t>TEXTUAL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28307" y="723014"/>
            <a:ext cx="1608325" cy="1608325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92102" y="1343920"/>
            <a:ext cx="1478303" cy="509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799" spc="-35">
                <a:solidFill>
                  <a:srgbClr val="FFFFFF"/>
                </a:solidFill>
                <a:latin typeface="League Spartan"/>
              </a:rPr>
              <a:t>Elementos linguísticos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075814" y="721685"/>
            <a:ext cx="1608325" cy="1608325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139609" y="1382177"/>
            <a:ext cx="1478303" cy="410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7"/>
              </a:lnSpc>
            </a:pPr>
            <a:r>
              <a:rPr lang="en-US" sz="1410" spc="-28">
                <a:solidFill>
                  <a:srgbClr val="FFFFFF"/>
                </a:solidFill>
                <a:latin typeface="League Spartan"/>
              </a:rPr>
              <a:t>Conhecimento  de mundo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6718891" y="612624"/>
            <a:ext cx="1608325" cy="182644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826102" y="1416267"/>
            <a:ext cx="1478303" cy="231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09" spc="-32">
                <a:solidFill>
                  <a:srgbClr val="FFFFFF"/>
                </a:solidFill>
                <a:latin typeface="League Spartan"/>
              </a:rPr>
              <a:t>Situação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425206" y="4995973"/>
            <a:ext cx="1608325" cy="1608325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489001" y="5522353"/>
            <a:ext cx="1478303" cy="688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09" spc="-32">
                <a:solidFill>
                  <a:srgbClr val="FFFFFF"/>
                </a:solidFill>
                <a:latin typeface="League Spartan"/>
              </a:rPr>
              <a:t>Conhecimento do tipo de texto</a:t>
            </a:r>
          </a:p>
        </p:txBody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072713" y="4994645"/>
            <a:ext cx="1608325" cy="1608325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4136508" y="5655247"/>
            <a:ext cx="1478303" cy="410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7"/>
              </a:lnSpc>
            </a:pPr>
            <a:r>
              <a:rPr lang="en-US" sz="1410" spc="-28">
                <a:solidFill>
                  <a:srgbClr val="FFFFFF"/>
                </a:solidFill>
                <a:latin typeface="League Spartan"/>
              </a:rPr>
              <a:t>Conhecimento partilhado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6718891" y="4993315"/>
            <a:ext cx="1608325" cy="1608325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0160" y="10160"/>
              <a:ext cx="6329680" cy="6329680"/>
            </a:xfrm>
            <a:custGeom>
              <a:avLst/>
              <a:gdLst/>
              <a:ahLst/>
              <a:cxnLst/>
              <a:rect r="r" b="b" t="t" l="l"/>
              <a:pathLst>
                <a:path h="6329680" w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6782686" y="5656195"/>
            <a:ext cx="1478303" cy="42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1"/>
              </a:lnSpc>
            </a:pPr>
            <a:r>
              <a:rPr lang="en-US" sz="1510" spc="-30">
                <a:solidFill>
                  <a:srgbClr val="FFFFFF"/>
                </a:solidFill>
                <a:latin typeface="League Spartan"/>
              </a:rPr>
              <a:t>Relação com outros textos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916989" y="3041610"/>
            <a:ext cx="3251290" cy="1374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6"/>
              </a:lnSpc>
            </a:pPr>
            <a:r>
              <a:rPr lang="en-US" sz="1005">
                <a:solidFill>
                  <a:srgbClr val="FFFFFF"/>
                </a:solidFill>
                <a:latin typeface="Open Sans Bold"/>
              </a:rPr>
              <a:t>Texto: unidade linguística concreta produzida em uma situação de interação comunicativa, que forma uma unidade de sentido e preenche uma função comunicativa compreensível. </a:t>
            </a:r>
          </a:p>
          <a:p>
            <a:pPr>
              <a:lnSpc>
                <a:spcPts val="1256"/>
              </a:lnSpc>
            </a:pPr>
          </a:p>
          <a:p>
            <a:pPr>
              <a:lnSpc>
                <a:spcPts val="1256"/>
              </a:lnSpc>
            </a:pPr>
            <a:r>
              <a:rPr lang="en-US" sz="1005">
                <a:solidFill>
                  <a:srgbClr val="FFFFFF"/>
                </a:solidFill>
                <a:latin typeface="Open Sans Bold"/>
              </a:rPr>
              <a:t>A coerência é a possibilidade de estabelecer sentido para o texto (princípio de interpretabilidade global) e sua base é a continuidade de sentidos!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3D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9335" y="-1708184"/>
            <a:ext cx="7716059" cy="11266636"/>
          </a:xfrm>
          <a:custGeom>
            <a:avLst/>
            <a:gdLst/>
            <a:ahLst/>
            <a:cxnLst/>
            <a:rect r="r" b="b" t="t" l="l"/>
            <a:pathLst>
              <a:path h="11266636" w="7716059">
                <a:moveTo>
                  <a:pt x="0" y="0"/>
                </a:moveTo>
                <a:lnTo>
                  <a:pt x="7716059" y="0"/>
                </a:lnTo>
                <a:lnTo>
                  <a:pt x="7716059" y="11266636"/>
                </a:lnTo>
                <a:lnTo>
                  <a:pt x="0" y="11266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5" t="0" r="-7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3007" y="2653697"/>
            <a:ext cx="4207585" cy="2274543"/>
          </a:xfrm>
          <a:custGeom>
            <a:avLst/>
            <a:gdLst/>
            <a:ahLst/>
            <a:cxnLst/>
            <a:rect r="r" b="b" t="t" l="l"/>
            <a:pathLst>
              <a:path h="2274543" w="4207585">
                <a:moveTo>
                  <a:pt x="0" y="0"/>
                </a:moveTo>
                <a:lnTo>
                  <a:pt x="4207586" y="0"/>
                </a:lnTo>
                <a:lnTo>
                  <a:pt x="4207586" y="2274542"/>
                </a:lnTo>
                <a:lnTo>
                  <a:pt x="0" y="2274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2492" r="0" b="-4249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98896" y="3220833"/>
            <a:ext cx="3116978" cy="112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607" spc="385">
                <a:solidFill>
                  <a:srgbClr val="BD8341"/>
                </a:solidFill>
                <a:latin typeface="IM Fell Bold Italics"/>
              </a:rPr>
              <a:t>A COERÊNCIA DEPENDE DE UMA MULTIPLICIDADE DE FATORES!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994333" y="5217950"/>
            <a:ext cx="1760256" cy="2007906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63741" y="5978740"/>
            <a:ext cx="1421439" cy="692713"/>
            <a:chOff x="0" y="0"/>
            <a:chExt cx="1895252" cy="92361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1892300" cy="1907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43"/>
                </a:lnSpc>
              </a:pPr>
              <a:r>
                <a:rPr lang="en-US" sz="1209" spc="120">
                  <a:solidFill>
                    <a:srgbClr val="353D31"/>
                  </a:solidFill>
                  <a:latin typeface="IM Fell English SC Bold"/>
                </a:rPr>
                <a:t>FOCALIZAÇÃO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86661"/>
              <a:ext cx="1895252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Concentração em uma parte do conhecimento</a:t>
              </a: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228272" y="5167005"/>
            <a:ext cx="1760256" cy="200790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228272" y="5933040"/>
            <a:ext cx="1797044" cy="738413"/>
            <a:chOff x="0" y="0"/>
            <a:chExt cx="2396058" cy="984551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2392326" cy="419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1009" spc="100">
                  <a:solidFill>
                    <a:srgbClr val="353D31"/>
                  </a:solidFill>
                  <a:latin typeface="IM Fell English SC Bold"/>
                </a:rPr>
                <a:t>FATORES DE CONTEXTUALIZAÇÃO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447595"/>
              <a:ext cx="2396058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"Pistas" sobre o conteúdo e a forma</a:t>
              </a: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763706" y="2027074"/>
            <a:ext cx="1760256" cy="2007906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933115" y="2671674"/>
            <a:ext cx="1421439" cy="718704"/>
            <a:chOff x="0" y="0"/>
            <a:chExt cx="1895252" cy="95827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1895252" cy="392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27"/>
                </a:lnSpc>
              </a:pPr>
              <a:r>
                <a:rPr lang="en-US" sz="909" spc="90">
                  <a:solidFill>
                    <a:srgbClr val="353D31"/>
                  </a:solidFill>
                  <a:latin typeface="IM Fell English SC Bold"/>
                </a:rPr>
                <a:t>CONHECIMENTO COMPARTILHADO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421317"/>
              <a:ext cx="1895252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Equilíbrio entre informação velha e nova</a:t>
              </a: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4957385" y="102416"/>
            <a:ext cx="1760256" cy="2007906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202386" y="909938"/>
            <a:ext cx="1421439" cy="748490"/>
            <a:chOff x="0" y="0"/>
            <a:chExt cx="1895252" cy="997987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19050"/>
              <a:ext cx="1895252" cy="4420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13"/>
                </a:lnSpc>
              </a:pPr>
              <a:r>
                <a:rPr lang="en-US" sz="1009" spc="100">
                  <a:solidFill>
                    <a:srgbClr val="353D31"/>
                  </a:solidFill>
                  <a:latin typeface="IM Fell English SC Bold"/>
                </a:rPr>
                <a:t>CONHECIMENTO DE MUNDO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461031"/>
              <a:ext cx="1895252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Ativação de certos modelos cognitivos</a:t>
              </a:r>
            </a:p>
          </p:txBody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2667306" y="0"/>
            <a:ext cx="1760256" cy="2007906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2933904" y="836698"/>
            <a:ext cx="1421439" cy="39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509" spc="150">
                <a:solidFill>
                  <a:srgbClr val="353D31"/>
                </a:solidFill>
                <a:latin typeface="IM Fell English SC Bold"/>
              </a:rPr>
              <a:t>elementos linguísticos</a:t>
            </a:r>
          </a:p>
        </p:txBody>
      </p: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157314" y="2142414"/>
            <a:ext cx="1760256" cy="2007906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79173" y="3069127"/>
            <a:ext cx="1716538" cy="12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"/>
              </a:lnSpc>
            </a:pPr>
            <a:r>
              <a:rPr lang="en-US" sz="1057" spc="105">
                <a:solidFill>
                  <a:srgbClr val="353D31"/>
                </a:solidFill>
                <a:latin typeface="IM Fell English SC Bold"/>
              </a:rPr>
              <a:t>SITUACIONALIDADE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157314" y="4150320"/>
            <a:ext cx="1760256" cy="2007906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42018" y="4835508"/>
            <a:ext cx="1590847" cy="662995"/>
            <a:chOff x="0" y="0"/>
            <a:chExt cx="2121130" cy="883993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47625"/>
              <a:ext cx="2117826" cy="151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sz="1009" spc="100">
                  <a:solidFill>
                    <a:srgbClr val="353D31"/>
                  </a:solidFill>
                  <a:latin typeface="IM Fell English SC Bold"/>
                </a:rPr>
                <a:t>INFORMATIVIDADE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347037"/>
              <a:ext cx="2121130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Grau de previsibilidade  do texto</a:t>
              </a:r>
            </a:p>
          </p:txBody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6209416" y="5167005"/>
            <a:ext cx="1760256" cy="2007906"/>
            <a:chOff x="0" y="0"/>
            <a:chExt cx="6350000" cy="635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6459509" y="5999371"/>
            <a:ext cx="1421439" cy="445063"/>
            <a:chOff x="0" y="0"/>
            <a:chExt cx="1895252" cy="593417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57150"/>
              <a:ext cx="1895252" cy="24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7"/>
                </a:lnSpc>
              </a:pPr>
              <a:r>
                <a:rPr lang="en-US" sz="1509" spc="150">
                  <a:solidFill>
                    <a:srgbClr val="353D31"/>
                  </a:solidFill>
                  <a:latin typeface="IM Fell English SC Bold"/>
                </a:rPr>
                <a:t>inferências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335861"/>
              <a:ext cx="1895252" cy="257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Relações não explícitas</a:t>
              </a:r>
            </a:p>
          </p:txBody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633804" y="134509"/>
            <a:ext cx="1760256" cy="2007906"/>
            <a:chOff x="0" y="0"/>
            <a:chExt cx="6350000" cy="635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718508" y="1047856"/>
            <a:ext cx="1590847" cy="342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909" spc="90">
                <a:solidFill>
                  <a:srgbClr val="353D31"/>
                </a:solidFill>
                <a:latin typeface="IM Fell English SC Bold"/>
              </a:rPr>
              <a:t>INTENCIONALIDADE E ACEITABILIDADE</a:t>
            </a:r>
          </a:p>
        </p:txBody>
      </p: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7170229" y="134509"/>
            <a:ext cx="1760256" cy="2007906"/>
            <a:chOff x="0" y="0"/>
            <a:chExt cx="6350000" cy="635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7339637" y="994428"/>
            <a:ext cx="1421439" cy="38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1"/>
              </a:lnSpc>
            </a:pPr>
            <a:r>
              <a:rPr lang="en-US" sz="1209" spc="120">
                <a:solidFill>
                  <a:srgbClr val="353D31"/>
                </a:solidFill>
                <a:latin typeface="IM Fell English SC Bold"/>
              </a:rPr>
              <a:t>CONSISTÊNCIA E RELEVÂNCIA</a:t>
            </a:r>
          </a:p>
        </p:txBody>
      </p: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7763706" y="3925134"/>
            <a:ext cx="1760256" cy="2007906"/>
            <a:chOff x="0" y="0"/>
            <a:chExt cx="6350000" cy="63500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CDA36F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7933115" y="4768042"/>
            <a:ext cx="1590847" cy="648136"/>
            <a:chOff x="0" y="0"/>
            <a:chExt cx="2121130" cy="864181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38100"/>
              <a:ext cx="2117826" cy="14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"/>
                </a:lnSpc>
              </a:pPr>
              <a:r>
                <a:rPr lang="en-US" sz="909" spc="90">
                  <a:solidFill>
                    <a:srgbClr val="353D31"/>
                  </a:solidFill>
                  <a:latin typeface="IM Fell English SC Bold"/>
                </a:rPr>
                <a:t>INTERTEXTUALIDADE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327225"/>
              <a:ext cx="2121130" cy="536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207" spc="24">
                  <a:solidFill>
                    <a:srgbClr val="F5EED6"/>
                  </a:solidFill>
                  <a:latin typeface="IM Fell Bold Italics"/>
                </a:rPr>
                <a:t>Relações diversas com outros textos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65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2244" y="-48921"/>
            <a:ext cx="10058466" cy="10058466"/>
          </a:xfrm>
          <a:custGeom>
            <a:avLst/>
            <a:gdLst/>
            <a:ahLst/>
            <a:cxnLst/>
            <a:rect r="r" b="b" t="t" l="l"/>
            <a:pathLst>
              <a:path h="10058466" w="10058466">
                <a:moveTo>
                  <a:pt x="0" y="0"/>
                </a:moveTo>
                <a:lnTo>
                  <a:pt x="10058465" y="0"/>
                </a:lnTo>
                <a:lnTo>
                  <a:pt x="10058465" y="10058466"/>
                </a:lnTo>
                <a:lnTo>
                  <a:pt x="0" y="1005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702"/>
            <a:ext cx="9751223" cy="9751223"/>
          </a:xfrm>
          <a:custGeom>
            <a:avLst/>
            <a:gdLst/>
            <a:ahLst/>
            <a:cxnLst/>
            <a:rect r="r" b="b" t="t" l="l"/>
            <a:pathLst>
              <a:path h="9751223" w="9751223">
                <a:moveTo>
                  <a:pt x="0" y="0"/>
                </a:moveTo>
                <a:lnTo>
                  <a:pt x="9751223" y="0"/>
                </a:lnTo>
                <a:lnTo>
                  <a:pt x="9751223" y="9751223"/>
                </a:lnTo>
                <a:lnTo>
                  <a:pt x="0" y="9751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7445" y="1881072"/>
            <a:ext cx="7436333" cy="4702608"/>
            <a:chOff x="0" y="0"/>
            <a:chExt cx="29338089" cy="185528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38088" cy="18552899"/>
            </a:xfrm>
            <a:custGeom>
              <a:avLst/>
              <a:gdLst/>
              <a:ahLst/>
              <a:cxnLst/>
              <a:rect r="r" b="b" t="t" l="l"/>
              <a:pathLst>
                <a:path h="18552899" w="29338088">
                  <a:moveTo>
                    <a:pt x="29112031" y="0"/>
                  </a:moveTo>
                  <a:lnTo>
                    <a:pt x="0" y="0"/>
                  </a:lnTo>
                  <a:lnTo>
                    <a:pt x="0" y="18552899"/>
                  </a:lnTo>
                  <a:lnTo>
                    <a:pt x="29338088" y="18552899"/>
                  </a:lnTo>
                  <a:lnTo>
                    <a:pt x="29338088" y="0"/>
                  </a:lnTo>
                  <a:lnTo>
                    <a:pt x="29112031" y="0"/>
                  </a:lnTo>
                  <a:close/>
                  <a:moveTo>
                    <a:pt x="29112031" y="18326838"/>
                  </a:moveTo>
                  <a:lnTo>
                    <a:pt x="228600" y="18326838"/>
                  </a:lnTo>
                  <a:lnTo>
                    <a:pt x="228600" y="228600"/>
                  </a:lnTo>
                  <a:lnTo>
                    <a:pt x="29112031" y="228600"/>
                  </a:lnTo>
                  <a:lnTo>
                    <a:pt x="29112031" y="18326838"/>
                  </a:lnTo>
                  <a:close/>
                </a:path>
              </a:pathLst>
            </a:custGeom>
            <a:solidFill>
              <a:srgbClr val="F9B29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36585" y="509217"/>
            <a:ext cx="7278052" cy="858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2"/>
              </a:lnSpc>
            </a:pPr>
          </a:p>
          <a:p>
            <a:pPr algn="ctr">
              <a:lnSpc>
                <a:spcPts val="3522"/>
              </a:lnSpc>
            </a:pPr>
            <a:r>
              <a:rPr lang="en-US" sz="2317" spc="405">
                <a:solidFill>
                  <a:srgbClr val="FFFFFF"/>
                </a:solidFill>
                <a:latin typeface="League Spartan Bold"/>
              </a:rPr>
              <a:t>CRIANDO COERÊNCIA TEXTUAL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91544" y="2077365"/>
            <a:ext cx="6768135" cy="467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</a:t>
            </a:r>
            <a:r>
              <a:rPr lang="en-US" sz="2256">
                <a:solidFill>
                  <a:srgbClr val="FFFFFF"/>
                </a:solidFill>
                <a:latin typeface="Coming Soon Bold"/>
              </a:rPr>
              <a:t> Escrever de forma clara, simples, objetiva e concisa;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Fazer a estruturação da ideia principal e das ideias secundárias;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Estabelecer uma linha de raciocínio e pensamento lógico;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Cruzamento de ideias e harmonia entre fatos;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Propagar a informação importante com ênfase nas partes mais importantes;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Expor informações suficientes sobre o assunto;</a:t>
            </a:r>
          </a:p>
          <a:p>
            <a:pPr>
              <a:lnSpc>
                <a:spcPts val="3136"/>
              </a:lnSpc>
            </a:pPr>
            <a:r>
              <a:rPr lang="en-US" sz="2256">
                <a:solidFill>
                  <a:srgbClr val="FFFFFF"/>
                </a:solidFill>
                <a:latin typeface="Coming Soon Bold"/>
              </a:rPr>
              <a:t>• Mostrar que domina o assunto apresentado.</a:t>
            </a:r>
          </a:p>
          <a:p>
            <a:pPr>
              <a:lnSpc>
                <a:spcPts val="313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65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2244" y="-48921"/>
            <a:ext cx="10058466" cy="10058466"/>
          </a:xfrm>
          <a:custGeom>
            <a:avLst/>
            <a:gdLst/>
            <a:ahLst/>
            <a:cxnLst/>
            <a:rect r="r" b="b" t="t" l="l"/>
            <a:pathLst>
              <a:path h="10058466" w="10058466">
                <a:moveTo>
                  <a:pt x="0" y="0"/>
                </a:moveTo>
                <a:lnTo>
                  <a:pt x="10058465" y="0"/>
                </a:lnTo>
                <a:lnTo>
                  <a:pt x="10058465" y="10058466"/>
                </a:lnTo>
                <a:lnTo>
                  <a:pt x="0" y="1005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702"/>
            <a:ext cx="9751223" cy="9751223"/>
          </a:xfrm>
          <a:custGeom>
            <a:avLst/>
            <a:gdLst/>
            <a:ahLst/>
            <a:cxnLst/>
            <a:rect r="r" b="b" t="t" l="l"/>
            <a:pathLst>
              <a:path h="9751223" w="9751223">
                <a:moveTo>
                  <a:pt x="0" y="0"/>
                </a:moveTo>
                <a:lnTo>
                  <a:pt x="9751223" y="0"/>
                </a:lnTo>
                <a:lnTo>
                  <a:pt x="9751223" y="9751223"/>
                </a:lnTo>
                <a:lnTo>
                  <a:pt x="0" y="9751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7445" y="1881072"/>
            <a:ext cx="7436333" cy="4702608"/>
            <a:chOff x="0" y="0"/>
            <a:chExt cx="29338089" cy="185528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38088" cy="18552899"/>
            </a:xfrm>
            <a:custGeom>
              <a:avLst/>
              <a:gdLst/>
              <a:ahLst/>
              <a:cxnLst/>
              <a:rect r="r" b="b" t="t" l="l"/>
              <a:pathLst>
                <a:path h="18552899" w="29338088">
                  <a:moveTo>
                    <a:pt x="29112031" y="0"/>
                  </a:moveTo>
                  <a:lnTo>
                    <a:pt x="0" y="0"/>
                  </a:lnTo>
                  <a:lnTo>
                    <a:pt x="0" y="18552899"/>
                  </a:lnTo>
                  <a:lnTo>
                    <a:pt x="29338088" y="18552899"/>
                  </a:lnTo>
                  <a:lnTo>
                    <a:pt x="29338088" y="0"/>
                  </a:lnTo>
                  <a:lnTo>
                    <a:pt x="29112031" y="0"/>
                  </a:lnTo>
                  <a:close/>
                  <a:moveTo>
                    <a:pt x="29112031" y="18326838"/>
                  </a:moveTo>
                  <a:lnTo>
                    <a:pt x="228600" y="18326838"/>
                  </a:lnTo>
                  <a:lnTo>
                    <a:pt x="228600" y="228600"/>
                  </a:lnTo>
                  <a:lnTo>
                    <a:pt x="29112031" y="228600"/>
                  </a:lnTo>
                  <a:lnTo>
                    <a:pt x="29112031" y="18326838"/>
                  </a:lnTo>
                  <a:close/>
                </a:path>
              </a:pathLst>
            </a:custGeom>
            <a:solidFill>
              <a:srgbClr val="F9B29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157445" y="314791"/>
            <a:ext cx="7278052" cy="2172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2"/>
              </a:lnSpc>
            </a:pPr>
          </a:p>
          <a:p>
            <a:pPr algn="ctr">
              <a:lnSpc>
                <a:spcPts val="3522"/>
              </a:lnSpc>
            </a:pPr>
            <a:r>
              <a:rPr lang="en-US" sz="2317" spc="405">
                <a:solidFill>
                  <a:srgbClr val="FFFFFF"/>
                </a:solidFill>
                <a:latin typeface="League Spartan Bold"/>
              </a:rPr>
              <a:t>DEVEM SER EVITADOS NA COERÊNCIA TEXTUAL:</a:t>
            </a:r>
          </a:p>
          <a:p>
            <a:pPr algn="ctr">
              <a:lnSpc>
                <a:spcPts val="3522"/>
              </a:lnSpc>
            </a:pPr>
          </a:p>
          <a:p>
            <a:pPr algn="ctr">
              <a:lnSpc>
                <a:spcPts val="3522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491544" y="2153493"/>
            <a:ext cx="6768135" cy="410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Uso desnecessário de palavras;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Repetição de termos;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Ideias redundantes;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Contradições;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Existência de fatos isolados;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Frases muitos longas;</a:t>
            </a:r>
          </a:p>
          <a:p>
            <a:pPr>
              <a:lnSpc>
                <a:spcPts val="4109"/>
              </a:lnSpc>
            </a:pPr>
            <a:r>
              <a:rPr lang="en-US" sz="2956">
                <a:solidFill>
                  <a:srgbClr val="FFFFFF"/>
                </a:solidFill>
                <a:latin typeface="Coming Soon Bold"/>
              </a:rPr>
              <a:t>• Frases prontas, clichês, jargões, estrangeirismos.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63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356" y="97797"/>
            <a:ext cx="9527932" cy="7119606"/>
          </a:xfrm>
          <a:custGeom>
            <a:avLst/>
            <a:gdLst/>
            <a:ahLst/>
            <a:cxnLst/>
            <a:rect r="r" b="b" t="t" l="l"/>
            <a:pathLst>
              <a:path h="7119606" w="9527932">
                <a:moveTo>
                  <a:pt x="0" y="0"/>
                </a:moveTo>
                <a:lnTo>
                  <a:pt x="9527932" y="0"/>
                </a:lnTo>
                <a:lnTo>
                  <a:pt x="9527932" y="7119606"/>
                </a:lnTo>
                <a:lnTo>
                  <a:pt x="0" y="7119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913" r="0" b="-169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6359" y="469533"/>
            <a:ext cx="2875466" cy="1741369"/>
          </a:xfrm>
          <a:custGeom>
            <a:avLst/>
            <a:gdLst/>
            <a:ahLst/>
            <a:cxnLst/>
            <a:rect r="r" b="b" t="t" l="l"/>
            <a:pathLst>
              <a:path h="1741369" w="2875466">
                <a:moveTo>
                  <a:pt x="0" y="0"/>
                </a:moveTo>
                <a:lnTo>
                  <a:pt x="2875466" y="0"/>
                </a:lnTo>
                <a:lnTo>
                  <a:pt x="2875466" y="1741369"/>
                </a:lnTo>
                <a:lnTo>
                  <a:pt x="0" y="1741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2563" r="0" b="-3256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6169" y="869179"/>
            <a:ext cx="3315845" cy="101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61" spc="426">
                <a:solidFill>
                  <a:srgbClr val="926347"/>
                </a:solidFill>
                <a:latin typeface="Special Elite"/>
              </a:rPr>
              <a:t>EXISTE O </a:t>
            </a:r>
          </a:p>
          <a:p>
            <a:pPr algn="ctr">
              <a:lnSpc>
                <a:spcPts val="2020"/>
              </a:lnSpc>
            </a:pPr>
            <a:r>
              <a:rPr lang="en-US" sz="2061" spc="426">
                <a:solidFill>
                  <a:srgbClr val="926347"/>
                </a:solidFill>
                <a:latin typeface="Special Elite"/>
              </a:rPr>
              <a:t>NÃO TEXTO?</a:t>
            </a:r>
          </a:p>
          <a:p>
            <a:pPr algn="ctr">
              <a:lnSpc>
                <a:spcPts val="2020"/>
              </a:lnSpc>
            </a:pPr>
          </a:p>
          <a:p>
            <a:pPr algn="ctr">
              <a:lnSpc>
                <a:spcPts val="2020"/>
              </a:lnSpc>
            </a:pPr>
            <a:r>
              <a:rPr lang="en-US" sz="2061" spc="426">
                <a:solidFill>
                  <a:srgbClr val="926347"/>
                </a:solidFill>
                <a:latin typeface="Special Elite"/>
              </a:rPr>
              <a:t>(INCOERÊNCIA)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631521" y="894098"/>
            <a:ext cx="2654470" cy="556648"/>
            <a:chOff x="0" y="0"/>
            <a:chExt cx="3539293" cy="74219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3530600" cy="364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3"/>
                </a:lnSpc>
              </a:pPr>
              <a:r>
                <a:rPr lang="en-US" sz="1609">
                  <a:solidFill>
                    <a:srgbClr val="926347"/>
                  </a:solidFill>
                  <a:latin typeface="Special Elite"/>
                </a:rPr>
                <a:t>SIM!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693" y="443599"/>
              <a:ext cx="3530600" cy="298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3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555892" y="2255752"/>
            <a:ext cx="2647950" cy="233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635799" y="3280683"/>
            <a:ext cx="2647950" cy="233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119830" y="1966342"/>
            <a:ext cx="1839158" cy="2666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1"/>
              </a:lnSpc>
            </a:pPr>
            <a:r>
              <a:rPr lang="en-US" sz="1508">
                <a:solidFill>
                  <a:srgbClr val="F26722"/>
                </a:solidFill>
                <a:latin typeface="Special Elite Italics"/>
              </a:rPr>
              <a:t>Há sequências linguísticas incoerentes, nas quais não se consegue descobrir continuidades de sentido, não constituindo textos.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344669" y="890533"/>
            <a:ext cx="2654469" cy="556648"/>
            <a:chOff x="0" y="0"/>
            <a:chExt cx="3539292" cy="74219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8692" y="-38100"/>
              <a:ext cx="3530600" cy="364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3"/>
                </a:lnSpc>
              </a:pPr>
              <a:r>
                <a:rPr lang="en-US" sz="1609">
                  <a:solidFill>
                    <a:srgbClr val="926347"/>
                  </a:solidFill>
                  <a:latin typeface="Special Elite"/>
                </a:rPr>
                <a:t>NÃO!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443599"/>
              <a:ext cx="3530600" cy="298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3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869739" y="2035494"/>
            <a:ext cx="1604329" cy="231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sz="1492">
                <a:solidFill>
                  <a:srgbClr val="F26722"/>
                </a:solidFill>
                <a:latin typeface="Special Elite Italics"/>
              </a:rPr>
              <a:t>Não há texto incoerente em si mesmo (um suposto não texto), pois o sentido depende muito de todas as circunstâncias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5400000">
            <a:off x="4726845" y="1343269"/>
            <a:ext cx="312564" cy="312564"/>
          </a:xfrm>
          <a:custGeom>
            <a:avLst/>
            <a:gdLst/>
            <a:ahLst/>
            <a:cxnLst/>
            <a:rect r="r" b="b" t="t" l="l"/>
            <a:pathLst>
              <a:path h="312564" w="312564">
                <a:moveTo>
                  <a:pt x="0" y="0"/>
                </a:moveTo>
                <a:lnTo>
                  <a:pt x="312564" y="0"/>
                </a:lnTo>
                <a:lnTo>
                  <a:pt x="312564" y="312564"/>
                </a:lnTo>
                <a:lnTo>
                  <a:pt x="0" y="312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7515621" y="1355180"/>
            <a:ext cx="312564" cy="312564"/>
          </a:xfrm>
          <a:custGeom>
            <a:avLst/>
            <a:gdLst/>
            <a:ahLst/>
            <a:cxnLst/>
            <a:rect r="r" b="b" t="t" l="l"/>
            <a:pathLst>
              <a:path h="312564" w="312564">
                <a:moveTo>
                  <a:pt x="0" y="0"/>
                </a:moveTo>
                <a:lnTo>
                  <a:pt x="312564" y="0"/>
                </a:lnTo>
                <a:lnTo>
                  <a:pt x="312564" y="312564"/>
                </a:lnTo>
                <a:lnTo>
                  <a:pt x="0" y="312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731520" y="2957509"/>
            <a:ext cx="2654470" cy="2785498"/>
            <a:chOff x="0" y="0"/>
            <a:chExt cx="3539293" cy="371399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8693" y="-38100"/>
              <a:ext cx="3530600" cy="3031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53"/>
                </a:lnSpc>
              </a:pPr>
              <a:r>
                <a:rPr lang="en-US" sz="1609">
                  <a:solidFill>
                    <a:srgbClr val="926347"/>
                  </a:solidFill>
                  <a:latin typeface="Special Elite"/>
                </a:rPr>
                <a:t>SE A COERÊNCIA É O QUE GARANTE A TEXTUALIDADE, OU SEJA, A POSSIBILIDADE DE APREENDER O TEXTO COMO UM TODO DE SENTIDO, EXISTE UM NÃO TEXTO (PELA INCOERÊNCIA)?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3110599"/>
              <a:ext cx="3530600" cy="603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31"/>
                </a:lnSpc>
              </a:pPr>
              <a:r>
                <a:rPr lang="en-US" sz="1308">
                  <a:solidFill>
                    <a:srgbClr val="F26722"/>
                  </a:solidFill>
                  <a:latin typeface="Special Elite Italics"/>
                </a:rPr>
                <a:t>Linguistas discordam sobre esse ponto!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5400000">
            <a:off x="7593249" y="4476842"/>
            <a:ext cx="312564" cy="312564"/>
          </a:xfrm>
          <a:custGeom>
            <a:avLst/>
            <a:gdLst/>
            <a:ahLst/>
            <a:cxnLst/>
            <a:rect r="r" b="b" t="t" l="l"/>
            <a:pathLst>
              <a:path h="312564" w="312564">
                <a:moveTo>
                  <a:pt x="0" y="0"/>
                </a:moveTo>
                <a:lnTo>
                  <a:pt x="312565" y="0"/>
                </a:lnTo>
                <a:lnTo>
                  <a:pt x="312565" y="312565"/>
                </a:lnTo>
                <a:lnTo>
                  <a:pt x="0" y="312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362403" y="4950621"/>
            <a:ext cx="2931564" cy="92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2"/>
              </a:lnSpc>
            </a:pPr>
            <a:r>
              <a:rPr lang="en-US" sz="1352">
                <a:solidFill>
                  <a:srgbClr val="BD8341"/>
                </a:solidFill>
                <a:latin typeface="Special Elite Italics"/>
              </a:rPr>
              <a:t>A interação em uma situação comunicativa pressupõe sujeitos cooperativos, querendo consumar a comunição. 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3635799" y="5427984"/>
            <a:ext cx="2375663" cy="1438690"/>
          </a:xfrm>
          <a:custGeom>
            <a:avLst/>
            <a:gdLst/>
            <a:ahLst/>
            <a:cxnLst/>
            <a:rect r="r" b="b" t="t" l="l"/>
            <a:pathLst>
              <a:path h="1438690" w="2375663">
                <a:moveTo>
                  <a:pt x="0" y="0"/>
                </a:moveTo>
                <a:lnTo>
                  <a:pt x="2375663" y="0"/>
                </a:lnTo>
                <a:lnTo>
                  <a:pt x="2375663" y="1438690"/>
                </a:lnTo>
                <a:lnTo>
                  <a:pt x="0" y="143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2563" r="0" b="-32563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868845" y="5577318"/>
            <a:ext cx="1909572" cy="1101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sz="1242">
                <a:solidFill>
                  <a:srgbClr val="353D31"/>
                </a:solidFill>
                <a:latin typeface="Special Elite Italics"/>
              </a:rPr>
              <a:t>A coerência não é uma característica do texto ou do usuário da língua, mas parte do processo!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11694" y="4836220"/>
            <a:ext cx="1807480" cy="1844367"/>
          </a:xfrm>
          <a:custGeom>
            <a:avLst/>
            <a:gdLst/>
            <a:ahLst/>
            <a:cxnLst/>
            <a:rect r="r" b="b" t="t" l="l"/>
            <a:pathLst>
              <a:path h="1844367" w="1807480">
                <a:moveTo>
                  <a:pt x="0" y="0"/>
                </a:moveTo>
                <a:lnTo>
                  <a:pt x="1807479" y="0"/>
                </a:lnTo>
                <a:lnTo>
                  <a:pt x="1807479" y="1844367"/>
                </a:lnTo>
                <a:lnTo>
                  <a:pt x="0" y="1844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4595" y="569272"/>
            <a:ext cx="2182361" cy="1150700"/>
          </a:xfrm>
          <a:custGeom>
            <a:avLst/>
            <a:gdLst/>
            <a:ahLst/>
            <a:cxnLst/>
            <a:rect r="r" b="b" t="t" l="l"/>
            <a:pathLst>
              <a:path h="1150700" w="2182361">
                <a:moveTo>
                  <a:pt x="0" y="0"/>
                </a:moveTo>
                <a:lnTo>
                  <a:pt x="2182361" y="0"/>
                </a:lnTo>
                <a:lnTo>
                  <a:pt x="2182361" y="1150700"/>
                </a:lnTo>
                <a:lnTo>
                  <a:pt x="0" y="1150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63243" y="1540742"/>
            <a:ext cx="4182726" cy="321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24"/>
              </a:lnSpc>
            </a:pPr>
            <a:r>
              <a:rPr lang="en-US" sz="1609" spc="289">
                <a:solidFill>
                  <a:srgbClr val="60584F"/>
                </a:solidFill>
                <a:latin typeface="Roboto Condensed Bold"/>
              </a:rPr>
              <a:t>IMPORTANTE!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55775" y="2478595"/>
            <a:ext cx="6159658" cy="229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2"/>
              </a:lnSpc>
            </a:pPr>
            <a:r>
              <a:rPr lang="en-US" sz="2099" spc="41">
                <a:solidFill>
                  <a:srgbClr val="60584F"/>
                </a:solidFill>
                <a:latin typeface="Droid Serif Italics"/>
              </a:rPr>
              <a:t>Conforme um texto se desenvolve, o referente sofre mudanças de estado que vão se acumulando no entendimento do texto (ex: receita). Referências, portanto, não são somente referências a um mesmo entendimento de objeto referenciado!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DAF-EyIXPGY</dc:identifier>
  <dcterms:modified xsi:type="dcterms:W3CDTF">2011-08-01T06:04:30Z</dcterms:modified>
  <cp:revision>1</cp:revision>
  <dc:title>Coerência Textual - 1º ano EM IFSUL</dc:title>
</cp:coreProperties>
</file>