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43"/>
  </p:notesMasterIdLst>
  <p:handoutMasterIdLst>
    <p:handoutMasterId r:id="rId44"/>
  </p:handoutMasterIdLst>
  <p:sldIdLst>
    <p:sldId id="401" r:id="rId5"/>
    <p:sldId id="452" r:id="rId6"/>
    <p:sldId id="450" r:id="rId7"/>
    <p:sldId id="453" r:id="rId8"/>
    <p:sldId id="451" r:id="rId9"/>
    <p:sldId id="257" r:id="rId10"/>
    <p:sldId id="258" r:id="rId11"/>
    <p:sldId id="423" r:id="rId12"/>
    <p:sldId id="415" r:id="rId13"/>
    <p:sldId id="454" r:id="rId14"/>
    <p:sldId id="444" r:id="rId15"/>
    <p:sldId id="421" r:id="rId16"/>
    <p:sldId id="420" r:id="rId17"/>
    <p:sldId id="411" r:id="rId18"/>
    <p:sldId id="412" r:id="rId19"/>
    <p:sldId id="413" r:id="rId20"/>
    <p:sldId id="414" r:id="rId21"/>
    <p:sldId id="261" r:id="rId22"/>
    <p:sldId id="440" r:id="rId23"/>
    <p:sldId id="441" r:id="rId24"/>
    <p:sldId id="449" r:id="rId25"/>
    <p:sldId id="424" r:id="rId26"/>
    <p:sldId id="425" r:id="rId27"/>
    <p:sldId id="427" r:id="rId28"/>
    <p:sldId id="429" r:id="rId29"/>
    <p:sldId id="430" r:id="rId30"/>
    <p:sldId id="446" r:id="rId31"/>
    <p:sldId id="431" r:id="rId32"/>
    <p:sldId id="432" r:id="rId33"/>
    <p:sldId id="433" r:id="rId34"/>
    <p:sldId id="445" r:id="rId35"/>
    <p:sldId id="434" r:id="rId36"/>
    <p:sldId id="435" r:id="rId37"/>
    <p:sldId id="436" r:id="rId38"/>
    <p:sldId id="438" r:id="rId39"/>
    <p:sldId id="447" r:id="rId40"/>
    <p:sldId id="448" r:id="rId41"/>
    <p:sldId id="455" r:id="rId42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99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08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BFC84-CA43-4D3D-915D-B6AD3C9B3E24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05B9EC2-7E57-4990-9A55-0989DD947B81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r>
            <a:rPr lang="pt-PT" b="1" dirty="0"/>
            <a:t>Modelo de pesquisa: </a:t>
          </a:r>
          <a:endParaRPr lang="en-US" dirty="0"/>
        </a:p>
      </dgm:t>
    </dgm:pt>
    <dgm:pt modelId="{8185B306-8E6D-4FFA-B67F-4070D75D5E1C}" type="parTrans" cxnId="{3BD50D33-E909-4D3B-B23B-FB481A35A43D}">
      <dgm:prSet/>
      <dgm:spPr/>
      <dgm:t>
        <a:bodyPr/>
        <a:lstStyle/>
        <a:p>
          <a:endParaRPr lang="en-US"/>
        </a:p>
      </dgm:t>
    </dgm:pt>
    <dgm:pt modelId="{BF03B3BD-98CA-4015-8CEA-09A62ADF4283}" type="sibTrans" cxnId="{3BD50D33-E909-4D3B-B23B-FB481A35A43D}">
      <dgm:prSet/>
      <dgm:spPr/>
      <dgm:t>
        <a:bodyPr/>
        <a:lstStyle/>
        <a:p>
          <a:endParaRPr lang="en-US"/>
        </a:p>
      </dgm:t>
    </dgm:pt>
    <dgm:pt modelId="{2030B98B-4591-4426-A818-B734E987487A}">
      <dgm:prSet/>
      <dgm:spPr>
        <a:ln w="57150"/>
      </dgm:spPr>
      <dgm:t>
        <a:bodyPr/>
        <a:lstStyle/>
        <a:p>
          <a:r>
            <a:rPr lang="pt-PT" b="1" dirty="0"/>
            <a:t>a Investigação de qual abordagem de tratamento é mais eficaz para redução da ansiedade;</a:t>
          </a:r>
          <a:endParaRPr lang="en-US" dirty="0"/>
        </a:p>
      </dgm:t>
    </dgm:pt>
    <dgm:pt modelId="{54EE2D19-8AAC-492E-BD43-916D3A783FED}" type="parTrans" cxnId="{805DF4D1-0C2C-4C83-AA13-E494A041ABC2}">
      <dgm:prSet/>
      <dgm:spPr/>
      <dgm:t>
        <a:bodyPr/>
        <a:lstStyle/>
        <a:p>
          <a:endParaRPr lang="en-US"/>
        </a:p>
      </dgm:t>
    </dgm:pt>
    <dgm:pt modelId="{798E4018-6E83-4154-B829-5488D8F4C84B}" type="sibTrans" cxnId="{805DF4D1-0C2C-4C83-AA13-E494A041ABC2}">
      <dgm:prSet/>
      <dgm:spPr/>
      <dgm:t>
        <a:bodyPr/>
        <a:lstStyle/>
        <a:p>
          <a:endParaRPr lang="en-US"/>
        </a:p>
      </dgm:t>
    </dgm:pt>
    <dgm:pt modelId="{1B277BDF-5BA9-47D8-82C3-C1037D4BA4E4}">
      <dgm:prSet/>
      <dgm:spPr>
        <a:ln w="57150"/>
      </dgm:spPr>
      <dgm:t>
        <a:bodyPr/>
        <a:lstStyle/>
        <a:p>
          <a:r>
            <a:rPr lang="pt-PT" b="1"/>
            <a:t>o estudo de diferentes modelos de teclados para determinar qual é mais eficiente e ergonômico.</a:t>
          </a:r>
          <a:endParaRPr lang="en-US"/>
        </a:p>
      </dgm:t>
    </dgm:pt>
    <dgm:pt modelId="{DF4F5876-78AE-47F8-B14D-27C9CA1412D3}" type="parTrans" cxnId="{BFBF8ED3-B7BB-4149-9636-5B1CB9D1677E}">
      <dgm:prSet/>
      <dgm:spPr/>
      <dgm:t>
        <a:bodyPr/>
        <a:lstStyle/>
        <a:p>
          <a:endParaRPr lang="en-US"/>
        </a:p>
      </dgm:t>
    </dgm:pt>
    <dgm:pt modelId="{36C2E45A-B9D1-4362-99E8-F429DE04E0B8}" type="sibTrans" cxnId="{BFBF8ED3-B7BB-4149-9636-5B1CB9D1677E}">
      <dgm:prSet/>
      <dgm:spPr/>
      <dgm:t>
        <a:bodyPr/>
        <a:lstStyle/>
        <a:p>
          <a:endParaRPr lang="en-US"/>
        </a:p>
      </dgm:t>
    </dgm:pt>
    <dgm:pt modelId="{00B38BC2-CC06-4403-A9DE-73C332E023F7}" type="pres">
      <dgm:prSet presAssocID="{C2EBFC84-CA43-4D3D-915D-B6AD3C9B3E24}" presName="linear" presStyleCnt="0">
        <dgm:presLayoutVars>
          <dgm:animLvl val="lvl"/>
          <dgm:resizeHandles val="exact"/>
        </dgm:presLayoutVars>
      </dgm:prSet>
      <dgm:spPr/>
    </dgm:pt>
    <dgm:pt modelId="{397C0C2B-123F-44CC-BA32-DCE69EE8A63C}" type="pres">
      <dgm:prSet presAssocID="{F05B9EC2-7E57-4990-9A55-0989DD947B8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9E7E6B1-2E6E-4D87-92F1-074993F78824}" type="pres">
      <dgm:prSet presAssocID="{F05B9EC2-7E57-4990-9A55-0989DD947B8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EF0E432-69B3-480D-8690-A6506ADA2611}" type="presOf" srcId="{C2EBFC84-CA43-4D3D-915D-B6AD3C9B3E24}" destId="{00B38BC2-CC06-4403-A9DE-73C332E023F7}" srcOrd="0" destOrd="0" presId="urn:microsoft.com/office/officeart/2005/8/layout/vList2"/>
    <dgm:cxn modelId="{3BD50D33-E909-4D3B-B23B-FB481A35A43D}" srcId="{C2EBFC84-CA43-4D3D-915D-B6AD3C9B3E24}" destId="{F05B9EC2-7E57-4990-9A55-0989DD947B81}" srcOrd="0" destOrd="0" parTransId="{8185B306-8E6D-4FFA-B67F-4070D75D5E1C}" sibTransId="{BF03B3BD-98CA-4015-8CEA-09A62ADF4283}"/>
    <dgm:cxn modelId="{41D77B8E-090D-42B3-81EB-EE43D17BA54E}" type="presOf" srcId="{1B277BDF-5BA9-47D8-82C3-C1037D4BA4E4}" destId="{99E7E6B1-2E6E-4D87-92F1-074993F78824}" srcOrd="0" destOrd="1" presId="urn:microsoft.com/office/officeart/2005/8/layout/vList2"/>
    <dgm:cxn modelId="{8CAF109E-99E9-4149-8092-9F689CD4AB70}" type="presOf" srcId="{F05B9EC2-7E57-4990-9A55-0989DD947B81}" destId="{397C0C2B-123F-44CC-BA32-DCE69EE8A63C}" srcOrd="0" destOrd="0" presId="urn:microsoft.com/office/officeart/2005/8/layout/vList2"/>
    <dgm:cxn modelId="{6C23D4AA-D59B-4670-8A39-4F6B9E87531F}" type="presOf" srcId="{2030B98B-4591-4426-A818-B734E987487A}" destId="{99E7E6B1-2E6E-4D87-92F1-074993F78824}" srcOrd="0" destOrd="0" presId="urn:microsoft.com/office/officeart/2005/8/layout/vList2"/>
    <dgm:cxn modelId="{805DF4D1-0C2C-4C83-AA13-E494A041ABC2}" srcId="{F05B9EC2-7E57-4990-9A55-0989DD947B81}" destId="{2030B98B-4591-4426-A818-B734E987487A}" srcOrd="0" destOrd="0" parTransId="{54EE2D19-8AAC-492E-BD43-916D3A783FED}" sibTransId="{798E4018-6E83-4154-B829-5488D8F4C84B}"/>
    <dgm:cxn modelId="{BFBF8ED3-B7BB-4149-9636-5B1CB9D1677E}" srcId="{F05B9EC2-7E57-4990-9A55-0989DD947B81}" destId="{1B277BDF-5BA9-47D8-82C3-C1037D4BA4E4}" srcOrd="1" destOrd="0" parTransId="{DF4F5876-78AE-47F8-B14D-27C9CA1412D3}" sibTransId="{36C2E45A-B9D1-4362-99E8-F429DE04E0B8}"/>
    <dgm:cxn modelId="{7B46F8FC-CE1F-41FC-A585-1F37A604CD54}" type="presParOf" srcId="{00B38BC2-CC06-4403-A9DE-73C332E023F7}" destId="{397C0C2B-123F-44CC-BA32-DCE69EE8A63C}" srcOrd="0" destOrd="0" presId="urn:microsoft.com/office/officeart/2005/8/layout/vList2"/>
    <dgm:cxn modelId="{AE2DAE0C-4D8C-45B6-8243-CACA93388B19}" type="presParOf" srcId="{00B38BC2-CC06-4403-A9DE-73C332E023F7}" destId="{99E7E6B1-2E6E-4D87-92F1-074993F7882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BF63EE-F560-44B5-94A6-901B04EC47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804643-23BF-44A7-918B-FE35D6765C76}">
      <dgm:prSet custT="1"/>
      <dgm:spPr/>
      <dgm:t>
        <a:bodyPr/>
        <a:lstStyle/>
        <a:p>
          <a:pPr algn="just"/>
          <a:r>
            <a: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Usar nas pesquisas científicas a combinação de dados advindos de abordagens qualitativas e quantitativas pode ser muito importante para compreender eventos, fatos e processos o que exige uma profunda análise e reflexão por parte do pesquisador. 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D64E7-40DF-46DA-A084-7D4162D8AA68}" type="parTrans" cxnId="{126B8B97-4EC6-4DFC-905D-B83EB2728F59}">
      <dgm:prSet/>
      <dgm:spPr/>
      <dgm:t>
        <a:bodyPr/>
        <a:lstStyle/>
        <a:p>
          <a:pPr algn="just"/>
          <a:endParaRPr lang="en-U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8F52C3-F605-4707-897E-A3D6C4B1EC6C}" type="sibTrans" cxnId="{126B8B97-4EC6-4DFC-905D-B83EB2728F59}">
      <dgm:prSet/>
      <dgm:spPr/>
      <dgm:t>
        <a:bodyPr/>
        <a:lstStyle/>
        <a:p>
          <a:pPr algn="just"/>
          <a:endParaRPr lang="en-U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5D7EA9-D812-4E8A-B3BF-2C840C634B2C}">
      <dgm:prSet custT="1"/>
      <dgm:spPr/>
      <dgm:t>
        <a:bodyPr/>
        <a:lstStyle/>
        <a:p>
          <a:pPr algn="just"/>
          <a:r>
            <a: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Este, além de seu papel de observador, vê-se instigado a buscar procedimentos de coleta de dados que possam correlacionar as suas experiências à teoria que embasará suas observações atendo-se à forma de apresentar os dados obtidos. Por conseguinte, verifica-se a possibilidade de correlação entre as duas abordagens. Esse viés metodológico de pesquisa denomina-se método misto ou </a:t>
          </a:r>
          <a:r>
            <a:rPr lang="pt-BR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</a:t>
          </a:r>
          <a:r>
            <a: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-quanti.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23689A-2006-4A3F-8D27-17E328C5D2EB}" type="parTrans" cxnId="{36DCC72D-E0AF-4812-8999-C8062D40C0E6}">
      <dgm:prSet/>
      <dgm:spPr/>
      <dgm:t>
        <a:bodyPr/>
        <a:lstStyle/>
        <a:p>
          <a:pPr algn="just"/>
          <a:endParaRPr lang="en-U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B76834-0017-4AAE-98AF-AEA185076EFD}" type="sibTrans" cxnId="{36DCC72D-E0AF-4812-8999-C8062D40C0E6}">
      <dgm:prSet/>
      <dgm:spPr/>
      <dgm:t>
        <a:bodyPr/>
        <a:lstStyle/>
        <a:p>
          <a:pPr algn="just"/>
          <a:endParaRPr lang="en-U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334225-6BF1-40D2-81DA-DD49282B437D}" type="pres">
      <dgm:prSet presAssocID="{C8BF63EE-F560-44B5-94A6-901B04EC476F}" presName="linear" presStyleCnt="0">
        <dgm:presLayoutVars>
          <dgm:animLvl val="lvl"/>
          <dgm:resizeHandles val="exact"/>
        </dgm:presLayoutVars>
      </dgm:prSet>
      <dgm:spPr/>
    </dgm:pt>
    <dgm:pt modelId="{821F8EEE-20F0-48F1-9ACD-022631C6E146}" type="pres">
      <dgm:prSet presAssocID="{07804643-23BF-44A7-918B-FE35D6765C7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E2CE573-8C3A-4B9F-92D8-AD34B2E792B7}" type="pres">
      <dgm:prSet presAssocID="{6B8F52C3-F605-4707-897E-A3D6C4B1EC6C}" presName="spacer" presStyleCnt="0"/>
      <dgm:spPr/>
    </dgm:pt>
    <dgm:pt modelId="{D561D471-8A81-4784-8696-30739B9E29B7}" type="pres">
      <dgm:prSet presAssocID="{7D5D7EA9-D812-4E8A-B3BF-2C840C634B2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6DCC72D-E0AF-4812-8999-C8062D40C0E6}" srcId="{C8BF63EE-F560-44B5-94A6-901B04EC476F}" destId="{7D5D7EA9-D812-4E8A-B3BF-2C840C634B2C}" srcOrd="1" destOrd="0" parTransId="{B623689A-2006-4A3F-8D27-17E328C5D2EB}" sibTransId="{23B76834-0017-4AAE-98AF-AEA185076EFD}"/>
    <dgm:cxn modelId="{126B8B97-4EC6-4DFC-905D-B83EB2728F59}" srcId="{C8BF63EE-F560-44B5-94A6-901B04EC476F}" destId="{07804643-23BF-44A7-918B-FE35D6765C76}" srcOrd="0" destOrd="0" parTransId="{FBDD64E7-40DF-46DA-A084-7D4162D8AA68}" sibTransId="{6B8F52C3-F605-4707-897E-A3D6C4B1EC6C}"/>
    <dgm:cxn modelId="{0CB06B9E-64E7-4DCB-9E55-FB3A2C8B314E}" type="presOf" srcId="{07804643-23BF-44A7-918B-FE35D6765C76}" destId="{821F8EEE-20F0-48F1-9ACD-022631C6E146}" srcOrd="0" destOrd="0" presId="urn:microsoft.com/office/officeart/2005/8/layout/vList2"/>
    <dgm:cxn modelId="{B88DD2CB-E087-49A1-8654-BF3F4EDCF964}" type="presOf" srcId="{C8BF63EE-F560-44B5-94A6-901B04EC476F}" destId="{EE334225-6BF1-40D2-81DA-DD49282B437D}" srcOrd="0" destOrd="0" presId="urn:microsoft.com/office/officeart/2005/8/layout/vList2"/>
    <dgm:cxn modelId="{744C26E0-90B9-4A3D-913D-9CB38FBF9831}" type="presOf" srcId="{7D5D7EA9-D812-4E8A-B3BF-2C840C634B2C}" destId="{D561D471-8A81-4784-8696-30739B9E29B7}" srcOrd="0" destOrd="0" presId="urn:microsoft.com/office/officeart/2005/8/layout/vList2"/>
    <dgm:cxn modelId="{4D8E77DC-10E5-47C0-BA7D-07CE592C4DA7}" type="presParOf" srcId="{EE334225-6BF1-40D2-81DA-DD49282B437D}" destId="{821F8EEE-20F0-48F1-9ACD-022631C6E146}" srcOrd="0" destOrd="0" presId="urn:microsoft.com/office/officeart/2005/8/layout/vList2"/>
    <dgm:cxn modelId="{E4F5FB5B-30C2-479D-8898-06CA290900A4}" type="presParOf" srcId="{EE334225-6BF1-40D2-81DA-DD49282B437D}" destId="{BE2CE573-8C3A-4B9F-92D8-AD34B2E792B7}" srcOrd="1" destOrd="0" presId="urn:microsoft.com/office/officeart/2005/8/layout/vList2"/>
    <dgm:cxn modelId="{DB2B84C0-0A8E-4B81-995B-B64C916502B6}" type="presParOf" srcId="{EE334225-6BF1-40D2-81DA-DD49282B437D}" destId="{D561D471-8A81-4784-8696-30739B9E29B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D09FF9-678F-49C1-8DAC-9419358A0F1D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3936DC3-D445-4D89-8F92-4D4BBFE9D1F0}">
      <dgm:prSet custT="1"/>
      <dgm:spPr/>
      <dgm:t>
        <a:bodyPr/>
        <a:lstStyle/>
        <a:p>
          <a:r>
            <a:rPr lang="pt-BR" sz="3200" dirty="0">
              <a:latin typeface="Arial" panose="020B0604020202020204" pitchFamily="34" charset="0"/>
              <a:cs typeface="Arial" panose="020B0604020202020204" pitchFamily="34" charset="0"/>
            </a:rPr>
            <a:t>O estudo de caso é compreendido como uma investigação sistemática de uma instância específica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A5573-A469-4708-8C57-E546CD64437A}" type="parTrans" cxnId="{FF828B36-AABE-4BFF-835A-368AC13038D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7B27CD-18F3-43EE-AE46-A1F08E752191}" type="sibTrans" cxnId="{FF828B36-AABE-4BFF-835A-368AC13038DE}">
      <dgm:prSet/>
      <dgm:spPr>
        <a:solidFill>
          <a:schemeClr val="accent2"/>
        </a:solidFill>
        <a:ln>
          <a:solidFill>
            <a:srgbClr val="00B050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6416E1-7460-4752-BC0C-DC4D5F60EED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Segundo </a:t>
          </a:r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Ludke</a:t>
          </a: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 e André (1986, p. 17), o estudo de caso [...] é </a:t>
          </a:r>
          <a:r>
            <a:rPr lang="pt-BR" b="1" dirty="0">
              <a:latin typeface="Arial" panose="020B0604020202020204" pitchFamily="34" charset="0"/>
              <a:cs typeface="Arial" panose="020B0604020202020204" pitchFamily="34" charset="0"/>
            </a:rPr>
            <a:t>sempre bem delimitado, devendo ter seus contornos claramente definidos no desenrolar do estudo. O caso pode ser similar a outros, mas é ao mesmo tempo distinto, pois tem um interesse próprio, singular. O interesse, portanto, incide naquilo que ele tem de único, de particular, mesmo que posteriormente venham a ficar evidentes certas semelhanças com outros casos ou situações.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7C2A3-76AE-4ADD-8042-F7FA9E2BAB97}" type="parTrans" cxnId="{8ED5D918-2657-4400-901A-F7934FE0E9A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16B377-0EA4-44EC-BD5E-03394C75097B}" type="sibTrans" cxnId="{8ED5D918-2657-4400-901A-F7934FE0E9A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FFBFC1-6D32-4DC2-A7B5-BC7427F763CB}" type="pres">
      <dgm:prSet presAssocID="{2ED09FF9-678F-49C1-8DAC-9419358A0F1D}" presName="Name0" presStyleCnt="0">
        <dgm:presLayoutVars>
          <dgm:dir/>
          <dgm:resizeHandles val="exact"/>
        </dgm:presLayoutVars>
      </dgm:prSet>
      <dgm:spPr/>
    </dgm:pt>
    <dgm:pt modelId="{5E5AD3DB-38B4-48C3-BE59-657CBD83AEAE}" type="pres">
      <dgm:prSet presAssocID="{D3936DC3-D445-4D89-8F92-4D4BBFE9D1F0}" presName="node" presStyleLbl="node1" presStyleIdx="0" presStyleCnt="2">
        <dgm:presLayoutVars>
          <dgm:bulletEnabled val="1"/>
        </dgm:presLayoutVars>
      </dgm:prSet>
      <dgm:spPr/>
    </dgm:pt>
    <dgm:pt modelId="{FA7903C7-F32A-44B7-8424-9843FB07CCEF}" type="pres">
      <dgm:prSet presAssocID="{3C7B27CD-18F3-43EE-AE46-A1F08E752191}" presName="sibTrans" presStyleLbl="sibTrans2D1" presStyleIdx="0" presStyleCnt="1" custScaleX="152920" custLinFactNeighborX="-19016" custLinFactNeighborY="10426"/>
      <dgm:spPr/>
    </dgm:pt>
    <dgm:pt modelId="{8462CD30-F410-436A-9C42-5749CBC4FAEF}" type="pres">
      <dgm:prSet presAssocID="{3C7B27CD-18F3-43EE-AE46-A1F08E752191}" presName="connectorText" presStyleLbl="sibTrans2D1" presStyleIdx="0" presStyleCnt="1"/>
      <dgm:spPr/>
    </dgm:pt>
    <dgm:pt modelId="{4A525F3F-0018-4432-99D6-95A7C9C2E15C}" type="pres">
      <dgm:prSet presAssocID="{F26416E1-7460-4752-BC0C-DC4D5F60EEDB}" presName="node" presStyleLbl="node1" presStyleIdx="1" presStyleCnt="2" custScaleX="207693" custScaleY="133324">
        <dgm:presLayoutVars>
          <dgm:bulletEnabled val="1"/>
        </dgm:presLayoutVars>
      </dgm:prSet>
      <dgm:spPr/>
    </dgm:pt>
  </dgm:ptLst>
  <dgm:cxnLst>
    <dgm:cxn modelId="{51B14C0F-AB31-4032-AE6B-FD1270022737}" type="presOf" srcId="{3C7B27CD-18F3-43EE-AE46-A1F08E752191}" destId="{FA7903C7-F32A-44B7-8424-9843FB07CCEF}" srcOrd="0" destOrd="0" presId="urn:microsoft.com/office/officeart/2005/8/layout/process1"/>
    <dgm:cxn modelId="{8ED5D918-2657-4400-901A-F7934FE0E9A6}" srcId="{2ED09FF9-678F-49C1-8DAC-9419358A0F1D}" destId="{F26416E1-7460-4752-BC0C-DC4D5F60EEDB}" srcOrd="1" destOrd="0" parTransId="{9F87C2A3-76AE-4ADD-8042-F7FA9E2BAB97}" sibTransId="{B216B377-0EA4-44EC-BD5E-03394C75097B}"/>
    <dgm:cxn modelId="{3A909B2A-F2B1-4CBB-9224-8F6B03D124D7}" type="presOf" srcId="{2ED09FF9-678F-49C1-8DAC-9419358A0F1D}" destId="{A5FFBFC1-6D32-4DC2-A7B5-BC7427F763CB}" srcOrd="0" destOrd="0" presId="urn:microsoft.com/office/officeart/2005/8/layout/process1"/>
    <dgm:cxn modelId="{FF828B36-AABE-4BFF-835A-368AC13038DE}" srcId="{2ED09FF9-678F-49C1-8DAC-9419358A0F1D}" destId="{D3936DC3-D445-4D89-8F92-4D4BBFE9D1F0}" srcOrd="0" destOrd="0" parTransId="{59DA5573-A469-4708-8C57-E546CD64437A}" sibTransId="{3C7B27CD-18F3-43EE-AE46-A1F08E752191}"/>
    <dgm:cxn modelId="{505D5C48-CC4B-4690-9421-191C0572A93B}" type="presOf" srcId="{3C7B27CD-18F3-43EE-AE46-A1F08E752191}" destId="{8462CD30-F410-436A-9C42-5749CBC4FAEF}" srcOrd="1" destOrd="0" presId="urn:microsoft.com/office/officeart/2005/8/layout/process1"/>
    <dgm:cxn modelId="{26E1446E-841E-43B5-A64A-F399C9182B71}" type="presOf" srcId="{F26416E1-7460-4752-BC0C-DC4D5F60EEDB}" destId="{4A525F3F-0018-4432-99D6-95A7C9C2E15C}" srcOrd="0" destOrd="0" presId="urn:microsoft.com/office/officeart/2005/8/layout/process1"/>
    <dgm:cxn modelId="{7D28ECE2-F022-42C2-BECD-1CE255DB2C1A}" type="presOf" srcId="{D3936DC3-D445-4D89-8F92-4D4BBFE9D1F0}" destId="{5E5AD3DB-38B4-48C3-BE59-657CBD83AEAE}" srcOrd="0" destOrd="0" presId="urn:microsoft.com/office/officeart/2005/8/layout/process1"/>
    <dgm:cxn modelId="{ADC21318-204B-44F6-9CC9-6B8D5563E18B}" type="presParOf" srcId="{A5FFBFC1-6D32-4DC2-A7B5-BC7427F763CB}" destId="{5E5AD3DB-38B4-48C3-BE59-657CBD83AEAE}" srcOrd="0" destOrd="0" presId="urn:microsoft.com/office/officeart/2005/8/layout/process1"/>
    <dgm:cxn modelId="{11E59EF8-3DB9-4152-91D8-2711A58F86E8}" type="presParOf" srcId="{A5FFBFC1-6D32-4DC2-A7B5-BC7427F763CB}" destId="{FA7903C7-F32A-44B7-8424-9843FB07CCEF}" srcOrd="1" destOrd="0" presId="urn:microsoft.com/office/officeart/2005/8/layout/process1"/>
    <dgm:cxn modelId="{AAA94950-4425-43DA-BE86-1885064E6A32}" type="presParOf" srcId="{FA7903C7-F32A-44B7-8424-9843FB07CCEF}" destId="{8462CD30-F410-436A-9C42-5749CBC4FAEF}" srcOrd="0" destOrd="0" presId="urn:microsoft.com/office/officeart/2005/8/layout/process1"/>
    <dgm:cxn modelId="{B69A0662-74D2-4924-B1BD-9F595E7EA5F8}" type="presParOf" srcId="{A5FFBFC1-6D32-4DC2-A7B5-BC7427F763CB}" destId="{4A525F3F-0018-4432-99D6-95A7C9C2E15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C0C2B-123F-44CC-BA32-DCE69EE8A63C}">
      <dsp:nvSpPr>
        <dsp:cNvPr id="0" name=""/>
        <dsp:cNvSpPr/>
      </dsp:nvSpPr>
      <dsp:spPr>
        <a:xfrm>
          <a:off x="0" y="4229"/>
          <a:ext cx="10515600" cy="1055340"/>
        </a:xfrm>
        <a:prstGeom prst="roundRect">
          <a:avLst/>
        </a:prstGeom>
        <a:solidFill>
          <a:schemeClr val="lt1"/>
        </a:solidFill>
        <a:ln w="762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400" b="1" kern="1200" dirty="0"/>
            <a:t>Modelo de pesquisa: </a:t>
          </a:r>
          <a:endParaRPr lang="en-US" sz="4400" kern="1200" dirty="0"/>
        </a:p>
      </dsp:txBody>
      <dsp:txXfrm>
        <a:off x="51517" y="55746"/>
        <a:ext cx="10412566" cy="952306"/>
      </dsp:txXfrm>
    </dsp:sp>
    <dsp:sp modelId="{99E7E6B1-2E6E-4D87-92F1-074993F78824}">
      <dsp:nvSpPr>
        <dsp:cNvPr id="0" name=""/>
        <dsp:cNvSpPr/>
      </dsp:nvSpPr>
      <dsp:spPr>
        <a:xfrm>
          <a:off x="0" y="1059569"/>
          <a:ext cx="10515600" cy="3096720"/>
        </a:xfrm>
        <a:prstGeom prst="rect">
          <a:avLst/>
        </a:prstGeom>
        <a:noFill/>
        <a:ln w="57150"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3400" b="1" kern="1200" dirty="0"/>
            <a:t>a Investigação de qual abordagem de tratamento é mais eficaz para redução da ansiedade;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3400" b="1" kern="1200"/>
            <a:t>o estudo de diferentes modelos de teclados para determinar qual é mais eficiente e ergonômico.</a:t>
          </a:r>
          <a:endParaRPr lang="en-US" sz="3400" kern="1200"/>
        </a:p>
      </dsp:txBody>
      <dsp:txXfrm>
        <a:off x="0" y="1059569"/>
        <a:ext cx="10515600" cy="3096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F8EEE-20F0-48F1-9ACD-022631C6E146}">
      <dsp:nvSpPr>
        <dsp:cNvPr id="0" name=""/>
        <dsp:cNvSpPr/>
      </dsp:nvSpPr>
      <dsp:spPr>
        <a:xfrm>
          <a:off x="0" y="116082"/>
          <a:ext cx="11109960" cy="23057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Usar nas pesquisas científicas a combinação de dados advindos de abordagens qualitativas e quantitativas pode ser muito importante para compreender eventos, fatos e processos o que exige uma profunda análise e reflexão por parte do pesquisador. </a:t>
          </a:r>
          <a:endParaRPr lang="en-U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556" y="228638"/>
        <a:ext cx="10884848" cy="2080599"/>
      </dsp:txXfrm>
    </dsp:sp>
    <dsp:sp modelId="{D561D471-8A81-4784-8696-30739B9E29B7}">
      <dsp:nvSpPr>
        <dsp:cNvPr id="0" name=""/>
        <dsp:cNvSpPr/>
      </dsp:nvSpPr>
      <dsp:spPr>
        <a:xfrm>
          <a:off x="0" y="2608993"/>
          <a:ext cx="11109960" cy="23057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Este, além de seu papel de observador, vê-se instigado a buscar procedimentos de coleta de dados que possam correlacionar as suas experiências à teoria que embasará suas observações atendo-se à forma de apresentar os dados obtidos. Por conseguinte, verifica-se a possibilidade de correlação entre as duas abordagens. Esse viés metodológico de pesquisa denomina-se método misto ou </a:t>
          </a:r>
          <a:r>
            <a:rPr lang="pt-BR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</a:t>
          </a:r>
          <a:r>
            <a:rPr lang="pt-B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-quanti.</a:t>
          </a:r>
          <a:endParaRPr lang="en-U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556" y="2721549"/>
        <a:ext cx="10884848" cy="2080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AD3DB-38B4-48C3-BE59-657CBD83AEAE}">
      <dsp:nvSpPr>
        <dsp:cNvPr id="0" name=""/>
        <dsp:cNvSpPr/>
      </dsp:nvSpPr>
      <dsp:spPr>
        <a:xfrm>
          <a:off x="5648" y="490943"/>
          <a:ext cx="3183320" cy="38796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>
              <a:latin typeface="Arial" panose="020B0604020202020204" pitchFamily="34" charset="0"/>
              <a:cs typeface="Arial" panose="020B0604020202020204" pitchFamily="34" charset="0"/>
            </a:rPr>
            <a:t>O estudo de caso é compreendido como uma investigação sistemática de uma instância específica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884" y="584179"/>
        <a:ext cx="2996848" cy="3693200"/>
      </dsp:txXfrm>
    </dsp:sp>
    <dsp:sp modelId="{FA7903C7-F32A-44B7-8424-9843FB07CCEF}">
      <dsp:nvSpPr>
        <dsp:cNvPr id="0" name=""/>
        <dsp:cNvSpPr/>
      </dsp:nvSpPr>
      <dsp:spPr>
        <a:xfrm>
          <a:off x="3200399" y="2118357"/>
          <a:ext cx="1032002" cy="789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solidFill>
            <a:srgbClr val="00B05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0399" y="2276250"/>
        <a:ext cx="795163" cy="473677"/>
      </dsp:txXfrm>
    </dsp:sp>
    <dsp:sp modelId="{4A525F3F-0018-4432-99D6-95A7C9C2E15C}">
      <dsp:nvSpPr>
        <dsp:cNvPr id="0" name=""/>
        <dsp:cNvSpPr/>
      </dsp:nvSpPr>
      <dsp:spPr>
        <a:xfrm>
          <a:off x="4462297" y="-155487"/>
          <a:ext cx="6611534" cy="517253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Arial" panose="020B0604020202020204" pitchFamily="34" charset="0"/>
              <a:cs typeface="Arial" panose="020B0604020202020204" pitchFamily="34" charset="0"/>
            </a:rPr>
            <a:t>Segundo </a:t>
          </a:r>
          <a:r>
            <a:rPr lang="pt-BR" sz="2600" kern="1200" dirty="0" err="1">
              <a:latin typeface="Arial" panose="020B0604020202020204" pitchFamily="34" charset="0"/>
              <a:cs typeface="Arial" panose="020B0604020202020204" pitchFamily="34" charset="0"/>
            </a:rPr>
            <a:t>Ludke</a:t>
          </a:r>
          <a:r>
            <a:rPr lang="pt-BR" sz="2600" kern="1200" dirty="0">
              <a:latin typeface="Arial" panose="020B0604020202020204" pitchFamily="34" charset="0"/>
              <a:cs typeface="Arial" panose="020B0604020202020204" pitchFamily="34" charset="0"/>
            </a:rPr>
            <a:t> e André (1986, p. 17), o estudo de caso [...] é </a:t>
          </a:r>
          <a:r>
            <a:rPr lang="pt-BR" sz="2600" b="1" kern="1200" dirty="0">
              <a:latin typeface="Arial" panose="020B0604020202020204" pitchFamily="34" charset="0"/>
              <a:cs typeface="Arial" panose="020B0604020202020204" pitchFamily="34" charset="0"/>
            </a:rPr>
            <a:t>sempre bem delimitado, devendo ter seus contornos claramente definidos no desenrolar do estudo. O caso pode ser similar a outros, mas é ao mesmo tempo distinto, pois tem um interesse próprio, singular. O interesse, portanto, incide naquilo que ele tem de único, de particular, mesmo que posteriormente venham a ficar evidentes certas semelhanças com outros casos ou situações. 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3795" y="-3989"/>
        <a:ext cx="6308538" cy="4869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1E2188A-CD17-4E3E-AB0E-7A5017BF1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23D623-433B-4523-9829-805747DBC3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E536CEE-F695-4A88-AED8-701E0D1489BA}" type="datetime1">
              <a:rPr lang="pt-BR" smtClean="0"/>
              <a:t>01/07/2024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2A1CC4-7C05-4403-B82F-FA1957CD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B9769E3-387F-4E51-9B72-40457A518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7460E3B-D3A0-4EBC-BAC3-B01E8FF895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158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91711-F873-477A-B6CB-7DD9B5C94F1E}" type="datetime1">
              <a:rPr lang="pt-BR" smtClean="0"/>
              <a:pPr/>
              <a:t>01/07/2024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D0EDF81-139F-488C-872B-4720FBA6BF98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32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2688" y="1673352"/>
            <a:ext cx="5596128" cy="3511296"/>
          </a:xfrm>
        </p:spPr>
        <p:txBody>
          <a:bodyPr rtlCol="0"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0728" y="1674546"/>
            <a:ext cx="3401568" cy="3508908"/>
          </a:xfrm>
        </p:spPr>
        <p:txBody>
          <a:bodyPr rtlCol="0"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luna de compar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41520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41520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1" name="Espaço reservado para texto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3252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2" name="Espaço reservado para conteúdo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43252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emento gráfico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78991"/>
            <a:ext cx="5266944" cy="3136392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9392"/>
            <a:ext cx="5266944" cy="1500187"/>
          </a:xfrm>
        </p:spPr>
        <p:txBody>
          <a:bodyPr rtlCol="0"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40080"/>
            <a:ext cx="3886200" cy="2953512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59168" y="640080"/>
            <a:ext cx="4489704" cy="5596128"/>
          </a:xfrm>
        </p:spPr>
        <p:txBody>
          <a:bodyPr rtlCol="0"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776472"/>
            <a:ext cx="3886200" cy="246888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emento gráfico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032" y="2523744"/>
            <a:ext cx="3831336" cy="1453896"/>
          </a:xfrm>
        </p:spPr>
        <p:txBody>
          <a:bodyPr rtlCol="0"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55064" y="4087368"/>
            <a:ext cx="3319272" cy="649224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com 4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200400" cy="210343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3186"/>
            <a:ext cx="3816096" cy="3529014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0" name="Espaço Reservado para Imagem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680"/>
            <a:ext cx="10515600" cy="4160520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emento gráfico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rtlCol="0"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056" y="4297680"/>
            <a:ext cx="4434840" cy="118872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ço Reservado para Imagem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2" name="Espaço Reservado para Imagem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3" name="Espaço Reservado para Imagem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4" name="Espaço Reservado para Imagem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35" name="Espaço Reservado para Imagem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1" name="Espaço Reservado para Texto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62" name="Espaço Reservado para Texto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63" name="Espaço Reservado para Texto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64" name="Espaço Reservado para Texto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65" name="Espaço Reservado para Texto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66" name="Espaço Reservado para Texto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67" name="Espaço Reservado para Texto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68" name="Espaço Reservado para Texto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  <p:sp>
        <p:nvSpPr>
          <p:cNvPr id="69" name="Espaço Reservado para Texto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70" name="Espaço Reservado para Texto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pt-BR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11680"/>
            <a:ext cx="4937760" cy="4160520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19088" y="2011680"/>
            <a:ext cx="4937760" cy="4160520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0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190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acervodigital.unesp.br/handle/unesp/155306" TargetMode="Externa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10810"/>
            <a:ext cx="5416296" cy="967054"/>
          </a:xfrm>
        </p:spPr>
        <p:txBody>
          <a:bodyPr rtlCol="0">
            <a:normAutofit/>
          </a:bodyPr>
          <a:lstStyle/>
          <a:p>
            <a:pPr rtl="0"/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Profª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Dra. Maria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carolina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fortes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E8FDC84-E276-2AB5-90A3-DDF17297B8FE}"/>
              </a:ext>
            </a:extLst>
          </p:cNvPr>
          <p:cNvSpPr txBox="1">
            <a:spLocks/>
          </p:cNvSpPr>
          <p:nvPr/>
        </p:nvSpPr>
        <p:spPr>
          <a:xfrm>
            <a:off x="1245530" y="798577"/>
            <a:ext cx="9906680" cy="5222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ESPECIALIZAÇÃO EM GESTÃO NA EDUCAÇÃO BÁSICA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891B1F-4220-B437-4F07-F256ADF67780}"/>
              </a:ext>
            </a:extLst>
          </p:cNvPr>
          <p:cNvSpPr txBox="1"/>
          <p:nvPr/>
        </p:nvSpPr>
        <p:spPr>
          <a:xfrm>
            <a:off x="1757680" y="1409689"/>
            <a:ext cx="9281160" cy="5755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METODOLOGIA DE PESQUISA</a:t>
            </a:r>
          </a:p>
        </p:txBody>
      </p:sp>
      <p:pic>
        <p:nvPicPr>
          <p:cNvPr id="6" name="Imagem 5" descr="logoIfet">
            <a:extLst>
              <a:ext uri="{FF2B5EF4-FFF2-40B4-BE49-F238E27FC236}">
                <a16:creationId xmlns:a16="http://schemas.microsoft.com/office/drawing/2014/main" id="{5295D1D1-D565-4134-670B-44D75B0921B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811512" y="199772"/>
            <a:ext cx="1925320" cy="598805"/>
          </a:xfrm>
          <a:prstGeom prst="rect">
            <a:avLst/>
          </a:prstGeom>
          <a:noFill/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4D6A33D-A07A-9944-46AC-DAE02E7E4B91}"/>
              </a:ext>
            </a:extLst>
          </p:cNvPr>
          <p:cNvSpPr txBox="1">
            <a:spLocks/>
          </p:cNvSpPr>
          <p:nvPr/>
        </p:nvSpPr>
        <p:spPr>
          <a:xfrm>
            <a:off x="2285999" y="2534285"/>
            <a:ext cx="8260081" cy="2154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pesquisa científica: conceitos e tipos de pesquisa</a:t>
            </a: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17DF717-6518-5280-E96D-BCEBCD0BD2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" y="136524"/>
            <a:ext cx="11663681" cy="6355715"/>
          </a:xfrm>
          <a:ln w="571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indent="0" algn="r"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					“é realizada com o intuito de “resolver 					problemas ou necessidades concretas e 					imediatas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0" indent="0" algn="r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								Muitas vezes, nessa 							modalidade de pesquisa, os 											problemas 							emergem do contexto profissional e 						podem ser sugeridos pela instituição para que o pesquisador solucione uma </a:t>
            </a:r>
          </a:p>
          <a:p>
            <a:pPr marL="0" indent="0" algn="r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situação-problema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99912FB-61E2-F1CD-E74B-E5FD8387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0" y="539115"/>
            <a:ext cx="4500880" cy="365125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aplicada </a:t>
            </a:r>
            <a:b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BB14054-C0B7-A8A2-CEC2-DE026A06BDD0}"/>
              </a:ext>
            </a:extLst>
          </p:cNvPr>
          <p:cNvSpPr txBox="1">
            <a:spLocks/>
          </p:cNvSpPr>
          <p:nvPr/>
        </p:nvSpPr>
        <p:spPr>
          <a:xfrm>
            <a:off x="294640" y="2580640"/>
            <a:ext cx="3566160" cy="78232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Segundo Appolinário (2011, p. 146)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7736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6A93A-8F0A-42CA-1989-11626216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36525"/>
            <a:ext cx="10642600" cy="1554163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fontAlgn="base">
              <a:spcAft>
                <a:spcPct val="0"/>
              </a:spcAft>
              <a:buClrTx/>
              <a:buSzTx/>
              <a:tabLst>
                <a:tab pos="436563" algn="l"/>
                <a:tab pos="438150" algn="l"/>
              </a:tabLst>
            </a:pPr>
            <a:r>
              <a:rPr kumimoji="0" lang="pt-BR" altLang="pt-BR" sz="2500" b="1" i="1" u="none" strike="noStrike" kern="1200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Pesquisa Aplicada</a:t>
            </a:r>
          </a:p>
          <a:p>
            <a:pPr lvl="1" algn="just" rtl="0">
              <a:spcBef>
                <a:spcPct val="0"/>
              </a:spcBef>
            </a:pPr>
            <a:r>
              <a:rPr kumimoji="0" lang="pt-BR" altLang="pt-BR" sz="2500" b="1" i="1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Objetivo de adquirir novos conhecimentos para o desenvolvimento ou aprimoramento de produtos, processos e sistemas.</a:t>
            </a:r>
          </a:p>
          <a:p>
            <a:pPr marL="0" marR="0" lvl="0" indent="0" algn="just" fontAlgn="base">
              <a:spcAft>
                <a:spcPct val="0"/>
              </a:spcAft>
              <a:buClrTx/>
              <a:buSzTx/>
              <a:tabLst>
                <a:tab pos="436563" algn="l"/>
                <a:tab pos="438150" algn="l"/>
              </a:tabLst>
            </a:pPr>
            <a:endParaRPr kumimoji="0" lang="pt-BR" altLang="pt-BR" sz="2500" b="1" i="1" u="none" strike="noStrike" kern="1200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DED9B82-0A4C-FE5B-99BC-F416EF72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pt-BR" noProof="0" smtClean="0"/>
              <a:pPr rtl="0">
                <a:spcAft>
                  <a:spcPts val="600"/>
                </a:spcAft>
              </a:pPr>
              <a:t>11</a:t>
            </a:fld>
            <a:endParaRPr lang="pt-BR" noProof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F7D0F4A-5172-907E-EAA9-876B3D745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6" name="CaixaDeTexto 13">
            <a:extLst>
              <a:ext uri="{FF2B5EF4-FFF2-40B4-BE49-F238E27FC236}">
                <a16:creationId xmlns:a16="http://schemas.microsoft.com/office/drawing/2014/main" id="{C0AE2D9F-70D2-E93D-D7AC-25AAAD27D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548256"/>
              </p:ext>
            </p:extLst>
          </p:nvPr>
        </p:nvGraphicFramePr>
        <p:xfrm>
          <a:off x="838200" y="2011680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726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ED6186-9922-5E18-2806-A5845FCE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2" r="4" b="9436"/>
          <a:stretch/>
        </p:blipFill>
        <p:spPr>
          <a:xfrm>
            <a:off x="4726375" y="10"/>
            <a:ext cx="7546905" cy="6857990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99123CD8-5A97-63A3-DA65-53FDEC1C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902200" cy="563943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Tipos de pesquisa quanto à abordagem</a:t>
            </a:r>
            <a:endParaRPr lang="en-US" dirty="0"/>
          </a:p>
        </p:txBody>
      </p:sp>
      <p:sp>
        <p:nvSpPr>
          <p:cNvPr id="4" name="Espaço Reservado para Data 3" hidden="1">
            <a:extLst>
              <a:ext uri="{FF2B5EF4-FFF2-40B4-BE49-F238E27FC236}">
                <a16:creationId xmlns:a16="http://schemas.microsoft.com/office/drawing/2014/main" id="{3BFF1714-F906-B9B5-2C18-CB099378A8E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 noProof="0"/>
              <a:t>3/9/20XX</a:t>
            </a:r>
          </a:p>
        </p:txBody>
      </p:sp>
      <p:sp>
        <p:nvSpPr>
          <p:cNvPr id="6" name="Espaço Reservado para Número de Slide 5" hidden="1">
            <a:extLst>
              <a:ext uri="{FF2B5EF4-FFF2-40B4-BE49-F238E27FC236}">
                <a16:creationId xmlns:a16="http://schemas.microsoft.com/office/drawing/2014/main" id="{2FCFE382-DF4F-D21F-0B2F-7417B2F0AA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pt-BR" noProof="0" smtClean="0"/>
              <a:pPr rtl="0">
                <a:spcAft>
                  <a:spcPts val="600"/>
                </a:spcAft>
              </a:pPr>
              <a:t>12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1568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écnicas de pesquisa qualitativa - Formate seu TCC em 20 Minutos">
            <a:extLst>
              <a:ext uri="{FF2B5EF4-FFF2-40B4-BE49-F238E27FC236}">
                <a16:creationId xmlns:a16="http://schemas.microsoft.com/office/drawing/2014/main" id="{306C5D13-44C3-FF7A-D091-BD6F3166D2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9440" y="1046480"/>
            <a:ext cx="8067040" cy="5115560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28962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CF3AF795-9672-112A-028C-F9D526BF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qualitativa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6B5C5617-CA43-11E1-7550-2CC5AAD8F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693400" cy="4699000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pesquisa qualitativa, para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Merriam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(1998), envolve a obtenção de dados descritivos na perspectiva da investigação crítica ou interpretativa e estuda as relações humanas nos mais diversos ambientes, assim como a complexidade de um determinado fenômeno, a fim de decodificar e traduzir o sentido dos fatos e acontecimentos.</a:t>
            </a:r>
          </a:p>
        </p:txBody>
      </p:sp>
    </p:spTree>
    <p:extLst>
      <p:ext uri="{BB962C8B-B14F-4D97-AF65-F5344CB8AC3E}">
        <p14:creationId xmlns:p14="http://schemas.microsoft.com/office/powerpoint/2010/main" val="233520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942BFD-D48E-A754-6CF9-50814E28C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1690688"/>
            <a:ext cx="10734040" cy="4892992"/>
          </a:xfr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Nas palavras de Brandão (2001), </a:t>
            </a:r>
          </a:p>
          <a:p>
            <a:pPr marL="0" indent="0" algn="just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pesquisa qualitativa (...) está relacionada aos significados que as pessoas atribuem às suas experiências do mundo social e a como as pessoas compreendem esse mundo. Tenta, portanto, interpretar os fenômenos sociais (interações, comportamentos, etc.), em termos de sentidos que as pessoas lhes dão; em função disso, é comumente referida como pesquisa interpretativa (BRANDÃO, 2001, p.13).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86DF73-A980-AE01-1B8C-6B1CAA68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E2A93A-B38A-2924-167A-B0EA0A92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15</a:t>
            </a:fld>
            <a:endParaRPr lang="pt-BR" noProof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4B1D7D52-4038-99EF-DFD6-F4844C66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Pesquisa qualitativa</a:t>
            </a:r>
          </a:p>
        </p:txBody>
      </p:sp>
    </p:spTree>
    <p:extLst>
      <p:ext uri="{BB962C8B-B14F-4D97-AF65-F5344CB8AC3E}">
        <p14:creationId xmlns:p14="http://schemas.microsoft.com/office/powerpoint/2010/main" val="51198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6B4D87-D404-DDA5-C1BD-AE5B97C1F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452880"/>
            <a:ext cx="11623040" cy="5120640"/>
          </a:xfrm>
          <a:ln w="7620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Gil (1999) menciona que a pesquisa qualitativa é subjetiva ao objeto de estudo, ergue-se sobre a dinâmica e abordagem do problema pesquisado e visa descrever e decodificar de forma interpretativa os componentes de um sistema complexo de significados, sem se preocupar com a mensuração dos fenômenos, pois permeia a compreensão do contexto no qual ocorre o fenômeno.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EDC084-7FA9-2298-9B24-D8D0A11D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765561-6FBF-739A-BDE4-F71682EB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130C3B-C9CE-1484-055B-72D2393F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16</a:t>
            </a:fld>
            <a:endParaRPr lang="pt-BR" noProof="0"/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D6A9EE19-63BA-37A2-BC10-A15CE389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r>
              <a:rPr lang="pt-BR" dirty="0"/>
              <a:t>Pesquisa qualitativa</a:t>
            </a:r>
          </a:p>
        </p:txBody>
      </p:sp>
    </p:spTree>
    <p:extLst>
      <p:ext uri="{BB962C8B-B14F-4D97-AF65-F5344CB8AC3E}">
        <p14:creationId xmlns:p14="http://schemas.microsoft.com/office/powerpoint/2010/main" val="1573518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A3A80A-6A2D-68F7-28E1-01241FF0B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4800"/>
            <a:ext cx="10896600" cy="4597400"/>
          </a:xfr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Pesquisar qualitativamente é analisar, observar, descrever e realizar práticas interpretativas de um fenômeno a fim de compreender seu significado. Pode ser compreendida, como um processo adaptado, não padronizado ao objeto de estudo, que possui caráter comunicativo e está inserida no contexto de métodos e técnicas que respaldam um caráter processual e reflexivo. (Fortes, 2012).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3874BC-CB36-B460-6505-DC3C0FC9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8CA540-BF23-FD3C-145F-A5D7E0319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749BAF-3E8D-B5D3-C911-ADD53233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17</a:t>
            </a:fld>
            <a:endParaRPr lang="pt-BR" noProof="0"/>
          </a:p>
        </p:txBody>
      </p:sp>
      <p:sp>
        <p:nvSpPr>
          <p:cNvPr id="7" name="Título 8">
            <a:extLst>
              <a:ext uri="{FF2B5EF4-FFF2-40B4-BE49-F238E27FC236}">
                <a16:creationId xmlns:a16="http://schemas.microsoft.com/office/drawing/2014/main" id="{A9ED340A-0D2A-9CAB-856A-02AD3569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Pesquisa qualitativa</a:t>
            </a:r>
          </a:p>
        </p:txBody>
      </p:sp>
    </p:spTree>
    <p:extLst>
      <p:ext uri="{BB962C8B-B14F-4D97-AF65-F5344CB8AC3E}">
        <p14:creationId xmlns:p14="http://schemas.microsoft.com/office/powerpoint/2010/main" val="54777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2"/>
                </a:solidFill>
                <a:latin typeface="Tahoma" panose="020B0604030504040204" pitchFamily="34" charset="0"/>
              </a:rPr>
              <a:t>Pesquisa Quantitativa</a:t>
            </a:r>
            <a:br>
              <a:rPr lang="pt-BR" b="1" dirty="0">
                <a:solidFill>
                  <a:schemeClr val="tx2"/>
                </a:solidFill>
                <a:latin typeface="Tahoma" panose="020B0604030504040204" pitchFamily="34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400" y="1209041"/>
            <a:ext cx="11098212" cy="5160586"/>
          </a:xfr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quantitativa supõe uma população de objetos de observação comparável entre si;</a:t>
            </a:r>
          </a:p>
          <a:p>
            <a:pPr algn="just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quantitativa enfatiza os indicadores numéricos e percentuais sobre determinado fenômeno pesquisado;</a:t>
            </a:r>
          </a:p>
          <a:p>
            <a:pPr algn="just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quantitativa apresenta gráficos e tabelas, comparativas ou não, sobre determinado objeto/fenômenos pesquisados.</a:t>
            </a:r>
          </a:p>
          <a:p>
            <a:pPr algn="just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quantitativa pode ser aplicada juntamente com a pesquisa qualitativa.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75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>
            <a:extLst>
              <a:ext uri="{FF2B5EF4-FFF2-40B4-BE49-F238E27FC236}">
                <a16:creationId xmlns:a16="http://schemas.microsoft.com/office/drawing/2014/main" id="{CC5A373D-5F0B-2420-4DFC-886D053FE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5" y="742950"/>
            <a:ext cx="138380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9660ACD0-8E1F-E21E-1B8A-6824AFBA1C6B}"/>
              </a:ext>
            </a:extLst>
          </p:cNvPr>
          <p:cNvGrpSpPr>
            <a:grpSpLocks/>
          </p:cNvGrpSpPr>
          <p:nvPr/>
        </p:nvGrpSpPr>
        <p:grpSpPr bwMode="auto">
          <a:xfrm>
            <a:off x="182880" y="0"/>
            <a:ext cx="11910060" cy="6526530"/>
            <a:chOff x="0" y="0"/>
            <a:chExt cx="16524" cy="8487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08B470C2-50E4-98D0-24ED-7438087F7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524" cy="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707105D9-E5DA-A9BD-1864-225E53C51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" y="676"/>
              <a:ext cx="593" cy="492"/>
            </a:xfrm>
            <a:custGeom>
              <a:avLst/>
              <a:gdLst>
                <a:gd name="T0" fmla="+- 0 8352 8083"/>
                <a:gd name="T1" fmla="*/ T0 w 593"/>
                <a:gd name="T2" fmla="+- 0 1169 677"/>
                <a:gd name="T3" fmla="*/ 1169 h 492"/>
                <a:gd name="T4" fmla="+- 0 8410 8083"/>
                <a:gd name="T5" fmla="*/ T4 w 593"/>
                <a:gd name="T6" fmla="+- 0 1066 677"/>
                <a:gd name="T7" fmla="*/ 1066 h 492"/>
                <a:gd name="T8" fmla="+- 0 8083 8083"/>
                <a:gd name="T9" fmla="*/ T8 w 593"/>
                <a:gd name="T10" fmla="+- 0 886 677"/>
                <a:gd name="T11" fmla="*/ 886 h 492"/>
                <a:gd name="T12" fmla="+- 0 8196 8083"/>
                <a:gd name="T13" fmla="*/ T12 w 593"/>
                <a:gd name="T14" fmla="+- 0 677 677"/>
                <a:gd name="T15" fmla="*/ 677 h 492"/>
                <a:gd name="T16" fmla="+- 0 8525 8083"/>
                <a:gd name="T17" fmla="*/ T16 w 593"/>
                <a:gd name="T18" fmla="+- 0 854 677"/>
                <a:gd name="T19" fmla="*/ 854 h 492"/>
                <a:gd name="T20" fmla="+- 0 8582 8083"/>
                <a:gd name="T21" fmla="*/ T20 w 593"/>
                <a:gd name="T22" fmla="+- 0 749 677"/>
                <a:gd name="T23" fmla="*/ 749 h 492"/>
                <a:gd name="T24" fmla="+- 0 8676 8083"/>
                <a:gd name="T25" fmla="*/ T24 w 593"/>
                <a:gd name="T26" fmla="+- 0 1073 677"/>
                <a:gd name="T27" fmla="*/ 1073 h 492"/>
                <a:gd name="T28" fmla="+- 0 8352 8083"/>
                <a:gd name="T29" fmla="*/ T28 w 593"/>
                <a:gd name="T30" fmla="+- 0 1169 677"/>
                <a:gd name="T31" fmla="*/ 1169 h 4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3" h="492">
                  <a:moveTo>
                    <a:pt x="269" y="492"/>
                  </a:moveTo>
                  <a:lnTo>
                    <a:pt x="327" y="389"/>
                  </a:lnTo>
                  <a:lnTo>
                    <a:pt x="0" y="209"/>
                  </a:lnTo>
                  <a:lnTo>
                    <a:pt x="113" y="0"/>
                  </a:lnTo>
                  <a:lnTo>
                    <a:pt x="442" y="177"/>
                  </a:lnTo>
                  <a:lnTo>
                    <a:pt x="499" y="72"/>
                  </a:lnTo>
                  <a:lnTo>
                    <a:pt x="593" y="396"/>
                  </a:lnTo>
                  <a:lnTo>
                    <a:pt x="269" y="492"/>
                  </a:lnTo>
                  <a:close/>
                </a:path>
              </a:pathLst>
            </a:custGeom>
            <a:solidFill>
              <a:srgbClr val="CC9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231DD3A-3605-A272-CC6D-12E207043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" y="676"/>
              <a:ext cx="593" cy="492"/>
            </a:xfrm>
            <a:custGeom>
              <a:avLst/>
              <a:gdLst>
                <a:gd name="T0" fmla="+- 0 8196 8083"/>
                <a:gd name="T1" fmla="*/ T0 w 593"/>
                <a:gd name="T2" fmla="+- 0 677 677"/>
                <a:gd name="T3" fmla="*/ 677 h 492"/>
                <a:gd name="T4" fmla="+- 0 8525 8083"/>
                <a:gd name="T5" fmla="*/ T4 w 593"/>
                <a:gd name="T6" fmla="+- 0 854 677"/>
                <a:gd name="T7" fmla="*/ 854 h 492"/>
                <a:gd name="T8" fmla="+- 0 8582 8083"/>
                <a:gd name="T9" fmla="*/ T8 w 593"/>
                <a:gd name="T10" fmla="+- 0 749 677"/>
                <a:gd name="T11" fmla="*/ 749 h 492"/>
                <a:gd name="T12" fmla="+- 0 8676 8083"/>
                <a:gd name="T13" fmla="*/ T12 w 593"/>
                <a:gd name="T14" fmla="+- 0 1073 677"/>
                <a:gd name="T15" fmla="*/ 1073 h 492"/>
                <a:gd name="T16" fmla="+- 0 8352 8083"/>
                <a:gd name="T17" fmla="*/ T16 w 593"/>
                <a:gd name="T18" fmla="+- 0 1169 677"/>
                <a:gd name="T19" fmla="*/ 1169 h 492"/>
                <a:gd name="T20" fmla="+- 0 8410 8083"/>
                <a:gd name="T21" fmla="*/ T20 w 593"/>
                <a:gd name="T22" fmla="+- 0 1066 677"/>
                <a:gd name="T23" fmla="*/ 1066 h 492"/>
                <a:gd name="T24" fmla="+- 0 8083 8083"/>
                <a:gd name="T25" fmla="*/ T24 w 593"/>
                <a:gd name="T26" fmla="+- 0 886 677"/>
                <a:gd name="T27" fmla="*/ 886 h 492"/>
                <a:gd name="T28" fmla="+- 0 8196 8083"/>
                <a:gd name="T29" fmla="*/ T28 w 593"/>
                <a:gd name="T30" fmla="+- 0 677 677"/>
                <a:gd name="T31" fmla="*/ 677 h 4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3" h="492">
                  <a:moveTo>
                    <a:pt x="113" y="0"/>
                  </a:moveTo>
                  <a:lnTo>
                    <a:pt x="442" y="177"/>
                  </a:lnTo>
                  <a:lnTo>
                    <a:pt x="499" y="72"/>
                  </a:lnTo>
                  <a:lnTo>
                    <a:pt x="593" y="396"/>
                  </a:lnTo>
                  <a:lnTo>
                    <a:pt x="269" y="492"/>
                  </a:lnTo>
                  <a:lnTo>
                    <a:pt x="327" y="389"/>
                  </a:lnTo>
                  <a:lnTo>
                    <a:pt x="0" y="209"/>
                  </a:lnTo>
                  <a:lnTo>
                    <a:pt x="113" y="0"/>
                  </a:lnTo>
                  <a:close/>
                </a:path>
              </a:pathLst>
            </a:custGeom>
            <a:noFill/>
            <a:ln w="19812">
              <a:solidFill>
                <a:srgbClr val="9567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768D39B-4811-CEAF-BE49-67EE216C5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" y="1766"/>
              <a:ext cx="596" cy="495"/>
            </a:xfrm>
            <a:custGeom>
              <a:avLst/>
              <a:gdLst>
                <a:gd name="T0" fmla="+- 0 8237 7968"/>
                <a:gd name="T1" fmla="*/ T0 w 596"/>
                <a:gd name="T2" fmla="+- 0 2261 1766"/>
                <a:gd name="T3" fmla="*/ 2261 h 495"/>
                <a:gd name="T4" fmla="+- 0 8294 7968"/>
                <a:gd name="T5" fmla="*/ T4 w 596"/>
                <a:gd name="T6" fmla="+- 0 2155 1766"/>
                <a:gd name="T7" fmla="*/ 2155 h 495"/>
                <a:gd name="T8" fmla="+- 0 7968 7968"/>
                <a:gd name="T9" fmla="*/ T8 w 596"/>
                <a:gd name="T10" fmla="+- 0 1978 1766"/>
                <a:gd name="T11" fmla="*/ 1978 h 495"/>
                <a:gd name="T12" fmla="+- 0 8081 7968"/>
                <a:gd name="T13" fmla="*/ T12 w 596"/>
                <a:gd name="T14" fmla="+- 0 1766 1766"/>
                <a:gd name="T15" fmla="*/ 1766 h 495"/>
                <a:gd name="T16" fmla="+- 0 8410 7968"/>
                <a:gd name="T17" fmla="*/ T16 w 596"/>
                <a:gd name="T18" fmla="+- 0 1944 1766"/>
                <a:gd name="T19" fmla="*/ 1944 h 495"/>
                <a:gd name="T20" fmla="+- 0 8467 7968"/>
                <a:gd name="T21" fmla="*/ T20 w 596"/>
                <a:gd name="T22" fmla="+- 0 1841 1766"/>
                <a:gd name="T23" fmla="*/ 1841 h 495"/>
                <a:gd name="T24" fmla="+- 0 8563 7968"/>
                <a:gd name="T25" fmla="*/ T24 w 596"/>
                <a:gd name="T26" fmla="+- 0 2165 1766"/>
                <a:gd name="T27" fmla="*/ 2165 h 495"/>
                <a:gd name="T28" fmla="+- 0 8237 7968"/>
                <a:gd name="T29" fmla="*/ T28 w 596"/>
                <a:gd name="T30" fmla="+- 0 2261 1766"/>
                <a:gd name="T31" fmla="*/ 2261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269" y="495"/>
                  </a:moveTo>
                  <a:lnTo>
                    <a:pt x="326" y="389"/>
                  </a:lnTo>
                  <a:lnTo>
                    <a:pt x="0" y="212"/>
                  </a:lnTo>
                  <a:lnTo>
                    <a:pt x="113" y="0"/>
                  </a:lnTo>
                  <a:lnTo>
                    <a:pt x="442" y="178"/>
                  </a:lnTo>
                  <a:lnTo>
                    <a:pt x="499" y="75"/>
                  </a:lnTo>
                  <a:lnTo>
                    <a:pt x="595" y="399"/>
                  </a:lnTo>
                  <a:lnTo>
                    <a:pt x="269" y="495"/>
                  </a:lnTo>
                  <a:close/>
                </a:path>
              </a:pathLst>
            </a:custGeom>
            <a:solidFill>
              <a:srgbClr val="CC9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618F706-533D-E5FC-5FCF-DD97973FA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" y="1766"/>
              <a:ext cx="596" cy="495"/>
            </a:xfrm>
            <a:custGeom>
              <a:avLst/>
              <a:gdLst>
                <a:gd name="T0" fmla="+- 0 8081 7968"/>
                <a:gd name="T1" fmla="*/ T0 w 596"/>
                <a:gd name="T2" fmla="+- 0 1766 1766"/>
                <a:gd name="T3" fmla="*/ 1766 h 495"/>
                <a:gd name="T4" fmla="+- 0 8410 7968"/>
                <a:gd name="T5" fmla="*/ T4 w 596"/>
                <a:gd name="T6" fmla="+- 0 1944 1766"/>
                <a:gd name="T7" fmla="*/ 1944 h 495"/>
                <a:gd name="T8" fmla="+- 0 8467 7968"/>
                <a:gd name="T9" fmla="*/ T8 w 596"/>
                <a:gd name="T10" fmla="+- 0 1841 1766"/>
                <a:gd name="T11" fmla="*/ 1841 h 495"/>
                <a:gd name="T12" fmla="+- 0 8563 7968"/>
                <a:gd name="T13" fmla="*/ T12 w 596"/>
                <a:gd name="T14" fmla="+- 0 2165 1766"/>
                <a:gd name="T15" fmla="*/ 2165 h 495"/>
                <a:gd name="T16" fmla="+- 0 8237 7968"/>
                <a:gd name="T17" fmla="*/ T16 w 596"/>
                <a:gd name="T18" fmla="+- 0 2261 1766"/>
                <a:gd name="T19" fmla="*/ 2261 h 495"/>
                <a:gd name="T20" fmla="+- 0 8294 7968"/>
                <a:gd name="T21" fmla="*/ T20 w 596"/>
                <a:gd name="T22" fmla="+- 0 2155 1766"/>
                <a:gd name="T23" fmla="*/ 2155 h 495"/>
                <a:gd name="T24" fmla="+- 0 7968 7968"/>
                <a:gd name="T25" fmla="*/ T24 w 596"/>
                <a:gd name="T26" fmla="+- 0 1978 1766"/>
                <a:gd name="T27" fmla="*/ 1978 h 495"/>
                <a:gd name="T28" fmla="+- 0 8081 7968"/>
                <a:gd name="T29" fmla="*/ T28 w 596"/>
                <a:gd name="T30" fmla="+- 0 1766 1766"/>
                <a:gd name="T31" fmla="*/ 1766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113" y="0"/>
                  </a:moveTo>
                  <a:lnTo>
                    <a:pt x="442" y="178"/>
                  </a:lnTo>
                  <a:lnTo>
                    <a:pt x="499" y="75"/>
                  </a:lnTo>
                  <a:lnTo>
                    <a:pt x="595" y="399"/>
                  </a:lnTo>
                  <a:lnTo>
                    <a:pt x="269" y="495"/>
                  </a:lnTo>
                  <a:lnTo>
                    <a:pt x="326" y="389"/>
                  </a:lnTo>
                  <a:lnTo>
                    <a:pt x="0" y="212"/>
                  </a:lnTo>
                  <a:lnTo>
                    <a:pt x="113" y="0"/>
                  </a:lnTo>
                  <a:close/>
                </a:path>
              </a:pathLst>
            </a:custGeom>
            <a:noFill/>
            <a:ln w="19812">
              <a:solidFill>
                <a:srgbClr val="9567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F25D1A4-3EC6-7EE2-E616-E6966F41B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9" y="3163"/>
              <a:ext cx="596" cy="495"/>
            </a:xfrm>
            <a:custGeom>
              <a:avLst/>
              <a:gdLst>
                <a:gd name="T0" fmla="+- 0 8198 7930"/>
                <a:gd name="T1" fmla="*/ T0 w 596"/>
                <a:gd name="T2" fmla="+- 0 3658 3163"/>
                <a:gd name="T3" fmla="*/ 3658 h 495"/>
                <a:gd name="T4" fmla="+- 0 8256 7930"/>
                <a:gd name="T5" fmla="*/ T4 w 596"/>
                <a:gd name="T6" fmla="+- 0 3552 3163"/>
                <a:gd name="T7" fmla="*/ 3552 h 495"/>
                <a:gd name="T8" fmla="+- 0 7930 7930"/>
                <a:gd name="T9" fmla="*/ T8 w 596"/>
                <a:gd name="T10" fmla="+- 0 3374 3163"/>
                <a:gd name="T11" fmla="*/ 3374 h 495"/>
                <a:gd name="T12" fmla="+- 0 8042 7930"/>
                <a:gd name="T13" fmla="*/ T12 w 596"/>
                <a:gd name="T14" fmla="+- 0 3163 3163"/>
                <a:gd name="T15" fmla="*/ 3163 h 495"/>
                <a:gd name="T16" fmla="+- 0 8371 7930"/>
                <a:gd name="T17" fmla="*/ T16 w 596"/>
                <a:gd name="T18" fmla="+- 0 3341 3163"/>
                <a:gd name="T19" fmla="*/ 3341 h 495"/>
                <a:gd name="T20" fmla="+- 0 8429 7930"/>
                <a:gd name="T21" fmla="*/ T20 w 596"/>
                <a:gd name="T22" fmla="+- 0 3238 3163"/>
                <a:gd name="T23" fmla="*/ 3238 h 495"/>
                <a:gd name="T24" fmla="+- 0 8525 7930"/>
                <a:gd name="T25" fmla="*/ T24 w 596"/>
                <a:gd name="T26" fmla="+- 0 3562 3163"/>
                <a:gd name="T27" fmla="*/ 3562 h 495"/>
                <a:gd name="T28" fmla="+- 0 8198 7930"/>
                <a:gd name="T29" fmla="*/ T28 w 596"/>
                <a:gd name="T30" fmla="+- 0 3658 3163"/>
                <a:gd name="T31" fmla="*/ 3658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268" y="495"/>
                  </a:moveTo>
                  <a:lnTo>
                    <a:pt x="326" y="389"/>
                  </a:lnTo>
                  <a:lnTo>
                    <a:pt x="0" y="211"/>
                  </a:lnTo>
                  <a:lnTo>
                    <a:pt x="112" y="0"/>
                  </a:lnTo>
                  <a:lnTo>
                    <a:pt x="441" y="178"/>
                  </a:lnTo>
                  <a:lnTo>
                    <a:pt x="499" y="75"/>
                  </a:lnTo>
                  <a:lnTo>
                    <a:pt x="595" y="399"/>
                  </a:lnTo>
                  <a:lnTo>
                    <a:pt x="268" y="495"/>
                  </a:lnTo>
                  <a:close/>
                </a:path>
              </a:pathLst>
            </a:custGeom>
            <a:solidFill>
              <a:srgbClr val="CC9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1594387-1AA3-6B5B-F2B4-CCF41B7EE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9" y="3163"/>
              <a:ext cx="596" cy="495"/>
            </a:xfrm>
            <a:custGeom>
              <a:avLst/>
              <a:gdLst>
                <a:gd name="T0" fmla="+- 0 8042 7930"/>
                <a:gd name="T1" fmla="*/ T0 w 596"/>
                <a:gd name="T2" fmla="+- 0 3163 3163"/>
                <a:gd name="T3" fmla="*/ 3163 h 495"/>
                <a:gd name="T4" fmla="+- 0 8371 7930"/>
                <a:gd name="T5" fmla="*/ T4 w 596"/>
                <a:gd name="T6" fmla="+- 0 3341 3163"/>
                <a:gd name="T7" fmla="*/ 3341 h 495"/>
                <a:gd name="T8" fmla="+- 0 8429 7930"/>
                <a:gd name="T9" fmla="*/ T8 w 596"/>
                <a:gd name="T10" fmla="+- 0 3238 3163"/>
                <a:gd name="T11" fmla="*/ 3238 h 495"/>
                <a:gd name="T12" fmla="+- 0 8525 7930"/>
                <a:gd name="T13" fmla="*/ T12 w 596"/>
                <a:gd name="T14" fmla="+- 0 3562 3163"/>
                <a:gd name="T15" fmla="*/ 3562 h 495"/>
                <a:gd name="T16" fmla="+- 0 8198 7930"/>
                <a:gd name="T17" fmla="*/ T16 w 596"/>
                <a:gd name="T18" fmla="+- 0 3658 3163"/>
                <a:gd name="T19" fmla="*/ 3658 h 495"/>
                <a:gd name="T20" fmla="+- 0 8256 7930"/>
                <a:gd name="T21" fmla="*/ T20 w 596"/>
                <a:gd name="T22" fmla="+- 0 3552 3163"/>
                <a:gd name="T23" fmla="*/ 3552 h 495"/>
                <a:gd name="T24" fmla="+- 0 7930 7930"/>
                <a:gd name="T25" fmla="*/ T24 w 596"/>
                <a:gd name="T26" fmla="+- 0 3374 3163"/>
                <a:gd name="T27" fmla="*/ 3374 h 495"/>
                <a:gd name="T28" fmla="+- 0 8042 7930"/>
                <a:gd name="T29" fmla="*/ T28 w 596"/>
                <a:gd name="T30" fmla="+- 0 3163 3163"/>
                <a:gd name="T31" fmla="*/ 3163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112" y="0"/>
                  </a:moveTo>
                  <a:lnTo>
                    <a:pt x="441" y="178"/>
                  </a:lnTo>
                  <a:lnTo>
                    <a:pt x="499" y="75"/>
                  </a:lnTo>
                  <a:lnTo>
                    <a:pt x="595" y="399"/>
                  </a:lnTo>
                  <a:lnTo>
                    <a:pt x="268" y="495"/>
                  </a:lnTo>
                  <a:lnTo>
                    <a:pt x="326" y="389"/>
                  </a:lnTo>
                  <a:lnTo>
                    <a:pt x="0" y="211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19812">
              <a:solidFill>
                <a:srgbClr val="9567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5D8572F7-A3CC-905C-9455-B07D729D4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" y="4233"/>
              <a:ext cx="596" cy="495"/>
            </a:xfrm>
            <a:custGeom>
              <a:avLst/>
              <a:gdLst>
                <a:gd name="T0" fmla="+- 0 8179 7910"/>
                <a:gd name="T1" fmla="*/ T0 w 596"/>
                <a:gd name="T2" fmla="+- 0 4728 4234"/>
                <a:gd name="T3" fmla="*/ 4728 h 495"/>
                <a:gd name="T4" fmla="+- 0 8237 7910"/>
                <a:gd name="T5" fmla="*/ T4 w 596"/>
                <a:gd name="T6" fmla="+- 0 4622 4234"/>
                <a:gd name="T7" fmla="*/ 4622 h 495"/>
                <a:gd name="T8" fmla="+- 0 7910 7910"/>
                <a:gd name="T9" fmla="*/ T8 w 596"/>
                <a:gd name="T10" fmla="+- 0 4445 4234"/>
                <a:gd name="T11" fmla="*/ 4445 h 495"/>
                <a:gd name="T12" fmla="+- 0 8023 7910"/>
                <a:gd name="T13" fmla="*/ T12 w 596"/>
                <a:gd name="T14" fmla="+- 0 4234 4234"/>
                <a:gd name="T15" fmla="*/ 4234 h 495"/>
                <a:gd name="T16" fmla="+- 0 8352 7910"/>
                <a:gd name="T17" fmla="*/ T16 w 596"/>
                <a:gd name="T18" fmla="+- 0 4414 4234"/>
                <a:gd name="T19" fmla="*/ 4414 h 495"/>
                <a:gd name="T20" fmla="+- 0 8410 7910"/>
                <a:gd name="T21" fmla="*/ T20 w 596"/>
                <a:gd name="T22" fmla="+- 0 4308 4234"/>
                <a:gd name="T23" fmla="*/ 4308 h 495"/>
                <a:gd name="T24" fmla="+- 0 8506 7910"/>
                <a:gd name="T25" fmla="*/ T24 w 596"/>
                <a:gd name="T26" fmla="+- 0 4632 4234"/>
                <a:gd name="T27" fmla="*/ 4632 h 495"/>
                <a:gd name="T28" fmla="+- 0 8179 7910"/>
                <a:gd name="T29" fmla="*/ T28 w 596"/>
                <a:gd name="T30" fmla="+- 0 4728 4234"/>
                <a:gd name="T31" fmla="*/ 4728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269" y="494"/>
                  </a:moveTo>
                  <a:lnTo>
                    <a:pt x="327" y="388"/>
                  </a:lnTo>
                  <a:lnTo>
                    <a:pt x="0" y="211"/>
                  </a:lnTo>
                  <a:lnTo>
                    <a:pt x="113" y="0"/>
                  </a:lnTo>
                  <a:lnTo>
                    <a:pt x="442" y="180"/>
                  </a:lnTo>
                  <a:lnTo>
                    <a:pt x="500" y="74"/>
                  </a:lnTo>
                  <a:lnTo>
                    <a:pt x="596" y="398"/>
                  </a:lnTo>
                  <a:lnTo>
                    <a:pt x="269" y="494"/>
                  </a:lnTo>
                  <a:close/>
                </a:path>
              </a:pathLst>
            </a:custGeom>
            <a:solidFill>
              <a:srgbClr val="CC9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466394B-6381-55BD-D53D-1430925F5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" y="4233"/>
              <a:ext cx="596" cy="495"/>
            </a:xfrm>
            <a:custGeom>
              <a:avLst/>
              <a:gdLst>
                <a:gd name="T0" fmla="+- 0 8023 7910"/>
                <a:gd name="T1" fmla="*/ T0 w 596"/>
                <a:gd name="T2" fmla="+- 0 4234 4234"/>
                <a:gd name="T3" fmla="*/ 4234 h 495"/>
                <a:gd name="T4" fmla="+- 0 8352 7910"/>
                <a:gd name="T5" fmla="*/ T4 w 596"/>
                <a:gd name="T6" fmla="+- 0 4414 4234"/>
                <a:gd name="T7" fmla="*/ 4414 h 495"/>
                <a:gd name="T8" fmla="+- 0 8410 7910"/>
                <a:gd name="T9" fmla="*/ T8 w 596"/>
                <a:gd name="T10" fmla="+- 0 4308 4234"/>
                <a:gd name="T11" fmla="*/ 4308 h 495"/>
                <a:gd name="T12" fmla="+- 0 8506 7910"/>
                <a:gd name="T13" fmla="*/ T12 w 596"/>
                <a:gd name="T14" fmla="+- 0 4632 4234"/>
                <a:gd name="T15" fmla="*/ 4632 h 495"/>
                <a:gd name="T16" fmla="+- 0 8179 7910"/>
                <a:gd name="T17" fmla="*/ T16 w 596"/>
                <a:gd name="T18" fmla="+- 0 4728 4234"/>
                <a:gd name="T19" fmla="*/ 4728 h 495"/>
                <a:gd name="T20" fmla="+- 0 8237 7910"/>
                <a:gd name="T21" fmla="*/ T20 w 596"/>
                <a:gd name="T22" fmla="+- 0 4622 4234"/>
                <a:gd name="T23" fmla="*/ 4622 h 495"/>
                <a:gd name="T24" fmla="+- 0 7910 7910"/>
                <a:gd name="T25" fmla="*/ T24 w 596"/>
                <a:gd name="T26" fmla="+- 0 4445 4234"/>
                <a:gd name="T27" fmla="*/ 4445 h 495"/>
                <a:gd name="T28" fmla="+- 0 8023 7910"/>
                <a:gd name="T29" fmla="*/ T28 w 596"/>
                <a:gd name="T30" fmla="+- 0 4234 4234"/>
                <a:gd name="T31" fmla="*/ 4234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113" y="0"/>
                  </a:moveTo>
                  <a:lnTo>
                    <a:pt x="442" y="180"/>
                  </a:lnTo>
                  <a:lnTo>
                    <a:pt x="500" y="74"/>
                  </a:lnTo>
                  <a:lnTo>
                    <a:pt x="596" y="398"/>
                  </a:lnTo>
                  <a:lnTo>
                    <a:pt x="269" y="494"/>
                  </a:lnTo>
                  <a:lnTo>
                    <a:pt x="327" y="388"/>
                  </a:lnTo>
                  <a:lnTo>
                    <a:pt x="0" y="211"/>
                  </a:lnTo>
                  <a:lnTo>
                    <a:pt x="113" y="0"/>
                  </a:lnTo>
                  <a:close/>
                </a:path>
              </a:pathLst>
            </a:custGeom>
            <a:noFill/>
            <a:ln w="19812">
              <a:solidFill>
                <a:srgbClr val="9567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2881AB0-1A1A-E4B4-E66B-8D3968BFE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" y="5248"/>
              <a:ext cx="596" cy="495"/>
            </a:xfrm>
            <a:custGeom>
              <a:avLst/>
              <a:gdLst>
                <a:gd name="T0" fmla="+- 0 8179 7910"/>
                <a:gd name="T1" fmla="*/ T0 w 596"/>
                <a:gd name="T2" fmla="+- 0 5743 5249"/>
                <a:gd name="T3" fmla="*/ 5743 h 495"/>
                <a:gd name="T4" fmla="+- 0 8237 7910"/>
                <a:gd name="T5" fmla="*/ T4 w 596"/>
                <a:gd name="T6" fmla="+- 0 5638 5249"/>
                <a:gd name="T7" fmla="*/ 5638 h 495"/>
                <a:gd name="T8" fmla="+- 0 7910 7910"/>
                <a:gd name="T9" fmla="*/ T8 w 596"/>
                <a:gd name="T10" fmla="+- 0 5460 5249"/>
                <a:gd name="T11" fmla="*/ 5460 h 495"/>
                <a:gd name="T12" fmla="+- 0 8023 7910"/>
                <a:gd name="T13" fmla="*/ T12 w 596"/>
                <a:gd name="T14" fmla="+- 0 5249 5249"/>
                <a:gd name="T15" fmla="*/ 5249 h 495"/>
                <a:gd name="T16" fmla="+- 0 8352 7910"/>
                <a:gd name="T17" fmla="*/ T16 w 596"/>
                <a:gd name="T18" fmla="+- 0 5426 5249"/>
                <a:gd name="T19" fmla="*/ 5426 h 495"/>
                <a:gd name="T20" fmla="+- 0 8410 7910"/>
                <a:gd name="T21" fmla="*/ T20 w 596"/>
                <a:gd name="T22" fmla="+- 0 5323 5249"/>
                <a:gd name="T23" fmla="*/ 5323 h 495"/>
                <a:gd name="T24" fmla="+- 0 8506 7910"/>
                <a:gd name="T25" fmla="*/ T24 w 596"/>
                <a:gd name="T26" fmla="+- 0 5647 5249"/>
                <a:gd name="T27" fmla="*/ 5647 h 495"/>
                <a:gd name="T28" fmla="+- 0 8179 7910"/>
                <a:gd name="T29" fmla="*/ T28 w 596"/>
                <a:gd name="T30" fmla="+- 0 5743 5249"/>
                <a:gd name="T31" fmla="*/ 5743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269" y="494"/>
                  </a:moveTo>
                  <a:lnTo>
                    <a:pt x="327" y="389"/>
                  </a:lnTo>
                  <a:lnTo>
                    <a:pt x="0" y="211"/>
                  </a:lnTo>
                  <a:lnTo>
                    <a:pt x="113" y="0"/>
                  </a:lnTo>
                  <a:lnTo>
                    <a:pt x="442" y="177"/>
                  </a:lnTo>
                  <a:lnTo>
                    <a:pt x="500" y="74"/>
                  </a:lnTo>
                  <a:lnTo>
                    <a:pt x="596" y="398"/>
                  </a:lnTo>
                  <a:lnTo>
                    <a:pt x="269" y="494"/>
                  </a:lnTo>
                  <a:close/>
                </a:path>
              </a:pathLst>
            </a:custGeom>
            <a:solidFill>
              <a:srgbClr val="CC9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38A5119-A8F7-38FB-DDBE-FCD1220E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" y="5248"/>
              <a:ext cx="596" cy="495"/>
            </a:xfrm>
            <a:custGeom>
              <a:avLst/>
              <a:gdLst>
                <a:gd name="T0" fmla="+- 0 8023 7910"/>
                <a:gd name="T1" fmla="*/ T0 w 596"/>
                <a:gd name="T2" fmla="+- 0 5249 5249"/>
                <a:gd name="T3" fmla="*/ 5249 h 495"/>
                <a:gd name="T4" fmla="+- 0 8352 7910"/>
                <a:gd name="T5" fmla="*/ T4 w 596"/>
                <a:gd name="T6" fmla="+- 0 5426 5249"/>
                <a:gd name="T7" fmla="*/ 5426 h 495"/>
                <a:gd name="T8" fmla="+- 0 8410 7910"/>
                <a:gd name="T9" fmla="*/ T8 w 596"/>
                <a:gd name="T10" fmla="+- 0 5323 5249"/>
                <a:gd name="T11" fmla="*/ 5323 h 495"/>
                <a:gd name="T12" fmla="+- 0 8506 7910"/>
                <a:gd name="T13" fmla="*/ T12 w 596"/>
                <a:gd name="T14" fmla="+- 0 5647 5249"/>
                <a:gd name="T15" fmla="*/ 5647 h 495"/>
                <a:gd name="T16" fmla="+- 0 8179 7910"/>
                <a:gd name="T17" fmla="*/ T16 w 596"/>
                <a:gd name="T18" fmla="+- 0 5743 5249"/>
                <a:gd name="T19" fmla="*/ 5743 h 495"/>
                <a:gd name="T20" fmla="+- 0 8237 7910"/>
                <a:gd name="T21" fmla="*/ T20 w 596"/>
                <a:gd name="T22" fmla="+- 0 5638 5249"/>
                <a:gd name="T23" fmla="*/ 5638 h 495"/>
                <a:gd name="T24" fmla="+- 0 7910 7910"/>
                <a:gd name="T25" fmla="*/ T24 w 596"/>
                <a:gd name="T26" fmla="+- 0 5460 5249"/>
                <a:gd name="T27" fmla="*/ 5460 h 495"/>
                <a:gd name="T28" fmla="+- 0 8023 7910"/>
                <a:gd name="T29" fmla="*/ T28 w 596"/>
                <a:gd name="T30" fmla="+- 0 5249 5249"/>
                <a:gd name="T31" fmla="*/ 5249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5">
                  <a:moveTo>
                    <a:pt x="113" y="0"/>
                  </a:moveTo>
                  <a:lnTo>
                    <a:pt x="442" y="177"/>
                  </a:lnTo>
                  <a:lnTo>
                    <a:pt x="500" y="74"/>
                  </a:lnTo>
                  <a:lnTo>
                    <a:pt x="596" y="398"/>
                  </a:lnTo>
                  <a:lnTo>
                    <a:pt x="269" y="494"/>
                  </a:lnTo>
                  <a:lnTo>
                    <a:pt x="327" y="389"/>
                  </a:lnTo>
                  <a:lnTo>
                    <a:pt x="0" y="211"/>
                  </a:lnTo>
                  <a:lnTo>
                    <a:pt x="113" y="0"/>
                  </a:lnTo>
                  <a:close/>
                </a:path>
              </a:pathLst>
            </a:custGeom>
            <a:noFill/>
            <a:ln w="19812">
              <a:solidFill>
                <a:srgbClr val="9567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7F0A4AE2-5EE8-C4B6-6FF7-CF16764DC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9" y="6283"/>
              <a:ext cx="596" cy="492"/>
            </a:xfrm>
            <a:custGeom>
              <a:avLst/>
              <a:gdLst>
                <a:gd name="T0" fmla="+- 0 8198 7930"/>
                <a:gd name="T1" fmla="*/ T0 w 596"/>
                <a:gd name="T2" fmla="+- 0 6775 6283"/>
                <a:gd name="T3" fmla="*/ 6775 h 492"/>
                <a:gd name="T4" fmla="+- 0 8256 7930"/>
                <a:gd name="T5" fmla="*/ T4 w 596"/>
                <a:gd name="T6" fmla="+- 0 6670 6283"/>
                <a:gd name="T7" fmla="*/ 6670 h 492"/>
                <a:gd name="T8" fmla="+- 0 7930 7930"/>
                <a:gd name="T9" fmla="*/ T8 w 596"/>
                <a:gd name="T10" fmla="+- 0 6492 6283"/>
                <a:gd name="T11" fmla="*/ 6492 h 492"/>
                <a:gd name="T12" fmla="+- 0 8042 7930"/>
                <a:gd name="T13" fmla="*/ T12 w 596"/>
                <a:gd name="T14" fmla="+- 0 6283 6283"/>
                <a:gd name="T15" fmla="*/ 6283 h 492"/>
                <a:gd name="T16" fmla="+- 0 8371 7930"/>
                <a:gd name="T17" fmla="*/ T16 w 596"/>
                <a:gd name="T18" fmla="+- 0 6461 6283"/>
                <a:gd name="T19" fmla="*/ 6461 h 492"/>
                <a:gd name="T20" fmla="+- 0 8429 7930"/>
                <a:gd name="T21" fmla="*/ T20 w 596"/>
                <a:gd name="T22" fmla="+- 0 6355 6283"/>
                <a:gd name="T23" fmla="*/ 6355 h 492"/>
                <a:gd name="T24" fmla="+- 0 8525 7930"/>
                <a:gd name="T25" fmla="*/ T24 w 596"/>
                <a:gd name="T26" fmla="+- 0 6679 6283"/>
                <a:gd name="T27" fmla="*/ 6679 h 492"/>
                <a:gd name="T28" fmla="+- 0 8198 7930"/>
                <a:gd name="T29" fmla="*/ T28 w 596"/>
                <a:gd name="T30" fmla="+- 0 6775 6283"/>
                <a:gd name="T31" fmla="*/ 6775 h 4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2">
                  <a:moveTo>
                    <a:pt x="268" y="492"/>
                  </a:moveTo>
                  <a:lnTo>
                    <a:pt x="326" y="387"/>
                  </a:lnTo>
                  <a:lnTo>
                    <a:pt x="0" y="209"/>
                  </a:lnTo>
                  <a:lnTo>
                    <a:pt x="112" y="0"/>
                  </a:lnTo>
                  <a:lnTo>
                    <a:pt x="441" y="178"/>
                  </a:lnTo>
                  <a:lnTo>
                    <a:pt x="499" y="72"/>
                  </a:lnTo>
                  <a:lnTo>
                    <a:pt x="595" y="396"/>
                  </a:lnTo>
                  <a:lnTo>
                    <a:pt x="268" y="492"/>
                  </a:lnTo>
                  <a:close/>
                </a:path>
              </a:pathLst>
            </a:custGeom>
            <a:solidFill>
              <a:srgbClr val="CC9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101CFA0C-A2BA-7566-0C69-A77C5AD48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9" y="6283"/>
              <a:ext cx="596" cy="492"/>
            </a:xfrm>
            <a:custGeom>
              <a:avLst/>
              <a:gdLst>
                <a:gd name="T0" fmla="+- 0 8042 7930"/>
                <a:gd name="T1" fmla="*/ T0 w 596"/>
                <a:gd name="T2" fmla="+- 0 6283 6283"/>
                <a:gd name="T3" fmla="*/ 6283 h 492"/>
                <a:gd name="T4" fmla="+- 0 8371 7930"/>
                <a:gd name="T5" fmla="*/ T4 w 596"/>
                <a:gd name="T6" fmla="+- 0 6461 6283"/>
                <a:gd name="T7" fmla="*/ 6461 h 492"/>
                <a:gd name="T8" fmla="+- 0 8429 7930"/>
                <a:gd name="T9" fmla="*/ T8 w 596"/>
                <a:gd name="T10" fmla="+- 0 6355 6283"/>
                <a:gd name="T11" fmla="*/ 6355 h 492"/>
                <a:gd name="T12" fmla="+- 0 8525 7930"/>
                <a:gd name="T13" fmla="*/ T12 w 596"/>
                <a:gd name="T14" fmla="+- 0 6679 6283"/>
                <a:gd name="T15" fmla="*/ 6679 h 492"/>
                <a:gd name="T16" fmla="+- 0 8198 7930"/>
                <a:gd name="T17" fmla="*/ T16 w 596"/>
                <a:gd name="T18" fmla="+- 0 6775 6283"/>
                <a:gd name="T19" fmla="*/ 6775 h 492"/>
                <a:gd name="T20" fmla="+- 0 8256 7930"/>
                <a:gd name="T21" fmla="*/ T20 w 596"/>
                <a:gd name="T22" fmla="+- 0 6670 6283"/>
                <a:gd name="T23" fmla="*/ 6670 h 492"/>
                <a:gd name="T24" fmla="+- 0 7930 7930"/>
                <a:gd name="T25" fmla="*/ T24 w 596"/>
                <a:gd name="T26" fmla="+- 0 6492 6283"/>
                <a:gd name="T27" fmla="*/ 6492 h 492"/>
                <a:gd name="T28" fmla="+- 0 8042 7930"/>
                <a:gd name="T29" fmla="*/ T28 w 596"/>
                <a:gd name="T30" fmla="+- 0 6283 6283"/>
                <a:gd name="T31" fmla="*/ 6283 h 4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596" h="492">
                  <a:moveTo>
                    <a:pt x="112" y="0"/>
                  </a:moveTo>
                  <a:lnTo>
                    <a:pt x="441" y="178"/>
                  </a:lnTo>
                  <a:lnTo>
                    <a:pt x="499" y="72"/>
                  </a:lnTo>
                  <a:lnTo>
                    <a:pt x="595" y="396"/>
                  </a:lnTo>
                  <a:lnTo>
                    <a:pt x="268" y="492"/>
                  </a:lnTo>
                  <a:lnTo>
                    <a:pt x="326" y="387"/>
                  </a:lnTo>
                  <a:lnTo>
                    <a:pt x="0" y="209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19812">
              <a:solidFill>
                <a:srgbClr val="9567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E2AAFAFE-5EFC-3E7D-3517-FAFC8E863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2" y="7699"/>
              <a:ext cx="1644" cy="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8621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usa com desenho do rosto de uma pessoa&#10;&#10;Descrição gerada automaticamente com confiança baixa">
            <a:extLst>
              <a:ext uri="{FF2B5EF4-FFF2-40B4-BE49-F238E27FC236}">
                <a16:creationId xmlns:a16="http://schemas.microsoft.com/office/drawing/2014/main" id="{74B45E75-DCE2-15F8-9181-19403F7BE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8" r="5555" b="-2"/>
          <a:stretch/>
        </p:blipFill>
        <p:spPr>
          <a:xfrm>
            <a:off x="4726375" y="9"/>
            <a:ext cx="7465625" cy="6721465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B1DE9770-539F-BD39-DC51-9CFACC44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505"/>
            <a:ext cx="4114800" cy="2103436"/>
          </a:xfrm>
        </p:spPr>
        <p:txBody>
          <a:bodyPr anchor="ctr">
            <a:normAutofit/>
          </a:bodyPr>
          <a:lstStyle/>
          <a:p>
            <a:r>
              <a:rPr lang="pt-BR" sz="4800" b="1" dirty="0">
                <a:latin typeface="Amasis MT Pro Medium" panose="02040604050005020304" pitchFamily="18" charset="0"/>
                <a:cs typeface="Arial" panose="020B0604020202020204" pitchFamily="34" charset="0"/>
              </a:rPr>
              <a:t>O QUE É PESQUISA?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ECD255-9B94-1CF2-1B9E-87C8F774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84935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0C7FCD-F5E0-6DA3-911D-9D296D3A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F15A71-9ADA-1D2A-B1D0-3E646B5D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20</a:t>
            </a:fld>
            <a:endParaRPr lang="pt-BR" noProof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18C3EFE3-65A1-8098-F1B4-530333A3638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2114" y="416243"/>
            <a:ext cx="1960996" cy="45719"/>
          </a:xfrm>
          <a:prstGeom prst="rect">
            <a:avLst/>
          </a:prstGeom>
          <a:solidFill>
            <a:srgbClr val="4652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A833E462-3D1E-6FE7-F917-F95F6135E2B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53264" y="413068"/>
            <a:ext cx="1960996" cy="45719"/>
          </a:xfrm>
          <a:prstGeom prst="rect">
            <a:avLst/>
          </a:prstGeom>
          <a:solidFill>
            <a:srgbClr val="959E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F8E5A79-2B44-03EE-8C0E-DA18A480CD1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19514" y="416243"/>
            <a:ext cx="1960996" cy="45719"/>
          </a:xfrm>
          <a:prstGeom prst="rect">
            <a:avLst/>
          </a:prstGeom>
          <a:solidFill>
            <a:srgbClr val="CC9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F66A52FE-C236-25CF-29BA-0E293FBC810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45720"/>
            <a:ext cx="73609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41F14C6-FD91-C13E-C9A1-9BA80108E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290" y="478021"/>
            <a:ext cx="901827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4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</a:rPr>
              <a:t>Qual a pergunta de estudo?</a:t>
            </a:r>
            <a:endParaRPr kumimoji="0" lang="pt-PT" alt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F847CBA1-88AF-1A34-0A81-175DA6B7FFA9}"/>
              </a:ext>
            </a:extLst>
          </p:cNvPr>
          <p:cNvGrpSpPr>
            <a:grpSpLocks/>
          </p:cNvGrpSpPr>
          <p:nvPr/>
        </p:nvGrpSpPr>
        <p:grpSpPr bwMode="auto">
          <a:xfrm>
            <a:off x="392114" y="1293629"/>
            <a:ext cx="11677966" cy="5668102"/>
            <a:chOff x="1674" y="-6793"/>
            <a:chExt cx="15057" cy="7326"/>
          </a:xfrm>
        </p:grpSpPr>
        <p:pic>
          <p:nvPicPr>
            <p:cNvPr id="8204" name="Picture 12">
              <a:extLst>
                <a:ext uri="{FF2B5EF4-FFF2-40B4-BE49-F238E27FC236}">
                  <a16:creationId xmlns:a16="http://schemas.microsoft.com/office/drawing/2014/main" id="{4A4B7A57-3A8A-4608-333C-45A53B45C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" y="-6794"/>
              <a:ext cx="13414" cy="6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3">
              <a:extLst>
                <a:ext uri="{FF2B5EF4-FFF2-40B4-BE49-F238E27FC236}">
                  <a16:creationId xmlns:a16="http://schemas.microsoft.com/office/drawing/2014/main" id="{59346077-EBE0-0179-20DB-40F828A65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5" y="-238"/>
              <a:ext cx="1626" cy="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185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5A5DB7B6-6D01-1E83-A43F-5BE680F8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t-BR" b="1"/>
              <a:t>Pesquisa qualitativa-quantitativa (</a:t>
            </a:r>
            <a:r>
              <a:rPr lang="pt-BR" b="1" err="1"/>
              <a:t>quali</a:t>
            </a:r>
            <a:r>
              <a:rPr lang="pt-BR" b="1"/>
              <a:t>-quanti)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ACEBC92-1676-A29B-0702-2F93B3FF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3/9/20XX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F256BC6-6D69-4CD4-1D22-D48833C3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Título da Apresentação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23832AC-CE19-A619-1917-1F785676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pt-BR" noProof="0" smtClean="0"/>
              <a:pPr rtl="0">
                <a:spcAft>
                  <a:spcPts val="600"/>
                </a:spcAft>
              </a:pPr>
              <a:t>21</a:t>
            </a:fld>
            <a:endParaRPr lang="pt-BR" noProof="0"/>
          </a:p>
        </p:txBody>
      </p:sp>
      <p:graphicFrame>
        <p:nvGraphicFramePr>
          <p:cNvPr id="11" name="Espaço Reservado para Conteúdo 8">
            <a:extLst>
              <a:ext uri="{FF2B5EF4-FFF2-40B4-BE49-F238E27FC236}">
                <a16:creationId xmlns:a16="http://schemas.microsoft.com/office/drawing/2014/main" id="{308C9708-0E5B-D03E-7E7C-5E7712A374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735168"/>
              </p:ext>
            </p:extLst>
          </p:nvPr>
        </p:nvGraphicFramePr>
        <p:xfrm>
          <a:off x="838200" y="1690687"/>
          <a:ext cx="11109960" cy="5030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9731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9F57E412-86AD-9E7B-218A-31E0DFD2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76700" cy="2103436"/>
          </a:xfrm>
        </p:spPr>
        <p:txBody>
          <a:bodyPr>
            <a:normAutofit fontScale="90000"/>
          </a:bodyPr>
          <a:lstStyle/>
          <a:p>
            <a:r>
              <a:rPr lang="pt-BR" dirty="0"/>
              <a:t>Pesquisa: quanto ao tipo de procedimento</a:t>
            </a:r>
            <a:endParaRPr lang="en-US" dirty="0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DEEFC1A0-BFFF-5F28-11DC-871CA504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79" y="2643186"/>
            <a:ext cx="4420617" cy="3529014"/>
          </a:xfrm>
        </p:spPr>
        <p:txBody>
          <a:bodyPr>
            <a:no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pesquisa científica pode ser considerada quanto ao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tipo de procedimento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para o processo de investigação.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adrão do plano de fundo&#10;&#10;Descrição gerada automaticamente">
            <a:extLst>
              <a:ext uri="{FF2B5EF4-FFF2-40B4-BE49-F238E27FC236}">
                <a16:creationId xmlns:a16="http://schemas.microsoft.com/office/drawing/2014/main" id="{058A3CA4-35EA-7774-A467-35F574E3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" b="4765"/>
          <a:stretch/>
        </p:blipFill>
        <p:spPr>
          <a:xfrm>
            <a:off x="4654297" y="10"/>
            <a:ext cx="7537206" cy="6857990"/>
          </a:xfrm>
          <a:prstGeom prst="rect">
            <a:avLst/>
          </a:prstGeom>
          <a:noFill/>
        </p:spPr>
      </p:pic>
      <p:sp>
        <p:nvSpPr>
          <p:cNvPr id="4" name="Espaço Reservado para Data 3" hidden="1">
            <a:extLst>
              <a:ext uri="{FF2B5EF4-FFF2-40B4-BE49-F238E27FC236}">
                <a16:creationId xmlns:a16="http://schemas.microsoft.com/office/drawing/2014/main" id="{7FB0A0E0-2014-92D7-FF60-A142AC25C6E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 noProof="0"/>
              <a:t>3/9/20XX</a:t>
            </a:r>
          </a:p>
        </p:txBody>
      </p:sp>
      <p:sp>
        <p:nvSpPr>
          <p:cNvPr id="6" name="Espaço Reservado para Número de Slide 5" hidden="1">
            <a:extLst>
              <a:ext uri="{FF2B5EF4-FFF2-40B4-BE49-F238E27FC236}">
                <a16:creationId xmlns:a16="http://schemas.microsoft.com/office/drawing/2014/main" id="{763E348F-E26E-64A3-343C-C431EEB89C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pt-BR" noProof="0" smtClean="0"/>
              <a:pPr rtl="0">
                <a:spcAft>
                  <a:spcPts val="600"/>
                </a:spcAft>
              </a:pPr>
              <a:t>22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75685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2A58DC08-3777-C986-8BC2-E5244393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/>
          <a:lstStyle/>
          <a:p>
            <a:r>
              <a:rPr lang="pt-BR" dirty="0"/>
              <a:t>Pesquisa bibliográfica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A7877F32-ABA6-F1F2-FECA-4E063EB18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1028700"/>
            <a:ext cx="11369040" cy="5143500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bibliográfica é aquela que se realiza, a partir do: [...] registro disponível, decorrente de pesquisas anteriores, em documentos impressos, como livros, artigos, teses etc. Utilizam-se dados de categorias teóricas já trabalhadas por outros pesquisadores e devidamente registrados. Os textos tornam-se fontes dos temas a serem pesquisados. O pesquisador trabalha a partir de contribuições dos autores dos estudos analíticos constantes dos textos (SEVERINO, 2007, p.122).</a:t>
            </a:r>
          </a:p>
        </p:txBody>
      </p:sp>
    </p:spTree>
    <p:extLst>
      <p:ext uri="{BB962C8B-B14F-4D97-AF65-F5344CB8AC3E}">
        <p14:creationId xmlns:p14="http://schemas.microsoft.com/office/powerpoint/2010/main" val="2937566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50FFF-D01E-256D-6318-F3F4910E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documental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65ED7A-7C6C-ABCB-A381-7F82BE40C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1249679"/>
            <a:ext cx="11633200" cy="5243195"/>
          </a:xfr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documental é entendida como: [...] fonte documentos no sentido amplo, ou seja, não só de documentos impressos, mas, sobretudo de outros tipos de documentos, tais como jornais, fotos, filmes, gravações, documentos legais. Severino (2007, p.122) . 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Nestes casos, os conteúdos dos textos ainda não tiveram nenhum tratamento analítico, são ainda matéria-prima, a partir da qual o pesquisador vai desenvolver sua investigação e análise.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EA238B-32DA-9142-A503-482B79693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BA419E-AC23-F697-40D4-70AFB08A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24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2278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7586-CB25-CF57-CC18-F8577059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0675"/>
          </a:xfrm>
        </p:spPr>
        <p:txBody>
          <a:bodyPr>
            <a:normAutofit fontScale="90000"/>
          </a:bodyPr>
          <a:lstStyle/>
          <a:p>
            <a:r>
              <a:rPr lang="pt-BR" dirty="0"/>
              <a:t>Pesquisa experimental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E1673E-AFFC-3E4E-4AA3-4D2E10F0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" y="772160"/>
            <a:ext cx="11555730" cy="5949315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pesquisa experimental é outra modalidade de estudo que tem como foco uma ação dentro de um laboratório ou centro de pesquisa. Segundo argumenta Severino (2007, p.123):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[...] a pesquisa experimental toma como objeto em sua concretude como fonte e o 	coloca em condições técnicas de observação e manipulação experimental nas 	bancadas e pranchetas de um laboratório, onde são criadas condições 	adequadas 	para seu tratamento. Para tanto, o pesquisador seleciona 	determinadas variáveis e testa suas relações funcionais, utilizando formas de 	controle. Modalidade plenamente adequada para Ciências Naturais é mais 	complicada no âmbito das Ciências 	Humanas, já que não se pode fazer 	manipulação das pessoas.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5B8E30-F124-5BA1-0D2D-7B072870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25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84883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CC508-74FF-4E43-CCC8-FB8CDA4D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etnográfica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5913D5-5097-2E2F-22FB-E84D66CF1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1513840"/>
            <a:ext cx="11684000" cy="4932680"/>
          </a:xfrm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pesquisa etnográfica visa compreender os processos do cotidiano em suas diversas nuances e modalidades. No caso do universo educativo, o fio condutor da pesquisa para analisar o processo social, cultural e histórico de uma comunidade estudantil se faz com os estudos sobre o cotidiano educacional.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 Appolinário (2011, p. 75), a pesquisa etnográfica ou estudo etnográfico visa: 	[...] descrever e analisar práticas, crenças e valores culturais de uma 	comunidade. É um tipo de estudo comum na Antropologia, Sociologia e 	Psicologia, no qual os dados são coletados normalmente, através da 	observação participante do cotidiano da comunidade.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4BBE24-A71D-0B03-D16B-8A318C11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10D50E-6ACD-CB40-6FBB-C6F49839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26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4104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B3E63D90-FBD8-B99C-969E-37D2D8333043}"/>
              </a:ext>
            </a:extLst>
          </p:cNvPr>
          <p:cNvSpPr/>
          <p:nvPr/>
        </p:nvSpPr>
        <p:spPr>
          <a:xfrm>
            <a:off x="320040" y="902970"/>
            <a:ext cx="3628708" cy="52875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R="10477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pt-BR" sz="2400" spc="-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“um</a:t>
            </a:r>
            <a:r>
              <a:rPr lang="pt-BR" sz="2400" spc="-14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pt-BR" sz="2400" spc="-64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pesquisa com base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empírica</a:t>
            </a:r>
            <a:r>
              <a:rPr lang="pt-BR" sz="2400" spc="-12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pt-BR" sz="2400" spc="-12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BR" sz="2400" spc="-12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concebida</a:t>
            </a:r>
            <a:r>
              <a:rPr lang="pt-BR" sz="2400" spc="-64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realizada em estreita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associação</a:t>
            </a:r>
            <a:r>
              <a:rPr lang="pt-BR" sz="2400" spc="1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pt-BR" sz="2400" spc="2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ação ou com a resolução</a:t>
            </a:r>
            <a:r>
              <a:rPr lang="pt-BR" sz="2400" spc="-64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um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problema</a:t>
            </a:r>
            <a:r>
              <a:rPr lang="pt-BR" sz="2400" spc="59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coletivo</a:t>
            </a:r>
            <a:r>
              <a:rPr lang="pt-BR" sz="2400" spc="-61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no qual os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pesquisadores e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participantes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representativos da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1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situação </a:t>
            </a:r>
            <a:r>
              <a:rPr lang="pt-BR" sz="2400" spc="-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 do problema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estão</a:t>
            </a:r>
            <a:r>
              <a:rPr lang="pt-BR" sz="2400" spc="15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envolvidos</a:t>
            </a:r>
            <a:r>
              <a:rPr lang="pt-BR" sz="2400" spc="15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400" spc="12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modo</a:t>
            </a:r>
            <a:r>
              <a:rPr lang="pt-BR" sz="2400" spc="-61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cooperativo ou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participativo”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spc="-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(THIOLLENT,</a:t>
            </a:r>
            <a:r>
              <a:rPr lang="pt-BR" sz="2400" spc="-15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1986,</a:t>
            </a:r>
            <a:r>
              <a:rPr lang="pt-BR" sz="2400" spc="-15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p.14 in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Gil,</a:t>
            </a:r>
            <a:r>
              <a:rPr lang="pt-BR" sz="2400" spc="3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2008).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FC42F7D-320B-E298-6B67-BB7783E2C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1965960"/>
            <a:ext cx="3369628" cy="937260"/>
          </a:xfrm>
          <a:solidFill>
            <a:srgbClr val="FF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Pesquisa</a:t>
            </a:r>
            <a:r>
              <a:rPr lang="pt-BR" b="1" spc="15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Participante: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DFA28E4D-F32C-1689-2023-5562B95C1C7E}"/>
              </a:ext>
            </a:extLst>
          </p:cNvPr>
          <p:cNvSpPr/>
          <p:nvPr/>
        </p:nvSpPr>
        <p:spPr>
          <a:xfrm>
            <a:off x="4541520" y="3006090"/>
            <a:ext cx="3369628" cy="31843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28600" marR="433070" indent="-22860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envolve o uso de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lang="pt-BR" sz="2400" spc="9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dentro</a:t>
            </a:r>
            <a:r>
              <a:rPr lang="pt-BR" sz="2400" spc="9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400" spc="-60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pt-BR" sz="2400" spc="-15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r>
              <a:rPr lang="pt-BR" sz="2400" spc="-13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popular.</a:t>
            </a:r>
          </a:p>
          <a:p>
            <a:pPr marL="228600" marR="589280" indent="-22860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Envolvimento</a:t>
            </a:r>
            <a:r>
              <a:rPr lang="pt-BR" sz="2400" spc="5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t-BR" sz="2400" spc="-61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pesquisador e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pesquisado.</a:t>
            </a:r>
          </a:p>
        </p:txBody>
      </p:sp>
      <p:sp>
        <p:nvSpPr>
          <p:cNvPr id="30" name="Date Placeholder 6">
            <a:extLst>
              <a:ext uri="{FF2B5EF4-FFF2-40B4-BE49-F238E27FC236}">
                <a16:creationId xmlns:a16="http://schemas.microsoft.com/office/drawing/2014/main" id="{30236EAF-B384-720A-0B32-CB88E010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184186-79CB-DF48-FE4E-1D1A40D8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t-BR" kern="1200">
                <a:latin typeface="+mn-lt"/>
                <a:ea typeface="+mn-ea"/>
                <a:cs typeface="+mn-cs"/>
              </a:rPr>
              <a:t>Título da 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74D345-4F1B-50ED-9030-1898BE41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pt-BR" smtClean="0"/>
              <a:pPr>
                <a:spcAft>
                  <a:spcPts val="600"/>
                </a:spcAft>
              </a:pPr>
              <a:t>27</a:t>
            </a:fld>
            <a:endParaRPr lang="pt-BR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91948DA-DB58-EC02-192E-4EFB09DB97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560070"/>
            <a:ext cx="3369628" cy="710946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Estudo de Campo: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3A39B81-3451-97D2-077A-4453C5C94D7A}"/>
              </a:ext>
            </a:extLst>
          </p:cNvPr>
          <p:cNvSpPr/>
          <p:nvPr/>
        </p:nvSpPr>
        <p:spPr>
          <a:xfrm>
            <a:off x="8243252" y="1417320"/>
            <a:ext cx="3369628" cy="4773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28600" marR="271780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Procura o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aprofundamento</a:t>
            </a:r>
            <a:r>
              <a:rPr lang="pt-BR" sz="2400" spc="12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400" spc="12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pt-BR" sz="2400" spc="-60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realidade</a:t>
            </a:r>
            <a:r>
              <a:rPr lang="pt-BR" sz="2400" spc="-14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específica.</a:t>
            </a:r>
          </a:p>
          <a:p>
            <a:pPr marL="228600" marR="147955" indent="-228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Realizada por meio da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observação direta das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atividades do grupo</a:t>
            </a:r>
            <a:r>
              <a:rPr lang="pt-BR" sz="2400" spc="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estudado</a:t>
            </a:r>
            <a:r>
              <a:rPr lang="pt-BR" sz="2400" spc="12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spc="9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400" spc="125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entrevistas</a:t>
            </a:r>
            <a:r>
              <a:rPr lang="pt-BR" sz="2400" spc="-61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pt-BR" sz="2400" spc="23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informantes-chaves.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D590CC5-15EB-DC54-143E-B11CC5215479}"/>
              </a:ext>
            </a:extLst>
          </p:cNvPr>
          <p:cNvSpPr/>
          <p:nvPr/>
        </p:nvSpPr>
        <p:spPr>
          <a:xfrm>
            <a:off x="320040" y="320040"/>
            <a:ext cx="3535680" cy="41706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Ação</a:t>
            </a:r>
          </a:p>
        </p:txBody>
      </p:sp>
    </p:spTree>
    <p:extLst>
      <p:ext uri="{BB962C8B-B14F-4D97-AF65-F5344CB8AC3E}">
        <p14:creationId xmlns:p14="http://schemas.microsoft.com/office/powerpoint/2010/main" val="1596824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B4B24-B9DF-D267-BD0A-8421A2A5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23080" cy="1325563"/>
          </a:xfrm>
        </p:spPr>
        <p:txBody>
          <a:bodyPr anchor="ctr">
            <a:normAutofit/>
          </a:bodyPr>
          <a:lstStyle/>
          <a:p>
            <a:r>
              <a:rPr lang="pt-BR" dirty="0"/>
              <a:t>Pesquisa participante</a:t>
            </a:r>
          </a:p>
        </p:txBody>
      </p:sp>
      <p:pic>
        <p:nvPicPr>
          <p:cNvPr id="8" name="Vídeo 7" descr="Pessoas Discutindo">
            <a:extLst>
              <a:ext uri="{FF2B5EF4-FFF2-40B4-BE49-F238E27FC236}">
                <a16:creationId xmlns:a16="http://schemas.microsoft.com/office/drawing/2014/main" id="{95E6542E-D818-AA30-7A77-415E875CA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04" r="26329" b="1"/>
          <a:stretch/>
        </p:blipFill>
        <p:spPr>
          <a:xfrm>
            <a:off x="919212" y="2011680"/>
            <a:ext cx="4242068" cy="4160520"/>
          </a:xfrm>
          <a:prstGeom prst="rect">
            <a:avLst/>
          </a:prstGeom>
          <a:noFill/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33B67B-E339-161E-1D10-8E8278658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7520" y="264160"/>
            <a:ext cx="6390640" cy="6370320"/>
          </a:xfrm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Trata-se de um tipo de pesquisa em que o pesquisador, ao realizar as suas observações e investigações, compartilha-as com os participantes da pesquisa, os quais se manifestam e expressam situações vividas. 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Conforme argumenta Severino (2007, p.120), é uma maneira do “pesquisador colocar-se numa postura de identificação com os pesquisados”. 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E1197656-4D61-2078-9DCA-39B1CDB6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pt-BR" noProof="0" smtClean="0"/>
              <a:pPr rtl="0">
                <a:spcAft>
                  <a:spcPts val="600"/>
                </a:spcAft>
              </a:pPr>
              <a:t>28</a:t>
            </a:fld>
            <a:endParaRPr lang="pt-BR" noProof="0"/>
          </a:p>
        </p:txBody>
      </p:sp>
      <p:sp>
        <p:nvSpPr>
          <p:cNvPr id="6" name="Espaço Reservado para Número de Slide 5" hidden="1">
            <a:extLst>
              <a:ext uri="{FF2B5EF4-FFF2-40B4-BE49-F238E27FC236}">
                <a16:creationId xmlns:a16="http://schemas.microsoft.com/office/drawing/2014/main" id="{F99D8881-20C3-F993-145D-C5780C8BDD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pt-BR" noProof="0" smtClean="0"/>
              <a:pPr rtl="0">
                <a:spcAft>
                  <a:spcPts val="600"/>
                </a:spcAft>
              </a:pPr>
              <a:t>28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3466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0BD16-965D-22C6-D243-ADE2AF7F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pt-BR" dirty="0"/>
              <a:t>Pesquisa participante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ED308E-5AE7-06D9-E959-40C8D9B26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08711"/>
            <a:ext cx="11673840" cy="5612764"/>
          </a:xfrm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 Appolinário (2011, p. 149), a pesquisa participante é uma modalidade que “utiliza como técnica de investigação a observação participante”, ou seja, o pesquisador é sujeito da própria ação e intervenção, corroborando o entendimento de Severino (2007).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Nessa modalidade, as análises, normalmente, buscam a transformação, envolvendo a ação. Com essa ideia, o método inclui a pesquisa para entender o foco que o pesquisador busca para entrar no debate das questões que envolvem o objeto a ser pesquisado. Nesse caso, a prática docente se torna sujeito da própria análise (pesquisa-ação).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F4F34F-1C0B-9008-39EB-3C15109B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29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46420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C3D1A5AD-8C99-722D-40DF-6D470010AD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8730244" cy="6240787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pt-BR" sz="3600" cap="none" dirty="0">
                <a:latin typeface="Arial" panose="020B0604020202020204" pitchFamily="34" charset="0"/>
                <a:cs typeface="Arial" panose="020B0604020202020204" pitchFamily="34" charset="0"/>
              </a:rPr>
              <a:t>“[...] O valor de nossas pesquisas depende do valor de nossas leituras. Não só dos livros, também das do mundo, das da vida, de nossas conversas de </a:t>
            </a:r>
            <a:r>
              <a:rPr lang="pt-BR" sz="3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unsw</a:t>
            </a:r>
            <a:r>
              <a:rPr lang="pt-BR" sz="3600" cap="none" dirty="0">
                <a:latin typeface="Arial" panose="020B0604020202020204" pitchFamily="34" charset="0"/>
                <a:cs typeface="Arial" panose="020B0604020202020204" pitchFamily="34" charset="0"/>
              </a:rPr>
              <a:t> com os outros, de nossas prévias experiências”. (Marques,2001,p.112).</a:t>
            </a:r>
          </a:p>
          <a:p>
            <a:endParaRPr lang="pt-BR" sz="3600" dirty="0"/>
          </a:p>
        </p:txBody>
      </p:sp>
      <p:pic>
        <p:nvPicPr>
          <p:cNvPr id="15362" name="Picture 2" descr="Escrever É Preciso | Amazon.com.br">
            <a:extLst>
              <a:ext uri="{FF2B5EF4-FFF2-40B4-BE49-F238E27FC236}">
                <a16:creationId xmlns:a16="http://schemas.microsoft.com/office/drawing/2014/main" id="{E94A0F9F-5D73-1236-C2DC-AE4C7F9D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40" y="1124903"/>
            <a:ext cx="2777490" cy="431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03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F9F9B-2AAB-7C85-1D33-9E1323B8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09720" cy="1325563"/>
          </a:xfrm>
        </p:spPr>
        <p:txBody>
          <a:bodyPr anchor="ctr">
            <a:normAutofit/>
          </a:bodyPr>
          <a:lstStyle/>
          <a:p>
            <a:r>
              <a:rPr lang="pt-BR" dirty="0"/>
              <a:t>O estudo de Caso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C433D3-D0A2-F189-07C2-FDCE5CF9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3/9/20XX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2F667DF-BC77-8A5C-E824-2F8E046A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0"/>
              <a:t>Título da Apresentação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C4D5ED-8788-218E-8326-0C14CB9A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pt-BR" noProof="0" smtClean="0"/>
              <a:pPr rtl="0">
                <a:spcAft>
                  <a:spcPts val="600"/>
                </a:spcAft>
              </a:pPr>
              <a:t>30</a:t>
            </a:fld>
            <a:endParaRPr lang="pt-BR" noProof="0"/>
          </a:p>
        </p:txBody>
      </p:sp>
      <p:graphicFrame>
        <p:nvGraphicFramePr>
          <p:cNvPr id="15" name="Espaço Reservado para Conteúdo 2">
            <a:extLst>
              <a:ext uri="{FF2B5EF4-FFF2-40B4-BE49-F238E27FC236}">
                <a16:creationId xmlns:a16="http://schemas.microsoft.com/office/drawing/2014/main" id="{B8A3BF48-C0FC-BDEA-4596-596A04750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158138"/>
              </p:ext>
            </p:extLst>
          </p:nvPr>
        </p:nvGraphicFramePr>
        <p:xfrm>
          <a:off x="838200" y="1310640"/>
          <a:ext cx="11079480" cy="486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661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FE6C0D-49CD-3B7B-91FB-5A4A88643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354330"/>
            <a:ext cx="3752850" cy="60020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284480" indent="0" algn="ctr">
              <a:spcBef>
                <a:spcPts val="15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</a:t>
            </a:r>
            <a:r>
              <a:rPr lang="pt-PT" sz="2400" b="1" spc="2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Exploratória:</a:t>
            </a:r>
          </a:p>
          <a:p>
            <a:pPr marL="0" marR="284480" indent="0" algn="ctr">
              <a:spcBef>
                <a:spcPts val="15"/>
              </a:spcBef>
              <a:spcAft>
                <a:spcPts val="0"/>
              </a:spcAft>
              <a:buNone/>
            </a:pPr>
            <a:endParaRPr lang="pt-PT" sz="2400" b="1" spc="5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284480" indent="0" algn="just">
              <a:spcBef>
                <a:spcPts val="15"/>
              </a:spcBef>
              <a:spcAft>
                <a:spcPts val="0"/>
              </a:spcAft>
              <a:buNone/>
            </a:pPr>
            <a:endParaRPr lang="pt-PT" sz="2400" spc="5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284480" indent="0" algn="ctr">
              <a:spcBef>
                <a:spcPts val="15"/>
              </a:spcBef>
              <a:spcAft>
                <a:spcPts val="0"/>
              </a:spcAft>
              <a:buNone/>
            </a:pP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Objetivo</a:t>
            </a:r>
            <a:r>
              <a:rPr lang="pt-PT" sz="2400" spc="5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pt-PT" sz="2400" spc="2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desenvolver,</a:t>
            </a:r>
            <a:r>
              <a:rPr lang="pt-PT" sz="2400" spc="-60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esclarecer, modificar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conceitos</a:t>
            </a:r>
            <a:r>
              <a:rPr lang="pt-PT" sz="2400" spc="-1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</a:t>
            </a:r>
            <a:r>
              <a:rPr lang="pt-PT" sz="2400" spc="-1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ideias.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143510" indent="0" algn="ctr">
              <a:spcAft>
                <a:spcPts val="0"/>
              </a:spcAft>
              <a:buNone/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Podem constituir a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primeira etapa de uma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 mais ampla.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Exige</a:t>
            </a:r>
            <a:r>
              <a:rPr lang="pt-PT" sz="2400" spc="2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revisão</a:t>
            </a:r>
            <a:r>
              <a:rPr lang="pt-PT" sz="2400" spc="5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</a:t>
            </a:r>
            <a:r>
              <a:rPr lang="pt-PT" sz="2400" spc="2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literatura</a:t>
            </a:r>
            <a:r>
              <a:rPr lang="pt-PT" sz="2400" spc="-60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 discussão com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especialistas.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C71E4A-C8F3-DB13-A10C-AC12E24C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C169D-CEBC-0F2C-EDB5-7092D81E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31</a:t>
            </a:fld>
            <a:endParaRPr lang="pt-BR" noProof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12A04B2-9EBF-C83C-014D-98BF284A4FBA}"/>
              </a:ext>
            </a:extLst>
          </p:cNvPr>
          <p:cNvSpPr/>
          <p:nvPr/>
        </p:nvSpPr>
        <p:spPr>
          <a:xfrm>
            <a:off x="4183380" y="354330"/>
            <a:ext cx="3790950" cy="600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0485" algn="ctr">
              <a:spcBef>
                <a:spcPts val="735"/>
              </a:spcBef>
              <a:spcAft>
                <a:spcPts val="0"/>
              </a:spcAft>
            </a:pPr>
            <a:r>
              <a:rPr lang="pt-PT" sz="2400" b="1" spc="-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</a:t>
            </a:r>
            <a:r>
              <a:rPr lang="pt-PT" sz="2400" b="1" spc="-15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b="1" spc="-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Descritiva</a:t>
            </a:r>
            <a:r>
              <a:rPr lang="pt-PT" sz="2400" spc="-1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"/>
              </a:spcBef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algn="ctr">
              <a:spcBef>
                <a:spcPts val="5"/>
              </a:spcBef>
              <a:spcAft>
                <a:spcPts val="0"/>
              </a:spcAft>
            </a:pPr>
            <a:r>
              <a:rPr lang="pt-PT" sz="2400" spc="-1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Objetivo de descrever </a:t>
            </a:r>
            <a:r>
              <a:rPr lang="pt-PT" sz="2400" spc="-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</a:t>
            </a:r>
            <a:r>
              <a:rPr lang="pt-PT" sz="2400" spc="-64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características de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determinadas</a:t>
            </a:r>
            <a:r>
              <a:rPr lang="pt-PT" sz="2400" spc="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populações</a:t>
            </a:r>
            <a:r>
              <a:rPr lang="pt-PT" sz="2400" spc="-61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</a:t>
            </a:r>
            <a:r>
              <a:rPr lang="pt-PT" sz="2400" spc="-13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fenômenos.</a:t>
            </a:r>
          </a:p>
          <a:p>
            <a:pPr marL="70485" algn="ctr">
              <a:spcBef>
                <a:spcPts val="5"/>
              </a:spcBef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marR="589280" algn="ctr">
              <a:spcAft>
                <a:spcPts val="0"/>
              </a:spcAft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Levantam</a:t>
            </a:r>
            <a:r>
              <a:rPr lang="pt-PT" sz="2400" spc="8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opiniões</a:t>
            </a:r>
            <a:r>
              <a:rPr lang="pt-PT" sz="2400" spc="1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crenças</a:t>
            </a:r>
            <a:r>
              <a:rPr lang="pt-PT" sz="2400" spc="-8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pt-PT" sz="2400" spc="-1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uma</a:t>
            </a:r>
            <a:r>
              <a:rPr lang="pt-PT" sz="2400" spc="-1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dada</a:t>
            </a:r>
            <a:r>
              <a:rPr lang="pt-PT" sz="2400" spc="-6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população.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marR="167640" algn="ctr">
              <a:spcAft>
                <a:spcPts val="0"/>
              </a:spcAft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Podem</a:t>
            </a:r>
            <a:r>
              <a:rPr lang="pt-PT" sz="2400" spc="-6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ser</a:t>
            </a:r>
            <a:r>
              <a:rPr lang="pt-PT" sz="2400" spc="-6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associadas</a:t>
            </a:r>
            <a:r>
              <a:rPr lang="pt-PT" sz="2400" spc="-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</a:t>
            </a:r>
            <a:r>
              <a:rPr lang="pt-PT" sz="2400" spc="-6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pesquisas explicativas e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</a:t>
            </a:r>
            <a:r>
              <a:rPr lang="pt-PT" sz="2400" spc="-1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exploratórias.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A07DCE9-4B66-7AE2-6B6D-9464F2CBC25F}"/>
              </a:ext>
            </a:extLst>
          </p:cNvPr>
          <p:cNvSpPr/>
          <p:nvPr/>
        </p:nvSpPr>
        <p:spPr>
          <a:xfrm>
            <a:off x="8199120" y="354330"/>
            <a:ext cx="3790950" cy="600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0485" algn="ctr">
              <a:lnSpc>
                <a:spcPts val="2180"/>
              </a:lnSpc>
            </a:pPr>
            <a:r>
              <a:rPr lang="pt-PT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</a:t>
            </a:r>
            <a:r>
              <a:rPr lang="pt-PT" sz="2400" b="1" spc="16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Explicativa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40"/>
              </a:spcBef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marR="260350" algn="ctr">
              <a:spcAft>
                <a:spcPts val="0"/>
              </a:spcAft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Identificar os fatores que</a:t>
            </a:r>
            <a:r>
              <a:rPr lang="pt-PT" sz="2400" spc="-61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determinam ou que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contribuem para a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ocorrência dos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fenômenos.</a:t>
            </a:r>
          </a:p>
          <a:p>
            <a:pPr marL="70485" marR="260350" algn="ctr"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marR="589280" algn="ctr">
              <a:lnSpc>
                <a:spcPct val="98000"/>
              </a:lnSpc>
              <a:spcAft>
                <a:spcPts val="0"/>
              </a:spcAft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É</a:t>
            </a:r>
            <a:r>
              <a:rPr lang="pt-PT" sz="2400" spc="3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</a:t>
            </a:r>
            <a:r>
              <a:rPr lang="pt-PT" sz="2400" spc="1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tipo</a:t>
            </a:r>
            <a:r>
              <a:rPr lang="pt-PT" sz="2400" spc="1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que</a:t>
            </a:r>
            <a:r>
              <a:rPr lang="pt-PT" sz="2400" spc="1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mais</a:t>
            </a:r>
            <a:r>
              <a:rPr lang="pt-PT" sz="2400" spc="-61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aprofunda o</a:t>
            </a:r>
            <a:r>
              <a:rPr lang="pt-PT" sz="2400" spc="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conhecimento</a:t>
            </a:r>
            <a:r>
              <a:rPr lang="pt-PT" sz="2400" spc="39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algn="ctr">
              <a:lnSpc>
                <a:spcPts val="2530"/>
              </a:lnSpc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realidade.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algn="ctr">
              <a:lnSpc>
                <a:spcPts val="2525"/>
              </a:lnSpc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Pode</a:t>
            </a:r>
            <a:r>
              <a:rPr lang="pt-PT" sz="2400" spc="-12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ser</a:t>
            </a:r>
            <a:r>
              <a:rPr lang="pt-PT" sz="2400" spc="-11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pt-PT" sz="2400" spc="-12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continuação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0485" algn="ctr">
              <a:lnSpc>
                <a:spcPts val="2520"/>
              </a:lnSpc>
            </a:pP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pt-PT" sz="2400" spc="1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uma</a:t>
            </a:r>
            <a:r>
              <a:rPr lang="pt-PT" sz="2400" spc="15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</a:t>
            </a:r>
            <a:r>
              <a:rPr lang="pt-PT" sz="2400" spc="-61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4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descritiva.</a:t>
            </a:r>
            <a:endParaRPr lang="pt-BR" sz="24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52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EFEAC-E9D5-E89D-8C8B-7F63505E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705"/>
          </a:xfrm>
        </p:spPr>
        <p:txBody>
          <a:bodyPr>
            <a:normAutofit fontScale="90000"/>
          </a:bodyPr>
          <a:lstStyle/>
          <a:p>
            <a:r>
              <a:rPr lang="pt-BR" dirty="0"/>
              <a:t>Pesquisa exploratória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1980CF-50C1-EA33-97C6-86B4EB9ED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" y="1245870"/>
            <a:ext cx="11476990" cy="4880610"/>
          </a:xfrm>
          <a:ln w="762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Segundo o ponto de vista de Severino (2007, p. 123-4), A pesquisa exploratória busca apenas levantar informações sobre um determinado objeto, delimitando assim um campo de trabalho, mapeando as condições de manifestação desse objeto. Na verdade ela é uma preparação para a pesquisa explicativa.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Na perspectiva de Appolinário (2011, p. 75), a pesquisa ou estudo exploratório tem por objetivo “aumentar a compreensão de um fenômeno ainda pouco conhecido, ou de um problema de pesquisa ainda não perfeitamente delineado”. Podemos dizer que essa modalidade de pesquisa é prospectiva.</a:t>
            </a:r>
          </a:p>
        </p:txBody>
      </p:sp>
    </p:spTree>
    <p:extLst>
      <p:ext uri="{BB962C8B-B14F-4D97-AF65-F5344CB8AC3E}">
        <p14:creationId xmlns:p14="http://schemas.microsoft.com/office/powerpoint/2010/main" val="3783769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62882-A550-2FFA-4A6B-D8FA565F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0675"/>
          </a:xfrm>
        </p:spPr>
        <p:txBody>
          <a:bodyPr>
            <a:normAutofit fontScale="90000"/>
          </a:bodyPr>
          <a:lstStyle/>
          <a:p>
            <a:r>
              <a:rPr lang="pt-BR" dirty="0"/>
              <a:t>Pesquisa descritiva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0B240A-FCD4-4D27-0A1E-2E018C4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833120"/>
            <a:ext cx="12080240" cy="5888354"/>
          </a:xfrm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descritiva tem por objetivo descrever as características do objeto que está sendo estudado e proporcionar uma nova visão sobre essa realidade já existente.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Conforme argumenta Appolinário (2011, p. 147), na pesquisa descritiva o pesquisador se limita a “descrever o fenômeno observado, sem inferir relações de causalidade entre as variáveis estudadas”. O autor complementa que esta modalidade se opõe à pesquisa experimental onde o pesquisador elabora juízo de valor acerca do conteúdo investigado.</a:t>
            </a:r>
          </a:p>
        </p:txBody>
      </p:sp>
    </p:spTree>
    <p:extLst>
      <p:ext uri="{BB962C8B-B14F-4D97-AF65-F5344CB8AC3E}">
        <p14:creationId xmlns:p14="http://schemas.microsoft.com/office/powerpoint/2010/main" val="230144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BD21B-7369-BF79-28AA-AC1A6383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explicativa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D60C34-3A6B-AA98-6BDE-A8816DD5F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" y="1543049"/>
            <a:ext cx="11692890" cy="5172711"/>
          </a:xfr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pesquisa explicativa é aquela que aprofunda o conhecimento de uma dada realidade buscando os métodos experimentais que explicam a razão e os motivos dos fenômenos. Além disso, busca identificar suas causas, seja através da aplicação do método experimental/matemático, seja através da interpretação possibilitada pelos métodos qualitativos Appolinário (2011, p. 138).</a:t>
            </a:r>
          </a:p>
        </p:txBody>
      </p:sp>
    </p:spTree>
    <p:extLst>
      <p:ext uri="{BB962C8B-B14F-4D97-AF65-F5344CB8AC3E}">
        <p14:creationId xmlns:p14="http://schemas.microsoft.com/office/powerpoint/2010/main" val="3855789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8CE400-CFD8-F630-77BF-1A36C86EA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426720"/>
            <a:ext cx="11795760" cy="5745480"/>
          </a:xfr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Por exemplo, na escola, a partir de um objeto de estudo, podemos explicitar como ocorre a cultura inclusiva em relação à adaptação da infraestrutura do prédio que recebe estudantes com deficiência visual. Nessa modalidade, investigam-se as variáveis que participam do processo de adequação física e pedagógica para identificar a relação de dependência existente entre estas variáveis. Ao final, parte-se para a prática, visando à interferência na própria realidade mediante modificações e adequações. Appolinário (2011, p. 139).</a:t>
            </a:r>
          </a:p>
        </p:txBody>
      </p:sp>
    </p:spTree>
    <p:extLst>
      <p:ext uri="{BB962C8B-B14F-4D97-AF65-F5344CB8AC3E}">
        <p14:creationId xmlns:p14="http://schemas.microsoft.com/office/powerpoint/2010/main" val="306168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115661A-6BD4-8C6F-40DE-90D0CBA92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612" y="800100"/>
            <a:ext cx="1518355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7E35B581-5F4D-5BA0-A497-37C0BCBD9902}"/>
              </a:ext>
            </a:extLst>
          </p:cNvPr>
          <p:cNvGrpSpPr>
            <a:grpSpLocks/>
          </p:cNvGrpSpPr>
          <p:nvPr/>
        </p:nvGrpSpPr>
        <p:grpSpPr bwMode="auto">
          <a:xfrm>
            <a:off x="91440" y="-1"/>
            <a:ext cx="11968480" cy="6857999"/>
            <a:chOff x="0" y="0"/>
            <a:chExt cx="15605" cy="8432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A9DB49FB-F495-3B24-7F56-B3820348E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"/>
              <a:ext cx="5115" cy="130"/>
            </a:xfrm>
            <a:prstGeom prst="rect">
              <a:avLst/>
            </a:prstGeom>
            <a:solidFill>
              <a:srgbClr val="4652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89D95B6E-84CA-5524-E6B7-B3F5B3EE3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0" y="0"/>
              <a:ext cx="5115" cy="135"/>
            </a:xfrm>
            <a:prstGeom prst="rect">
              <a:avLst/>
            </a:prstGeom>
            <a:solidFill>
              <a:srgbClr val="959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2DBDBE32-1353-9093-151C-A75EEC3ED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4"/>
              <a:ext cx="5115" cy="125"/>
            </a:xfrm>
            <a:prstGeom prst="rect">
              <a:avLst/>
            </a:prstGeom>
            <a:solidFill>
              <a:srgbClr val="CC9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1CE5A0D2-02FE-61F6-D35A-899DA45FE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" y="175"/>
              <a:ext cx="14748" cy="8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6904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9CBE121-B837-A603-FE8A-3322868E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b="1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Referencias Bibliogáficas</a:t>
            </a:r>
            <a:br>
              <a:rPr lang="pt-BR" sz="3200" b="1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63685E56-F221-A3F8-DE36-C42F80901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158240"/>
            <a:ext cx="11597640" cy="5092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APPOLINÁRIO, Fabio. Dicionário de Metodologia Científica. 2. ed. São Paulo: Atlas, 2011. 295p.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BECKER, Howard S. Métodos de Pesquisa em Ciências Sociais. 4a Edição, São Paulo: Editora HUCITEC, 1999.</a:t>
            </a:r>
          </a:p>
          <a:p>
            <a:r>
              <a:rPr lang="pt-B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BRANDÃO, Carlos Rodrigues. O que é educação. São Paulo: Editora Brasiliense, 2002. 117 p.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CHIZZOTTI,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Pesquisa qualitativa em ciências humanas e sociais. 6ª ed. – Petrópolis, RJ: Vozes, 2014 (4ª reimpressão, 2018).</a:t>
            </a:r>
            <a:endParaRPr lang="pt-BR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DEL-MASSO, M.C.S.; COTTA, M.A.C.; SANTOS, M.A.P. </a:t>
            </a: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Ética em pesquisa cientifica: conceitos e finalidades.</a:t>
            </a:r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São Paulo. Unesp 2014.</a:t>
            </a:r>
            <a:r>
              <a:rPr lang="pt-B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Disponível em:</a:t>
            </a:r>
            <a:r>
              <a:rPr lang="pt-BR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t-BR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Acervo Digital: Ética em pesquisa científica: conceitos e finalidades (unesp.br)</a:t>
            </a:r>
            <a:endParaRPr lang="pt-BR" sz="20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DEMO, Pedro. Metodologia da Investigação Científica em Educação. Curitiba: Editora IBPX, 2003.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Eco H. Como se faz uma tese. São Paulo: Perspectiva; 1989.</a:t>
            </a:r>
          </a:p>
          <a:p>
            <a:r>
              <a:rPr lang="pt-BR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FREIRE, Paulo . </a:t>
            </a:r>
            <a:r>
              <a:rPr lang="pt-BR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Pedagogia da autonomia: saberes necessários a prática educativa.</a:t>
            </a:r>
            <a:r>
              <a:rPr lang="pt-BR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São Paulo: Paz e Terra, 2004</a:t>
            </a:r>
            <a:r>
              <a:rPr lang="pt-BR" sz="20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420B14-E270-5630-D0A3-EF1FD248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37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916345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FF3536-B158-D222-F464-E3C62D445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619760"/>
            <a:ext cx="11592560" cy="56591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2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FORTES, Maria Carolina. Adultos Escolarização e Trajetórias de Vidas: Compreendendo Sentidos.</a:t>
            </a:r>
            <a:r>
              <a:rPr lang="pt-B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IFIBE; Passo Fundo, RS. 2013.</a:t>
            </a:r>
            <a:endParaRPr lang="pt-BR" sz="20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GIL,</a:t>
            </a:r>
            <a:r>
              <a:rPr lang="pt-PT" sz="2000" spc="-2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Antonio</a:t>
            </a:r>
            <a:r>
              <a:rPr lang="pt-PT" sz="2000" spc="-4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Carlos.</a:t>
            </a:r>
            <a:r>
              <a:rPr lang="pt-PT" sz="2000" spc="-3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Como</a:t>
            </a:r>
            <a:r>
              <a:rPr lang="pt-PT" sz="2000" spc="-6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elaborar</a:t>
            </a:r>
            <a:r>
              <a:rPr lang="pt-PT" sz="2000" spc="-3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projetos</a:t>
            </a:r>
            <a:r>
              <a:rPr lang="pt-PT" sz="2000" spc="-3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pt-PT" sz="2000" spc="-3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pesquisa.</a:t>
            </a:r>
            <a:r>
              <a:rPr lang="pt-PT" sz="2000" spc="-1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</a:t>
            </a:r>
            <a:r>
              <a:rPr lang="pt-PT" sz="2000" spc="-6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ed.</a:t>
            </a:r>
            <a:r>
              <a:rPr lang="pt-PT" sz="2000" spc="-3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São</a:t>
            </a:r>
            <a:r>
              <a:rPr lang="pt-PT" sz="2000" spc="-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Paulo:</a:t>
            </a:r>
            <a:r>
              <a:rPr lang="pt-PT" sz="2000" spc="-7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Atlas,</a:t>
            </a:r>
            <a:r>
              <a:rPr lang="pt-PT" sz="2000" spc="-3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2008.</a:t>
            </a:r>
          </a:p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GOLDENBERg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S. Orientação normativa para elaboração de tese. Acta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Cir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Bras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1993;(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Supl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1):1-24.</a:t>
            </a:r>
            <a:endParaRPr lang="pt-PT" sz="20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LUDKE, Menga; ANDRÉ, Marli Eliza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Dalmazo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Afonso de. Pesquisa em educação: abordagens qualitativas. São Paulo: Pedagógica e Universitária, 1986. 99p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MARQUES,MárioOsório.Escreverépreciso:oprincípiodapesquisa.4.ed.Ijuí:Ed.Unijuí,2001.</a:t>
            </a:r>
            <a:endParaRPr lang="pt-PT" sz="20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POLIT,</a:t>
            </a:r>
            <a:r>
              <a:rPr lang="pt-PT" sz="2000" spc="-7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F.;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BECK,</a:t>
            </a:r>
            <a:r>
              <a:rPr lang="pt-PT" sz="2000" spc="-6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T.;</a:t>
            </a:r>
            <a:r>
              <a:rPr lang="pt-PT" sz="2000" spc="-8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HUNGLER,</a:t>
            </a:r>
            <a:r>
              <a:rPr lang="pt-PT" sz="2000" spc="-4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P.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Fundamentos</a:t>
            </a:r>
            <a:r>
              <a:rPr lang="pt-PT" sz="2000" spc="-6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pesquisa</a:t>
            </a:r>
            <a:r>
              <a:rPr lang="pt-PT" sz="2000" spc="-6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lang="pt-PT" sz="2000" spc="-9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enfermagem:</a:t>
            </a:r>
            <a:r>
              <a:rPr lang="pt-PT" sz="2000" spc="-5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métodos,</a:t>
            </a:r>
            <a:r>
              <a:rPr lang="pt-PT" sz="2000" spc="-6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avaliação</a:t>
            </a:r>
            <a:r>
              <a:rPr lang="pt-PT" sz="2000" spc="-9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utilização.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Trad.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pt-PT" sz="2000" spc="-6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Thorell.</a:t>
            </a:r>
            <a:r>
              <a:rPr lang="pt-PT" sz="2000" spc="-7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5.</a:t>
            </a:r>
            <a:r>
              <a:rPr lang="pt-PT" sz="2000" spc="-8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ed.</a:t>
            </a:r>
            <a:r>
              <a:rPr lang="pt-PT" sz="2000" spc="-36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Porto</a:t>
            </a:r>
            <a:r>
              <a:rPr lang="pt-PT" sz="2000" spc="-4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Alegre:</a:t>
            </a:r>
            <a:r>
              <a:rPr lang="pt-PT" sz="2000" spc="-55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Artmed,</a:t>
            </a:r>
            <a:r>
              <a:rPr lang="pt-PT" sz="2000" spc="-4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PT" sz="2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2004.</a:t>
            </a:r>
            <a:r>
              <a:rPr lang="pt-PT" sz="2000" spc="-8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SEVERINO,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Joaquim. Metodologia do Trabalho Científico. São Paulo: Cortez, 2007.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SILVA, De Plácido e. Vocabulário Jurídico. 24. ed. Rio de Janeiro: Editora Forense, 2004. 1.501p. 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THIOLLENT, Michel. Metodologia da Pesquisa-Ação. São Paulo: Cortez, 1985. 108p</a:t>
            </a:r>
          </a:p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9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152D82-896A-6DAD-E05D-7D75CA798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77899B64-4EAC-146A-638E-BE3829A57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1510"/>
            <a:ext cx="10515600" cy="55206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r">
              <a:lnSpc>
                <a:spcPct val="90000"/>
              </a:lnSpc>
              <a:buNone/>
            </a:pPr>
            <a:r>
              <a:rPr lang="pt-BR" sz="3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Não há ensino sem pesquisa e pesquisa sem ensino. Esses </a:t>
            </a:r>
            <a:r>
              <a:rPr lang="pt-BR" sz="36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que-fazeres</a:t>
            </a:r>
            <a:r>
              <a:rPr lang="pt-BR" sz="3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encontram um no corpo do outro. Enquanto ensino continuo buscando, </a:t>
            </a:r>
            <a:r>
              <a:rPr lang="pt-BR" sz="36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reprocurando</a:t>
            </a:r>
            <a:r>
              <a:rPr lang="pt-BR" sz="3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Ensino porque busco, porque indaguei, porque indago e me indago. Pesquiso para constatar, constatando, intervenho, intervindo educo e me educo. Pesquiso para conhecer o que ainda não conheço e comunicar ou anunciar a novidade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pt-BR" sz="3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Freire, </a:t>
            </a:r>
            <a:r>
              <a:rPr lang="pt-BR" sz="3600" b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2006, p.30</a:t>
            </a:r>
            <a:r>
              <a:rPr lang="pt-BR" sz="3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1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FA0B284D-C862-D52E-62ED-787B748517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4812031"/>
            <a:ext cx="7221432" cy="1360170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Descobrir algo que ainda não foi dito </a:t>
            </a:r>
          </a:p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(Eco, 1989).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0D9FEC5A-44BC-66F5-03EB-486060E06C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0470" y="365126"/>
            <a:ext cx="5194539" cy="4262756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           A pesquisa é um processo de construção do conhecimento que tem como metas principais gerar novo conhecimento e/ou corroborar ou refutar algum conhecimento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existente.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0687B0FD-D3B2-C792-2268-E92613F5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54" y="365125"/>
            <a:ext cx="3816096" cy="2103436"/>
          </a:xfrm>
        </p:spPr>
        <p:txBody>
          <a:bodyPr/>
          <a:lstStyle/>
          <a:p>
            <a:r>
              <a:rPr lang="pt-BR" dirty="0"/>
              <a:t>O QUE É PESQUISA?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790648DC-EB5B-D015-58CB-5B4C19FFB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643186"/>
            <a:ext cx="3816096" cy="3529014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É basicamente um processo de aprendizagem tanto do indivíduo que a realiza quanto da sociedade na qual esta se desenvolve.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97ED97-5559-C5ED-C6EB-833A565A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ECACD6D0-7995-07D4-9EFC-8A8A11AE91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365125"/>
            <a:ext cx="2953703" cy="4095057"/>
          </a:xfr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pesquisa é um trabalho capaz de avançar o conhecimento (Goldenberg, 1993).</a:t>
            </a:r>
          </a:p>
        </p:txBody>
      </p:sp>
    </p:spTree>
    <p:extLst>
      <p:ext uri="{BB962C8B-B14F-4D97-AF65-F5344CB8AC3E}">
        <p14:creationId xmlns:p14="http://schemas.microsoft.com/office/powerpoint/2010/main" val="148979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C4979FF6-400B-E5E9-FA5F-141AB7C0C5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2560" y="3506786"/>
            <a:ext cx="5969063" cy="3055043"/>
          </a:xfr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			Quanto à 			abordagem - 	Método de 	investigação</a:t>
            </a:r>
          </a:p>
          <a:p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6707E82A-94B7-3A78-70E5-EBBD87030F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15841" y="1625600"/>
            <a:ext cx="4443969" cy="1605280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			Natureza</a:t>
            </a:r>
          </a:p>
          <a:p>
            <a:endParaRPr lang="pt-BR" sz="32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360" y="191138"/>
            <a:ext cx="10835640" cy="11851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As pesquisas científicas podem ser classificadas quanto à:</a:t>
            </a:r>
            <a:b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24040" y="3852226"/>
            <a:ext cx="3816096" cy="2103436"/>
          </a:xfr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Quanto ao tipo de procedimento</a:t>
            </a:r>
          </a:p>
        </p:txBody>
      </p:sp>
    </p:spTree>
    <p:extLst>
      <p:ext uri="{BB962C8B-B14F-4D97-AF65-F5344CB8AC3E}">
        <p14:creationId xmlns:p14="http://schemas.microsoft.com/office/powerpoint/2010/main" val="211450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0648C89C-937E-E7D4-C5E2-5A7DDB3EC9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5120" y="1"/>
            <a:ext cx="8605520" cy="6858000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É importante distinguir metodologia de método. </a:t>
            </a:r>
          </a:p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a justificativa para o tipo de 			procedimento (quantitativo ou qualitativo) 			empregado na pesquisa, a teoria do 			método; ao passo que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		conjunto de procedimentos empregado 	na realização do estudo”</a:t>
            </a:r>
          </a:p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Chizzotti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2006, p.78).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02651-9F74-74DD-2FD7-05701E52E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7" r="1" b="1"/>
          <a:stretch/>
        </p:blipFill>
        <p:spPr>
          <a:xfrm>
            <a:off x="8818880" y="0"/>
            <a:ext cx="3373120" cy="6858000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CD31A275-5ED4-3BA1-21CE-7CB3DEE3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pPr algn="l" rtl="0">
              <a:spcAft>
                <a:spcPts val="600"/>
              </a:spcAft>
            </a:pPr>
            <a:r>
              <a:rPr lang="pt-BR" noProof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84675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drão do plano de fundo&#10;&#10;Descrição gerada automaticamente">
            <a:extLst>
              <a:ext uri="{FF2B5EF4-FFF2-40B4-BE49-F238E27FC236}">
                <a16:creationId xmlns:a16="http://schemas.microsoft.com/office/drawing/2014/main" id="{788BAF75-5F77-5FC0-FF7A-D311CD350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5" r="-2" b="-2"/>
          <a:stretch/>
        </p:blipFill>
        <p:spPr>
          <a:xfrm>
            <a:off x="4328160" y="0"/>
            <a:ext cx="7863840" cy="6857999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  <a:noFill/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A218EDE-698C-2A7E-66EF-7C625108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828800"/>
            <a:ext cx="3556000" cy="2621280"/>
          </a:xfrm>
        </p:spPr>
        <p:txBody>
          <a:bodyPr>
            <a:noAutofit/>
          </a:bodyPr>
          <a:lstStyle/>
          <a:p>
            <a:pPr algn="ctr"/>
            <a:r>
              <a:rPr lang="pt-BR" sz="4800" dirty="0"/>
              <a:t>Pesquisa: quanto à natureza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87388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207CEC5A-642C-696A-8B9F-CB062277D2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49120" y="136525"/>
            <a:ext cx="10170160" cy="6584949"/>
          </a:xfr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Pesquisa básica </a:t>
            </a:r>
          </a:p>
          <a:p>
            <a:pPr marL="0" indent="0" algn="r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					Tem como objetivo principal 				“o avanço do 	conhecimento 						científico, sem nenhuma 							preocupação com a 							aplicabilidade imediata dos resultados </a:t>
            </a:r>
          </a:p>
          <a:p>
            <a:pPr marL="0" indent="0" algn="r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serem colhidos”. </a:t>
            </a:r>
          </a:p>
          <a:p>
            <a:endParaRPr lang="pt-BR" sz="32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036876-825F-28AF-B84A-8BD347C7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960879"/>
            <a:ext cx="3566160" cy="721361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Segundo Appolinário (2011, p. 146)</a:t>
            </a:r>
            <a:endParaRPr lang="pt-BR" sz="2400" b="1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7A0EE3-4EF5-4203-2632-722E1E24C3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B9713C8C-8E70-45D5-AE59-23E60168254E}" type="slidenum">
              <a:rPr lang="pt-BR" noProof="0" smtClean="0"/>
              <a:t>9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49873741"/>
      </p:ext>
    </p:extLst>
  </p:cSld>
  <p:clrMapOvr>
    <a:masterClrMapping/>
  </p:clrMapOvr>
</p:sld>
</file>

<file path=ppt/theme/theme1.xml><?xml version="1.0" encoding="utf-8"?>
<a:theme xmlns:a="http://schemas.openxmlformats.org/drawingml/2006/main" name="Pincel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852_TF89080264_Win32" id="{516D3546-49CC-409E-A06D-719C813F07DB}" vid="{85BE7A76-CD1A-4F4F-B0DF-084B1C0A011B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{DA671F1D-9D8F-4502-87A3-3EEA72779844}tf89080264_win32</Template>
  <TotalTime>10146</TotalTime>
  <Words>2809</Words>
  <Application>Microsoft Office PowerPoint</Application>
  <PresentationFormat>Widescreen</PresentationFormat>
  <Paragraphs>175</Paragraphs>
  <Slides>38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6" baseType="lpstr">
      <vt:lpstr>Amasis MT Pro Medium</vt:lpstr>
      <vt:lpstr>Arial</vt:lpstr>
      <vt:lpstr>Calibri</vt:lpstr>
      <vt:lpstr>Century Gothic</vt:lpstr>
      <vt:lpstr>Elephant</vt:lpstr>
      <vt:lpstr>Tahoma</vt:lpstr>
      <vt:lpstr>Wingdings</vt:lpstr>
      <vt:lpstr>Pincel</vt:lpstr>
      <vt:lpstr>Apresentação do PowerPoint</vt:lpstr>
      <vt:lpstr>O QUE É PESQUISA?</vt:lpstr>
      <vt:lpstr>Apresentação do PowerPoint</vt:lpstr>
      <vt:lpstr>Apresentação do PowerPoint</vt:lpstr>
      <vt:lpstr>O QUE É PESQUISA?</vt:lpstr>
      <vt:lpstr> As pesquisas científicas podem ser classificadas quanto à: </vt:lpstr>
      <vt:lpstr>Apresentação do PowerPoint</vt:lpstr>
      <vt:lpstr>Pesquisa: quanto à natureza</vt:lpstr>
      <vt:lpstr>Segundo Appolinário (2011, p. 146)</vt:lpstr>
      <vt:lpstr>Pesquisa aplicada  </vt:lpstr>
      <vt:lpstr>Pesquisa Aplicada Objetivo de adquirir novos conhecimentos para o desenvolvimento ou aprimoramento de produtos, processos e sistemas. </vt:lpstr>
      <vt:lpstr>Tipos de pesquisa quanto à abordagem</vt:lpstr>
      <vt:lpstr>Apresentação do PowerPoint</vt:lpstr>
      <vt:lpstr>Pesquisa qualitativa</vt:lpstr>
      <vt:lpstr>Pesquisa qualitativa</vt:lpstr>
      <vt:lpstr>Pesquisa qualitativa</vt:lpstr>
      <vt:lpstr>Pesquisa qualitativa</vt:lpstr>
      <vt:lpstr>Pesquisa Quantitativa </vt:lpstr>
      <vt:lpstr>Apresentação do PowerPoint</vt:lpstr>
      <vt:lpstr>Apresentação do PowerPoint</vt:lpstr>
      <vt:lpstr>Pesquisa qualitativa-quantitativa (quali-quanti)</vt:lpstr>
      <vt:lpstr>Pesquisa: quanto ao tipo de procedimento</vt:lpstr>
      <vt:lpstr>Pesquisa bibliográfica</vt:lpstr>
      <vt:lpstr>Pesquisa documental</vt:lpstr>
      <vt:lpstr>Pesquisa experimental</vt:lpstr>
      <vt:lpstr>Pesquisa etnográfica</vt:lpstr>
      <vt:lpstr>Apresentação do PowerPoint</vt:lpstr>
      <vt:lpstr>Pesquisa participante</vt:lpstr>
      <vt:lpstr>Pesquisa participante</vt:lpstr>
      <vt:lpstr>O estudo de Caso</vt:lpstr>
      <vt:lpstr>Apresentação do PowerPoint</vt:lpstr>
      <vt:lpstr>Pesquisa exploratória</vt:lpstr>
      <vt:lpstr>Pesquisa descritiva</vt:lpstr>
      <vt:lpstr>Pesquisa explicativa</vt:lpstr>
      <vt:lpstr>Apresentação do PowerPoint</vt:lpstr>
      <vt:lpstr>Apresentação do PowerPoint</vt:lpstr>
      <vt:lpstr>Referencias Bibliogáficas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Carolina Fortes</dc:creator>
  <cp:lastModifiedBy>Maria Carolina Fortes</cp:lastModifiedBy>
  <cp:revision>7</cp:revision>
  <dcterms:created xsi:type="dcterms:W3CDTF">2024-03-27T20:21:02Z</dcterms:created>
  <dcterms:modified xsi:type="dcterms:W3CDTF">2024-07-01T18:25:30Z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