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411" r:id="rId3"/>
    <p:sldId id="418" r:id="rId4"/>
    <p:sldId id="422" r:id="rId5"/>
    <p:sldId id="423" r:id="rId6"/>
    <p:sldId id="419" r:id="rId7"/>
    <p:sldId id="420" r:id="rId8"/>
    <p:sldId id="421" r:id="rId9"/>
    <p:sldId id="457" r:id="rId10"/>
    <p:sldId id="458" r:id="rId11"/>
    <p:sldId id="459" r:id="rId12"/>
    <p:sldId id="460" r:id="rId13"/>
    <p:sldId id="417" r:id="rId14"/>
    <p:sldId id="461" r:id="rId15"/>
    <p:sldId id="462" r:id="rId16"/>
    <p:sldId id="463" r:id="rId17"/>
    <p:sldId id="434" r:id="rId18"/>
    <p:sldId id="424" r:id="rId19"/>
    <p:sldId id="435" r:id="rId20"/>
    <p:sldId id="425" r:id="rId21"/>
    <p:sldId id="442" r:id="rId22"/>
    <p:sldId id="443" r:id="rId23"/>
    <p:sldId id="444" r:id="rId24"/>
    <p:sldId id="429" r:id="rId25"/>
    <p:sldId id="430" r:id="rId26"/>
    <p:sldId id="445" r:id="rId27"/>
    <p:sldId id="446" r:id="rId28"/>
    <p:sldId id="447" r:id="rId29"/>
    <p:sldId id="432" r:id="rId30"/>
    <p:sldId id="448" r:id="rId31"/>
    <p:sldId id="449" r:id="rId32"/>
    <p:sldId id="450" r:id="rId33"/>
    <p:sldId id="451" r:id="rId34"/>
    <p:sldId id="452" r:id="rId35"/>
    <p:sldId id="433" r:id="rId36"/>
    <p:sldId id="453" r:id="rId37"/>
    <p:sldId id="454" r:id="rId38"/>
    <p:sldId id="455" r:id="rId39"/>
    <p:sldId id="456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5B1C3-1939-4260-81CD-FF8B960E650F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4DF51-A4B5-4922-A1DA-CD5F309D46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30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28662" y="6357958"/>
            <a:ext cx="2133600" cy="365125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6" name="Grupo 15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Imagem 9" descr="IFET Pag.bmp"/>
            <p:cNvPicPr>
              <a:picLocks noChangeAspect="1"/>
            </p:cNvPicPr>
            <p:nvPr userDrawn="1"/>
          </p:nvPicPr>
          <p:blipFill>
            <a:blip r:embed="rId2" cstate="print"/>
            <a:srcRect l="22243"/>
            <a:stretch>
              <a:fillRect/>
            </a:stretch>
          </p:blipFill>
          <p:spPr bwMode="auto">
            <a:xfrm>
              <a:off x="1000125" y="0"/>
              <a:ext cx="8143875" cy="11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m 8" descr="ifet.png"/>
            <p:cNvPicPr>
              <a:picLocks noChangeAspect="1"/>
            </p:cNvPicPr>
            <p:nvPr/>
          </p:nvPicPr>
          <p:blipFill>
            <a:blip r:embed="rId3" cstate="print"/>
            <a:srcRect r="71844"/>
            <a:stretch>
              <a:fillRect/>
            </a:stretch>
          </p:blipFill>
          <p:spPr bwMode="auto">
            <a:xfrm>
              <a:off x="16594" y="24915"/>
              <a:ext cx="862053" cy="11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tângulo 11"/>
            <p:cNvSpPr/>
            <p:nvPr userDrawn="1"/>
          </p:nvSpPr>
          <p:spPr>
            <a:xfrm>
              <a:off x="928688" y="1135063"/>
              <a:ext cx="8215312" cy="444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7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15" name="Grupo 14"/>
            <p:cNvGrpSpPr/>
            <p:nvPr userDrawn="1"/>
          </p:nvGrpSpPr>
          <p:grpSpPr>
            <a:xfrm>
              <a:off x="0" y="1152326"/>
              <a:ext cx="927100" cy="5705674"/>
              <a:chOff x="0" y="1152326"/>
              <a:chExt cx="927100" cy="5705674"/>
            </a:xfrm>
          </p:grpSpPr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30910"/>
              <a:stretch>
                <a:fillRect/>
              </a:stretch>
            </p:blipFill>
            <p:spPr bwMode="auto">
              <a:xfrm>
                <a:off x="32" y="1152326"/>
                <a:ext cx="927068" cy="27146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20001"/>
              <a:stretch>
                <a:fillRect/>
              </a:stretch>
            </p:blipFill>
            <p:spPr bwMode="auto">
              <a:xfrm>
                <a:off x="0" y="3643343"/>
                <a:ext cx="927068" cy="31432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4" name="Picture 5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t="30910" b="49090"/>
              <a:stretch>
                <a:fillRect/>
              </a:stretch>
            </p:blipFill>
            <p:spPr bwMode="auto">
              <a:xfrm>
                <a:off x="0" y="6072182"/>
                <a:ext cx="927068" cy="78581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0">
              <a:schemeClr val="accent3">
                <a:lumMod val="75000"/>
                <a:alpha val="5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0"/>
            <a:ext cx="9144000" cy="6715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0" y="6715125"/>
            <a:ext cx="9144000" cy="142875"/>
          </a:xfrm>
          <a:prstGeom prst="roundRect">
            <a:avLst>
              <a:gd name="adj" fmla="val 440"/>
            </a:avLst>
          </a:prstGeom>
          <a:solidFill>
            <a:srgbClr val="8CC63F"/>
          </a:solidFill>
          <a:ln w="9525">
            <a:noFill/>
            <a:round/>
            <a:headEnd/>
            <a:tailEnd/>
          </a:ln>
        </p:spPr>
        <p:txBody>
          <a:bodyPr wrap="none" lIns="130097" tIns="65048" rIns="130097" bIns="65048" anchor="ctr"/>
          <a:lstStyle/>
          <a:p>
            <a:pPr marL="0" marR="0" lvl="0" indent="0" defTabSz="638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0" y="6715125"/>
            <a:ext cx="9144000" cy="71438"/>
          </a:xfrm>
          <a:prstGeom prst="roundRect">
            <a:avLst>
              <a:gd name="adj" fmla="val 440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130097" tIns="65048" rIns="130097" bIns="65048" anchor="ctr"/>
          <a:lstStyle/>
          <a:p>
            <a:pPr marL="0" marR="0" lvl="0" indent="0" defTabSz="638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Imagem 5" descr="IF passo Fundo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38" t="50000"/>
          <a:stretch>
            <a:fillRect/>
          </a:stretch>
        </p:blipFill>
        <p:spPr>
          <a:xfrm>
            <a:off x="26495" y="692696"/>
            <a:ext cx="6017425" cy="1584176"/>
          </a:xfrm>
          <a:prstGeom prst="rect">
            <a:avLst/>
          </a:prstGeom>
        </p:spPr>
      </p:pic>
      <p:sp>
        <p:nvSpPr>
          <p:cNvPr id="7" name="Título 8"/>
          <p:cNvSpPr txBox="1">
            <a:spLocks/>
          </p:cNvSpPr>
          <p:nvPr/>
        </p:nvSpPr>
        <p:spPr>
          <a:xfrm>
            <a:off x="161510" y="2816932"/>
            <a:ext cx="5832648" cy="259228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ENGENHARIA MECÂNICA</a:t>
            </a:r>
          </a:p>
        </p:txBody>
      </p:sp>
      <p:pic>
        <p:nvPicPr>
          <p:cNvPr id="8" name="Imagem 7" descr="wallpaperif6widecorte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2180" y="477330"/>
            <a:ext cx="2880320" cy="4706865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0" y="36866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086" y="1459626"/>
            <a:ext cx="2827326" cy="236822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105" y="1351801"/>
            <a:ext cx="2845100" cy="258387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805" y="4419110"/>
            <a:ext cx="3808126" cy="762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285" y="5768247"/>
            <a:ext cx="4722076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91338" y="1223755"/>
            <a:ext cx="815898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Exercício 02: 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Determine a intensidade e a direção da menor força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que irá manter em equilíbrio a embalagem mostrada na figura. Observe que a força exercida pelos roletes a embalagem é perpendicular ao plano inclinado.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47" y="3564015"/>
            <a:ext cx="3757351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78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078850"/>
            <a:ext cx="2806286" cy="132795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050" y="1432387"/>
            <a:ext cx="3371926" cy="262087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047" y="5049180"/>
            <a:ext cx="6194551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07201"/>
            <a:ext cx="801089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Exercício 03: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Como parte do projeto de um novo barco a vela, deseja-se determinar a força de arrasto que pode ser esperada a uma dada velocidade. Para tal, é colocado um modelo do casco proposto em um canal de teste e são usados três cabos para manter sua proa na linha do centro do canal. Leituras do dinamômetro indicam que, para uma dada velocidade, a tração é de </a:t>
            </a:r>
            <a:r>
              <a:rPr lang="pt-BR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no cabo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 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no cabo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AE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Determine a força de arrasto exercida no casco e a tração no cabo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060" y="3158970"/>
            <a:ext cx="57245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11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10" y="1583795"/>
            <a:ext cx="3335426" cy="175928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115" y="1428091"/>
            <a:ext cx="2770302" cy="207069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272" y="4374105"/>
            <a:ext cx="6296101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3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10425"/>
            <a:ext cx="2770302" cy="207069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020" y="1268760"/>
            <a:ext cx="3939680" cy="23540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421" y="3796124"/>
            <a:ext cx="3655801" cy="5207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597" y="4599130"/>
            <a:ext cx="5991451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820" y="1351801"/>
            <a:ext cx="3875016" cy="142099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764" y="2950776"/>
            <a:ext cx="7083116" cy="4345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827" y="3632576"/>
            <a:ext cx="6093001" cy="7493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360" y="4779150"/>
            <a:ext cx="3064920" cy="168464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7185" y="5227771"/>
            <a:ext cx="1777125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9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23755"/>
            <a:ext cx="801089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Exercício 04 (</a:t>
            </a:r>
            <a:r>
              <a:rPr 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Hibbeler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 3.2 – </a:t>
            </a:r>
            <a:r>
              <a:rPr 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 3):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Determine a tração nos cabos </a:t>
            </a:r>
            <a:r>
              <a:rPr lang="pt-B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necessária para sustentar 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cilindro de </a:t>
            </a:r>
            <a:r>
              <a:rPr lang="pt-B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kg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 figura abaixo.</a:t>
            </a:r>
            <a:endParaRPr lang="pt-B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665" y="2547194"/>
            <a:ext cx="4648194" cy="413979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7272300" y="5364215"/>
            <a:ext cx="1395155" cy="1148147"/>
            <a:chOff x="7331004" y="5544235"/>
            <a:chExt cx="1395155" cy="114814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2320" y="6035157"/>
              <a:ext cx="1152525" cy="657225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7331004" y="5544235"/>
              <a:ext cx="13951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/>
                <a:t>Respostas: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8204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23755"/>
            <a:ext cx="801089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Exercício 05: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cabos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estão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ligados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 são carregados como mostra a figura.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Determine 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tração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cabo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AC 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cabo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BC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755" y="2563545"/>
            <a:ext cx="2803584" cy="4230068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6912260" y="5229200"/>
            <a:ext cx="1170620" cy="1235385"/>
            <a:chOff x="6777245" y="5094185"/>
            <a:chExt cx="1170620" cy="1235385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7265" y="5634245"/>
              <a:ext cx="990600" cy="695325"/>
            </a:xfrm>
            <a:prstGeom prst="rect">
              <a:avLst/>
            </a:prstGeom>
          </p:spPr>
        </p:pic>
        <p:sp>
          <p:nvSpPr>
            <p:cNvPr id="3" name="CaixaDeTexto 2"/>
            <p:cNvSpPr txBox="1"/>
            <p:nvPr/>
          </p:nvSpPr>
          <p:spPr>
            <a:xfrm>
              <a:off x="6777245" y="5094185"/>
              <a:ext cx="11701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Respostas: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816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23755"/>
            <a:ext cx="801089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Exercício 06 (</a:t>
            </a:r>
            <a:r>
              <a:rPr 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Hibbeler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 3.3 – </a:t>
            </a:r>
            <a:r>
              <a:rPr 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caixa de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kg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da figura abaixo é suspensa usando as cordas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Cada corda pode suportar uma força máxima de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kN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antes de se romper. Se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sempre permanecer horizontal, determine o menor ângulo </a:t>
            </a:r>
            <a:r>
              <a:rPr lang="el-G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para o qual a caixa pode ser suspensa antes que uma das cordas se rompa.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685" y="2933945"/>
            <a:ext cx="3448064" cy="3801126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6327195" y="4284095"/>
            <a:ext cx="2299833" cy="2450976"/>
            <a:chOff x="6327195" y="4284095"/>
            <a:chExt cx="2299833" cy="2450976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2200" y="4874961"/>
              <a:ext cx="2254828" cy="1860110"/>
            </a:xfrm>
            <a:prstGeom prst="rect">
              <a:avLst/>
            </a:prstGeom>
          </p:spPr>
        </p:pic>
        <p:sp>
          <p:nvSpPr>
            <p:cNvPr id="2" name="CaixaDeTexto 1"/>
            <p:cNvSpPr txBox="1"/>
            <p:nvPr/>
          </p:nvSpPr>
          <p:spPr>
            <a:xfrm>
              <a:off x="6327195" y="4284095"/>
              <a:ext cx="2025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Respostas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955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23755"/>
            <a:ext cx="801089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Condição de Equilíbrio do Ponto Material:</a:t>
            </a:r>
          </a:p>
          <a:p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 ponto material encontra-se em equilíbrio estático desde que esteja em repouso ou então possua velocidade constante.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que essa condição ocorra, a soma de todas as forças que atuam sobre o ponto material deve ser nula, portanto: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509120"/>
            <a:ext cx="1466850" cy="7810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310" y="3744035"/>
            <a:ext cx="3483700" cy="228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53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40279" y="1223755"/>
            <a:ext cx="831224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Exercício 07 (</a:t>
            </a:r>
            <a:r>
              <a:rPr 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Hibbeler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 3.4 – </a:t>
            </a:r>
            <a:r>
              <a:rPr 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 3):</a:t>
            </a:r>
            <a:endParaRPr lang="pt-B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Determine o comprimento da corda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na figura abaixo, de modo que a luminária de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8kg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seja suspensa na posição mostrada. O comprimento não deformado da mola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é  </a:t>
            </a:r>
          </a:p>
          <a:p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 </a:t>
            </a:r>
            <a:r>
              <a:rPr lang="pt-BR" sz="16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0, 4m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 a mola tem uma rigidez </a:t>
            </a:r>
            <a:r>
              <a:rPr lang="pt-BR" sz="1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t-BR" sz="16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300N/m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669" y="2663915"/>
            <a:ext cx="6600751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40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55" y="1493785"/>
            <a:ext cx="3259166" cy="201917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427045"/>
            <a:ext cx="2362200" cy="21526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745" y="4284095"/>
            <a:ext cx="5464316" cy="17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2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165" y="1352944"/>
            <a:ext cx="5464316" cy="17083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98" y="3654025"/>
            <a:ext cx="5369250" cy="267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5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280" y="1453312"/>
            <a:ext cx="3955854" cy="197371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597" y="3834045"/>
            <a:ext cx="6469452" cy="288749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625" y="1514229"/>
            <a:ext cx="2989136" cy="185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5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23755"/>
            <a:ext cx="80108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Formulação Matemática para o Equilíbrio em Três Dimensões:</a:t>
            </a:r>
          </a:p>
          <a:p>
            <a:pPr>
              <a:lnSpc>
                <a:spcPct val="150000"/>
              </a:lnSpc>
            </a:pPr>
            <a:endParaRPr lang="pt-B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o Equilíbrio é necessário que: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solução é obtida por um sistema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três equações e três incógnitas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60" y="3158970"/>
            <a:ext cx="2596206" cy="238071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524" y="1795627"/>
            <a:ext cx="2287704" cy="21057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075" y="4036984"/>
            <a:ext cx="3780420" cy="272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7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23755"/>
            <a:ext cx="801089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Exercício 08: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Uma carga de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N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está suspensa pelo gancho mostrado na figura abaixo. Se a carga é suportada por dois cabos e uma mola com rigidez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= 500N/m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determine a força nos cabos e o alongamento da mola para a condição de equilíbrio. O cabo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esta no plano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- y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 o cabo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no plano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- z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B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390" y="2773435"/>
            <a:ext cx="4045866" cy="408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25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60" y="1333019"/>
            <a:ext cx="2301130" cy="232281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705" y="1351801"/>
            <a:ext cx="3637966" cy="25860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639" y="4104075"/>
            <a:ext cx="5725368" cy="260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8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596" y="1223755"/>
            <a:ext cx="4235056" cy="19276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789" y="3383995"/>
            <a:ext cx="3745068" cy="329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0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010" y="1268760"/>
            <a:ext cx="3745068" cy="329898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237" y="5049180"/>
            <a:ext cx="5246172" cy="136969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470" y="1756841"/>
            <a:ext cx="2301130" cy="232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599" y="1223755"/>
            <a:ext cx="815898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Exercício 09: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Determine a força desenvolvida em cada cabo usado para suportar a caixa de 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kN (≈4000 kg)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mostrada na figura abaixo.</a:t>
            </a:r>
            <a:endParaRPr lang="pt-B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835" y="2267798"/>
            <a:ext cx="3150350" cy="453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1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23755"/>
            <a:ext cx="8010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Diagrama de Corpo Livre:</a:t>
            </a:r>
          </a:p>
          <a:p>
            <a:pPr>
              <a:lnSpc>
                <a:spcPct val="150000"/>
              </a:lnSpc>
            </a:pPr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784" y="2142514"/>
            <a:ext cx="7976080" cy="38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66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665" y="1351801"/>
            <a:ext cx="1725450" cy="248527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005" y="1315608"/>
            <a:ext cx="2795584" cy="255766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809" y="4689140"/>
            <a:ext cx="3709028" cy="118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351801"/>
            <a:ext cx="1725450" cy="248527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990" y="2004367"/>
            <a:ext cx="3709028" cy="11801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010" y="4088355"/>
            <a:ext cx="1790700" cy="2857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232" y="4807636"/>
            <a:ext cx="2638425" cy="77152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7165" y="3930896"/>
            <a:ext cx="1533525" cy="4572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0889" y="4648706"/>
            <a:ext cx="2886075" cy="48577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4251" y="5379136"/>
            <a:ext cx="24193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4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351801"/>
            <a:ext cx="1725450" cy="248527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990" y="2004367"/>
            <a:ext cx="3709028" cy="118014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298" y="4059070"/>
            <a:ext cx="49720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645" y="1268760"/>
            <a:ext cx="1725450" cy="248527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116" y="2888940"/>
            <a:ext cx="51244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9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825" y="1268760"/>
            <a:ext cx="3444550" cy="223447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1" y="3654025"/>
            <a:ext cx="2454438" cy="306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6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599" y="1223755"/>
            <a:ext cx="815898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Exercício 10: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Determine a tração em cada corda usada para suportar a caixa de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kg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mostrada na figura abaixo:</a:t>
            </a:r>
            <a:endParaRPr lang="pt-B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765" y="2303875"/>
            <a:ext cx="4925176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25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55" y="1403775"/>
            <a:ext cx="2712072" cy="242668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323" y="1413411"/>
            <a:ext cx="3531374" cy="248275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770" y="4374105"/>
            <a:ext cx="4491682" cy="21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6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34" y="1268760"/>
            <a:ext cx="2712072" cy="242668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75" y="1430343"/>
            <a:ext cx="4491682" cy="21888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655" y="4059070"/>
            <a:ext cx="7035832" cy="258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8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34" y="1268760"/>
            <a:ext cx="2712072" cy="242668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75" y="1430343"/>
            <a:ext cx="4491682" cy="218884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895" y="4554125"/>
            <a:ext cx="1653224" cy="90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775" y="2033845"/>
            <a:ext cx="47339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8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16605" y="1268760"/>
            <a:ext cx="80108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Molas: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Quando se utilizar uma mola elástica, o comprimento da mola variará em proporção direta com a força que atua sobre ela.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equação da força atuante na mola é apresentada a seguir: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 = k ⋅ s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K = Constante elástica da mola.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 = Deformação da mola.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985" y="3394434"/>
            <a:ext cx="4593920" cy="336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16605" y="1268760"/>
            <a:ext cx="801089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Cabos e Polias:</a:t>
            </a:r>
          </a:p>
          <a:p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Cabos suportam apenas uma força de tração que atuam na direção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 mesmo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978950"/>
            <a:ext cx="3048668" cy="358228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145" y="3383995"/>
            <a:ext cx="1930823" cy="250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8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23755"/>
            <a:ext cx="8010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Exemplo de Diagrama de Corpo Livre: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esfera da figura abaixo tem massa de </a:t>
            </a:r>
            <a:r>
              <a:rPr lang="pt-B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kg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está apoiada como mostrado. Desenhe o diagrama de corpo livre da esfera, da corda </a:t>
            </a:r>
            <a:r>
              <a:rPr lang="pt-B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do nó em </a:t>
            </a:r>
            <a:r>
              <a:rPr lang="pt-B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750" y="2908294"/>
            <a:ext cx="5310590" cy="35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5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23755"/>
            <a:ext cx="801089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Exemplo de Diagrama de Corpo Livre: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20" y="1861749"/>
            <a:ext cx="2880322" cy="20278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410" y="4194085"/>
            <a:ext cx="2382742" cy="219558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874223" y="6444335"/>
            <a:ext cx="2382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Corda CE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065" y="1861749"/>
            <a:ext cx="3386274" cy="220559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237185" y="1452022"/>
            <a:ext cx="153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</a:rPr>
              <a:t>Esfera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300" y="4248800"/>
            <a:ext cx="3798980" cy="213170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507215" y="6439940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Nó C</a:t>
            </a:r>
          </a:p>
        </p:txBody>
      </p:sp>
    </p:spTree>
    <p:extLst>
      <p:ext uri="{BB962C8B-B14F-4D97-AF65-F5344CB8AC3E}">
        <p14:creationId xmlns:p14="http://schemas.microsoft.com/office/powerpoint/2010/main" val="392377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91338" y="1223755"/>
            <a:ext cx="815898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Equações de Equilíbrio: Sistemas de forças coplanares</a:t>
            </a:r>
          </a:p>
          <a:p>
            <a:pPr>
              <a:lnSpc>
                <a:spcPct val="150000"/>
              </a:lnSpc>
            </a:pPr>
            <a:endParaRPr lang="pt-B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 um ponto material estiver submetido a um sistema de várias forças coplanares e colineares, cada força poderá ser decomposta em componentes x e y e para a condição de equilíbrio é necessário que as seguintes condições sejam atendidas.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110" y="3203975"/>
            <a:ext cx="3048668" cy="279468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659" y="4212537"/>
            <a:ext cx="3917172" cy="77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5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91338" y="1223755"/>
            <a:ext cx="815898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Exercício 01: 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Numa operação de descarregamento de um navio, um automóvel de 15,750N é sustentado por um cabo. Uma corda é amarrada ao cabo em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 puxada para pousar o automóvel na posição desejada. O ângulo entre o cabo e a vertical é de 2°, enquanto o ângulo entre a corda e a horizontal é de 30°. Qual a tração da corda?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531" y="3113965"/>
            <a:ext cx="3916600" cy="328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188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</TotalTime>
  <Words>863</Words>
  <Application>Microsoft Office PowerPoint</Application>
  <PresentationFormat>Apresentação na tela (4:3)</PresentationFormat>
  <Paragraphs>106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Alexandre Pitol</dc:creator>
  <cp:lastModifiedBy>Elton Neves</cp:lastModifiedBy>
  <cp:revision>591</cp:revision>
  <dcterms:created xsi:type="dcterms:W3CDTF">2009-10-11T16:53:36Z</dcterms:created>
  <dcterms:modified xsi:type="dcterms:W3CDTF">2022-04-25T12:34:19Z</dcterms:modified>
</cp:coreProperties>
</file>