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0" r:id="rId1"/>
  </p:sldMasterIdLst>
  <p:notesMasterIdLst>
    <p:notesMasterId r:id="rId24"/>
  </p:notesMasterIdLst>
  <p:sldIdLst>
    <p:sldId id="294" r:id="rId2"/>
    <p:sldId id="295" r:id="rId3"/>
    <p:sldId id="296" r:id="rId4"/>
    <p:sldId id="307" r:id="rId5"/>
    <p:sldId id="313" r:id="rId6"/>
    <p:sldId id="314" r:id="rId7"/>
    <p:sldId id="315" r:id="rId8"/>
    <p:sldId id="316" r:id="rId9"/>
    <p:sldId id="297" r:id="rId10"/>
    <p:sldId id="301" r:id="rId11"/>
    <p:sldId id="302" r:id="rId12"/>
    <p:sldId id="298" r:id="rId13"/>
    <p:sldId id="303" r:id="rId14"/>
    <p:sldId id="304" r:id="rId15"/>
    <p:sldId id="299" r:id="rId16"/>
    <p:sldId id="300" r:id="rId17"/>
    <p:sldId id="308" r:id="rId18"/>
    <p:sldId id="309" r:id="rId19"/>
    <p:sldId id="310" r:id="rId20"/>
    <p:sldId id="317" r:id="rId21"/>
    <p:sldId id="311" r:id="rId22"/>
    <p:sldId id="31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9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ird/1aeYatzufrZ4AnE+wf9iqI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78"/>
      </p:cViewPr>
      <p:guideLst>
        <p:guide orient="horz" pos="2160"/>
        <p:guide pos="3863"/>
        <p:guide orient="horz" pos="162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514350"/>
            <a:ext cx="6000750" cy="2228851"/>
          </a:xfrm>
        </p:spPr>
        <p:txBody>
          <a:bodyPr anchor="b">
            <a:normAutofit/>
          </a:bodyPr>
          <a:lstStyle>
            <a:lvl1pPr algn="l">
              <a:defRPr sz="36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2882900"/>
            <a:ext cx="4800600" cy="1460500"/>
          </a:xfrm>
        </p:spPr>
        <p:txBody>
          <a:bodyPr anchor="t">
            <a:normAutofit/>
          </a:bodyPr>
          <a:lstStyle>
            <a:lvl1pPr marL="0" indent="0" algn="l">
              <a:buNone/>
              <a:defRPr sz="1575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6350"/>
            <a:ext cx="2857500" cy="2857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8" y="68659"/>
            <a:ext cx="4560491" cy="4560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171450"/>
            <a:ext cx="3714750" cy="37147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8" y="24209"/>
            <a:ext cx="3639742" cy="363974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0" y="457201"/>
            <a:ext cx="3257549" cy="325754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70822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0" y="400050"/>
            <a:ext cx="8114109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2882900"/>
            <a:ext cx="6228158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2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00625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086100"/>
            <a:ext cx="6401991" cy="14097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2146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514350"/>
            <a:ext cx="6858001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2571750"/>
            <a:ext cx="6400800" cy="2857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225801"/>
            <a:ext cx="6400800" cy="1263649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19790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2571750"/>
            <a:ext cx="6400800" cy="127305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8" y="3849736"/>
            <a:ext cx="6401993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5889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14350"/>
            <a:ext cx="6858000" cy="2057400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0"/>
            <a:ext cx="640080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733800"/>
            <a:ext cx="6400801" cy="7620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398859" y="60916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07645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2706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514350"/>
            <a:ext cx="7543800" cy="2057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2946401"/>
            <a:ext cx="6400800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3575049"/>
            <a:ext cx="6400801" cy="9207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4107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1380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514350"/>
            <a:ext cx="1543050" cy="3429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514350"/>
            <a:ext cx="5867400" cy="398145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827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7769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1504950"/>
            <a:ext cx="6400801" cy="1711200"/>
          </a:xfrm>
        </p:spPr>
        <p:txBody>
          <a:bodyPr anchor="b">
            <a:normAutofit/>
          </a:bodyPr>
          <a:lstStyle>
            <a:lvl1pPr algn="l">
              <a:defRPr sz="27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3371850"/>
            <a:ext cx="6400800" cy="11239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83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59" y="514351"/>
            <a:ext cx="3703241" cy="271145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0" y="514351"/>
            <a:ext cx="3700859" cy="271145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56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514350"/>
            <a:ext cx="3487340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59" y="952897"/>
            <a:ext cx="3703241" cy="227290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299" y="514350"/>
            <a:ext cx="3498851" cy="432197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09" y="946546"/>
            <a:ext cx="3696891" cy="2272904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847408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347466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71452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514350"/>
            <a:ext cx="2743200" cy="10287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59" y="514350"/>
            <a:ext cx="4457701" cy="398145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1657350"/>
            <a:ext cx="27432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237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085850"/>
            <a:ext cx="4514850" cy="85725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59" y="685800"/>
            <a:ext cx="2460731" cy="3429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09" y="2082800"/>
            <a:ext cx="4516041" cy="1536700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25009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222500"/>
            <a:ext cx="2236394" cy="240665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3365499"/>
            <a:ext cx="6400800" cy="11303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4351"/>
            <a:ext cx="6400800" cy="2711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4629150"/>
            <a:ext cx="12001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4629150"/>
            <a:ext cx="565785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5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4183857"/>
            <a:ext cx="856684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221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3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2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5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TpS2PJLpr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NdNJRB1Dt4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SwN4ndBFaP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fp_7sMY-lA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2918F-A4FC-4D0F-BE7B-C57DCB5CA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mito da democracia racial e o racismo estrutural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D7C498-B535-4E3B-B425-703967249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995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55BC1-9BD7-4B4C-8EF3-FDDEB14A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F48475B-7061-4910-B468-AE72A8DE8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CF528A-0B5F-4077-B7A0-BB0C1B242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54" y="576262"/>
            <a:ext cx="8035635" cy="407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0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F2DA5-E159-4EE9-89C6-C83AE7978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5047A-6DDD-4FB3-A869-C4D4EAA7B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FA9E4E-110C-47E0-810C-92D4D2327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8" y="265814"/>
            <a:ext cx="9223267" cy="47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29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C385C-BA50-4C16-9130-FABD1A12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A3670A-C294-4997-BDED-FB629A1C1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100" name="Picture 4" descr="Combate ao racismo estrutural: uma questão de democracia — OAB SP">
            <a:extLst>
              <a:ext uri="{FF2B5EF4-FFF2-40B4-BE49-F238E27FC236}">
                <a16:creationId xmlns:a16="http://schemas.microsoft.com/office/drawing/2014/main" id="{3E90CF39-6608-4114-85A9-3020BF0CA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39" y="0"/>
            <a:ext cx="7552121" cy="503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62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FA638-EC19-41C4-808D-1696CE51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AC0306-7F30-43E5-8895-02301EA83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 descr="Uma conversa com Terlúcia Silva: Feminismo Negro — Universidade Federal da  Paraíba - UFPB Comitê de Políticas de Prevenção e Enfrentamento à Violência  Contra as Mulheres na UFPB">
            <a:extLst>
              <a:ext uri="{FF2B5EF4-FFF2-40B4-BE49-F238E27FC236}">
                <a16:creationId xmlns:a16="http://schemas.microsoft.com/office/drawing/2014/main" id="{DC3F0A2C-E5B1-4402-83A8-735BE1C57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" y="183890"/>
            <a:ext cx="5211726" cy="406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89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B8BDD9-3CAF-420F-BE59-1B7B523D5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84C9F5-D222-43A8-AFFE-3937698BB0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Registradas em dados e ocorrências, violências múltiplas contra mulheres  negras revelam cenário de racismo institucional - Gênero e Número">
            <a:extLst>
              <a:ext uri="{FF2B5EF4-FFF2-40B4-BE49-F238E27FC236}">
                <a16:creationId xmlns:a16="http://schemas.microsoft.com/office/drawing/2014/main" id="{B652FAE4-BCF8-49FC-884C-2E1C00CAD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0"/>
            <a:ext cx="384968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468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48535-9516-45FE-BBFA-9120E46C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E9EDC51-D671-4A29-ACDA-1F0A9CD94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 descr="SEDH - Novembro Negro: conheça algumas expressões racistas e seus  significados">
            <a:extLst>
              <a:ext uri="{FF2B5EF4-FFF2-40B4-BE49-F238E27FC236}">
                <a16:creationId xmlns:a16="http://schemas.microsoft.com/office/drawing/2014/main" id="{0FD9BAC4-868F-4B71-A2F2-F67B3B5FE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0"/>
            <a:ext cx="72469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795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BB883-F44C-48C2-8B24-92E2E9213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720721-C026-433A-8509-D663B10E99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É urgente e necessário banir expressões racistas do nosso vocabulário –  SINDSEPE/RS">
            <a:extLst>
              <a:ext uri="{FF2B5EF4-FFF2-40B4-BE49-F238E27FC236}">
                <a16:creationId xmlns:a16="http://schemas.microsoft.com/office/drawing/2014/main" id="{F2253F5F-E710-4695-80EA-5A8732FFB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8" y="327099"/>
            <a:ext cx="7966177" cy="442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083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4F06B-02C7-759E-1CA9-3E94339DF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7F34CA-FEFA-C696-5F3E-81A06DDC8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onheça a evolução das cotas — Foto: Editoria de Arte">
            <a:extLst>
              <a:ext uri="{FF2B5EF4-FFF2-40B4-BE49-F238E27FC236}">
                <a16:creationId xmlns:a16="http://schemas.microsoft.com/office/drawing/2014/main" id="{E841DCD5-161E-EA04-B4BB-23CD01F28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447" b="72513"/>
          <a:stretch/>
        </p:blipFill>
        <p:spPr bwMode="auto">
          <a:xfrm>
            <a:off x="957432" y="236668"/>
            <a:ext cx="6841862" cy="448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4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1AB614-21F4-94A2-ABEC-8DDCD290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CEED7E-E327-1D01-34DE-72825DAFDA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onheça a evolução das cotas — Foto: Editoria de Arte">
            <a:extLst>
              <a:ext uri="{FF2B5EF4-FFF2-40B4-BE49-F238E27FC236}">
                <a16:creationId xmlns:a16="http://schemas.microsoft.com/office/drawing/2014/main" id="{0E7D3CA5-6C02-021A-D7C0-83B428F380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" t="24470" r="-7914" b="42261"/>
          <a:stretch/>
        </p:blipFill>
        <p:spPr bwMode="auto">
          <a:xfrm>
            <a:off x="1172584" y="309219"/>
            <a:ext cx="5959736" cy="434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138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89DA36-0FE3-AD19-D28F-D039EFD9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055F24-CF87-C051-812B-721E65E3F2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onheça a evolução das cotas — Foto: Editoria de Arte">
            <a:extLst>
              <a:ext uri="{FF2B5EF4-FFF2-40B4-BE49-F238E27FC236}">
                <a16:creationId xmlns:a16="http://schemas.microsoft.com/office/drawing/2014/main" id="{7BA19535-92FE-3B52-C4FC-8277BD336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4" t="59695" r="-3517" b="-1133"/>
          <a:stretch/>
        </p:blipFill>
        <p:spPr bwMode="auto">
          <a:xfrm>
            <a:off x="1484763" y="229049"/>
            <a:ext cx="5110132" cy="468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0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8A313A4-7467-4BEA-86E6-AE72C7F97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30" y="149088"/>
            <a:ext cx="8935377" cy="4796108"/>
          </a:xfrm>
        </p:spPr>
        <p:txBody>
          <a:bodyPr>
            <a:normAutofit fontScale="92500" lnSpcReduction="10000"/>
          </a:bodyPr>
          <a:lstStyle/>
          <a:p>
            <a:r>
              <a:rPr lang="pt-BR" sz="2000" b="1" i="0" dirty="0">
                <a:solidFill>
                  <a:schemeClr val="tx1"/>
                </a:solidFill>
                <a:effectLst/>
                <a:latin typeface="Raleway"/>
              </a:rPr>
              <a:t>O preconceito racial, ou de cor, refere-se ao sentimento de hostilidade em relação a uma pessoa ou grupo social </a:t>
            </a:r>
            <a:r>
              <a:rPr lang="pt-BR" sz="2000" b="1" i="0" dirty="0" err="1">
                <a:solidFill>
                  <a:schemeClr val="tx1"/>
                </a:solidFill>
                <a:effectLst/>
                <a:latin typeface="Raleway"/>
              </a:rPr>
              <a:t>especíﬁco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Raleway"/>
              </a:rPr>
              <a:t>. Em se tratando do preconceito contra os negros no Brasil, sua origem está relacionada às teorias racistas, que pregavam a inferioridade dessa parcela da população em comparação aos brancos.</a:t>
            </a:r>
          </a:p>
          <a:p>
            <a:r>
              <a:rPr lang="pt-BR" sz="2000" b="1" i="0" dirty="0">
                <a:solidFill>
                  <a:schemeClr val="tx1"/>
                </a:solidFill>
                <a:effectLst/>
                <a:latin typeface="Raleway"/>
              </a:rPr>
              <a:t>Democracia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Raleway"/>
              </a:rPr>
              <a:t> 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Raleway"/>
              </a:rPr>
              <a:t>racial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Raleway"/>
              </a:rPr>
              <a:t> é o estado de plena igualdade entre as pessoas independentemente de raça, cor ou etnia.</a:t>
            </a:r>
          </a:p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  <a:latin typeface="inherit"/>
              </a:rPr>
              <a:t>Existe democracia racial no Brasil?</a:t>
            </a:r>
            <a:endParaRPr lang="pt-BR" sz="2000" b="0" i="0" dirty="0">
              <a:solidFill>
                <a:srgbClr val="000000"/>
              </a:solidFill>
              <a:effectLst/>
              <a:latin typeface="Raleway"/>
            </a:endParaRPr>
          </a:p>
          <a:p>
            <a:pPr algn="just"/>
            <a:r>
              <a:rPr lang="pt-BR" sz="2000" b="0" i="0" dirty="0">
                <a:solidFill>
                  <a:srgbClr val="000000"/>
                </a:solidFill>
                <a:effectLst/>
                <a:latin typeface="Raleway"/>
              </a:rPr>
              <a:t>A resposta imediata à pergunta iniciada no tópico é “não”. Não existe democracia racial no Brasil, como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inherit"/>
              </a:rPr>
              <a:t>não existe democracia racial em qualquer lugar do mundo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Raleway"/>
              </a:rPr>
              <a:t>. </a:t>
            </a:r>
          </a:p>
          <a:p>
            <a:pPr algn="just"/>
            <a:r>
              <a:rPr lang="pt-BR" sz="2000" b="1" i="0" dirty="0">
                <a:solidFill>
                  <a:srgbClr val="000000"/>
                </a:solidFill>
                <a:effectLst/>
                <a:latin typeface="Raleway"/>
              </a:rPr>
              <a:t>Quando a ideia surgiu? </a:t>
            </a:r>
          </a:p>
          <a:p>
            <a:pPr algn="just"/>
            <a:r>
              <a:rPr lang="pt-B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 a obra Casa-Grande &amp; Senzala (1933), do historiador e sociólogo 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Gilberto Freyre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as teorias da 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democracia racial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e da harmonia social foram sistematizadas e ganharam</a:t>
            </a:r>
            <a:endParaRPr lang="pt-BR" sz="2000" b="1" i="0" dirty="0">
              <a:solidFill>
                <a:schemeClr val="tx1"/>
              </a:solidFill>
              <a:effectLst/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467424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6E5E06-13A5-BF76-BAA8-40EEDC8D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A51D9F-1E10-92B6-AC1B-EBFEFA9B7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6557E2-E2B4-A801-063B-C82CF639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549" y="595036"/>
            <a:ext cx="5210902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76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94988-B9BE-2638-028B-6C9250F9E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C29C8A-9EFD-7CCC-34AE-AB153637F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989" y="3597150"/>
            <a:ext cx="8534022" cy="1546350"/>
          </a:xfrm>
        </p:spPr>
        <p:txBody>
          <a:bodyPr>
            <a:normAutofit fontScale="92500" lnSpcReduction="20000"/>
          </a:bodyPr>
          <a:lstStyle/>
          <a:p>
            <a:r>
              <a:rPr lang="pt-BR" sz="1800" b="0" i="0" dirty="0">
                <a:solidFill>
                  <a:schemeClr val="tx1"/>
                </a:solidFill>
                <a:effectLst/>
                <a:latin typeface="ReadingSerifFont"/>
              </a:rPr>
              <a:t>Um dos casos mais interessantes apresentados no encontro foi o da UFSC, </a:t>
            </a:r>
            <a:r>
              <a:rPr lang="pt-BR" sz="1800" b="0" i="0" dirty="0" err="1">
                <a:solidFill>
                  <a:schemeClr val="tx1"/>
                </a:solidFill>
                <a:effectLst/>
                <a:latin typeface="ReadingSerifFont"/>
              </a:rPr>
              <a:t>instituicao</a:t>
            </a:r>
            <a:r>
              <a:rPr lang="pt-BR" sz="1800" b="0" i="0" dirty="0">
                <a:solidFill>
                  <a:schemeClr val="tx1"/>
                </a:solidFill>
                <a:effectLst/>
                <a:latin typeface="ReadingSerifFont"/>
              </a:rPr>
              <a:t> publica no estado mais branco do país. Em 2005, 8.5% dos estudantes da instituição eram negros para uma população de 11,7% de negros. Com a adoção da lei de cotas em 2008 o quadro foi mudando e em 2000 os números se equipararam: 18.8%. Mais: no curso de Medicina, de 2008 a 2012 apenas 3% dos médicos formados eram negros, de 2017 a 2021 passou para 23%. https://oglobo.globo.com/brasil/educacao/enem-e-vestibular/noticia/2022/08/71percent-dos-estudos-sobre-cotas-raciais-avaliam-politica-positivamente-mostra-analise-inedita.ghtml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7B0771-E705-AEEA-1866-5D054F32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818" y="0"/>
            <a:ext cx="9144000" cy="34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7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29574-D827-F9FC-D1A9-6957FBA4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5DF944-6A42-8B9F-EC9C-B341E80CB5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26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15755C-34F4-4085-B53B-7FC40964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" y="437379"/>
            <a:ext cx="9074888" cy="255181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1" dirty="0">
                <a:latin typeface="+mj-lt"/>
              </a:rPr>
              <a:t>Teoria do branqueamento da população brasileira:</a:t>
            </a: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Acreditava-se que, em algum tempo, com a miscigenação entre brancos e negros, a população brasileira poderia se tornar majoritariamente branca, e, portanto, o país teria maiores condições de se desenvolver. Além disso, a história e os elementos da cultura africana passaram a ser cada vez mais desvalorizados e, até mesmo, criminalizados, como ocorreu com a capoeira e algumas práticas religiosas.</a:t>
            </a:r>
            <a:br>
              <a:rPr lang="pt-BR" sz="2000" dirty="0">
                <a:latin typeface="+mj-lt"/>
              </a:rPr>
            </a:br>
            <a:br>
              <a:rPr lang="pt-BR" sz="900" dirty="0">
                <a:solidFill>
                  <a:schemeClr val="tx1"/>
                </a:solidFill>
              </a:rPr>
            </a:br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3587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BBA8E6-2769-44F3-B2FD-B17DA399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296" y="477078"/>
            <a:ext cx="7812156" cy="401872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0" i="0" dirty="0">
                <a:solidFill>
                  <a:srgbClr val="000000"/>
                </a:solidFill>
                <a:effectLst/>
                <a:latin typeface="+mj-lt"/>
              </a:rPr>
              <a:t>O </a:t>
            </a:r>
            <a:r>
              <a:rPr lang="pt-BR" sz="2000" b="1" i="0" dirty="0">
                <a:solidFill>
                  <a:srgbClr val="000000"/>
                </a:solidFill>
                <a:effectLst/>
                <a:latin typeface="+mj-lt"/>
              </a:rPr>
              <a:t>racismo estrutural</a:t>
            </a:r>
          </a:p>
          <a:p>
            <a:r>
              <a:rPr lang="pt-BR" sz="2000" b="1" i="0" dirty="0">
                <a:solidFill>
                  <a:schemeClr val="tx1"/>
                </a:solidFill>
                <a:effectLst/>
                <a:latin typeface="+mj-lt"/>
              </a:rPr>
              <a:t> 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+mj-lt"/>
              </a:rPr>
              <a:t>é o preconceito e a discriminação exercido sobre a população negra e indígena e que, mesmo não sendo explicito, está </a:t>
            </a:r>
            <a:r>
              <a:rPr lang="pt-BR" sz="2000" b="1" i="0" dirty="0">
                <a:solidFill>
                  <a:schemeClr val="tx1"/>
                </a:solidFill>
                <a:effectLst/>
                <a:latin typeface="+mj-lt"/>
              </a:rPr>
              <a:t>enraizado na sociedade</a:t>
            </a:r>
            <a:r>
              <a:rPr lang="pt-BR" sz="2000" b="0" i="0" dirty="0">
                <a:solidFill>
                  <a:schemeClr val="tx1"/>
                </a:solidFill>
                <a:effectLst/>
                <a:latin typeface="+mj-lt"/>
              </a:rPr>
              <a:t>. O racismo estrutural finca-se nas bases da sociedade brasileira sobre o aspecto: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Renda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b="0" i="0" dirty="0">
                <a:solidFill>
                  <a:schemeClr val="tx1"/>
                </a:solidFill>
                <a:effectLst/>
                <a:latin typeface="+mj-lt"/>
              </a:rPr>
              <a:t>Do acesso a educação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Do acesso a terra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  <a:latin typeface="+mj-lt"/>
              </a:rPr>
              <a:t>Da violência</a:t>
            </a:r>
            <a:endParaRPr lang="pt-BR" sz="20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900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C90A8E-212F-31BF-35B6-FC0B580FB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8055E3-1206-5F0F-1715-49CEA8F30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Mídia Online 4" title="Lili entrevista | Silvio Almeida">
            <a:hlinkClick r:id="" action="ppaction://media"/>
            <a:extLst>
              <a:ext uri="{FF2B5EF4-FFF2-40B4-BE49-F238E27FC236}">
                <a16:creationId xmlns:a16="http://schemas.microsoft.com/office/drawing/2014/main" id="{4BB8044D-F1DF-20C8-02DB-4C496925B7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6602" y="505206"/>
            <a:ext cx="7062998" cy="39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A0B76-17CE-93F0-683A-26610E35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DE3882-D1A6-22AC-3C8B-84DDF3B40C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ídia Online 3" title="MV BILL NO ALTAS HORAS / COTAS RACIAIS (2008)">
            <a:hlinkClick r:id="" action="ppaction://media"/>
            <a:extLst>
              <a:ext uri="{FF2B5EF4-FFF2-40B4-BE49-F238E27FC236}">
                <a16:creationId xmlns:a16="http://schemas.microsoft.com/office/drawing/2014/main" id="{38C3BBBA-33BB-8D22-7AFF-FCD40D771DB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4991" y="539200"/>
            <a:ext cx="6814017" cy="38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F62D8-4120-1DD0-970B-66E05653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6FE4C2-3468-7C8A-9026-AABB2AB1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Mídia Online 3" title="ENTENDA a IMPORTÂNCIA das COTAS! - Canal Preto">
            <a:hlinkClick r:id="" action="ppaction://media"/>
            <a:extLst>
              <a:ext uri="{FF2B5EF4-FFF2-40B4-BE49-F238E27FC236}">
                <a16:creationId xmlns:a16="http://schemas.microsoft.com/office/drawing/2014/main" id="{60C0C0F6-66B9-C0BD-DC7A-66EBEEB5AD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6602" y="827344"/>
            <a:ext cx="6492843" cy="366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0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41714F-4DAD-7C8B-E9E9-473C0504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C0D9B7-99A2-2221-6670-EC4BF06C8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Mídia Online 3" title="NEGROS na UNIVERSIDADE - Samuel Gomes - Canal Preto">
            <a:hlinkClick r:id="" action="ppaction://media"/>
            <a:extLst>
              <a:ext uri="{FF2B5EF4-FFF2-40B4-BE49-F238E27FC236}">
                <a16:creationId xmlns:a16="http://schemas.microsoft.com/office/drawing/2014/main" id="{7C87CF4C-83F1-130F-F96E-371CC822C5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93656" y="748329"/>
            <a:ext cx="6805638" cy="384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E631FF-CCCC-44F5-B75C-5561AD73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3F0EAA0-20D6-44B0-9C0E-55DCC0CB3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Somos todos iguais? IBGE mostra as cores da desigualdade">
            <a:extLst>
              <a:ext uri="{FF2B5EF4-FFF2-40B4-BE49-F238E27FC236}">
                <a16:creationId xmlns:a16="http://schemas.microsoft.com/office/drawing/2014/main" id="{2DD907A1-C9E6-4B4A-83FD-3D8D6301C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" y="0"/>
            <a:ext cx="393382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EB7241B-98F8-481E-8383-4145917BF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413" y="370652"/>
            <a:ext cx="4425959" cy="36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28041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Fatia</Template>
  <TotalTime>2187</TotalTime>
  <Words>401</Words>
  <Application>Microsoft Office PowerPoint</Application>
  <PresentationFormat>Apresentação na tela (16:9)</PresentationFormat>
  <Paragraphs>15</Paragraphs>
  <Slides>22</Slides>
  <Notes>0</Notes>
  <HiddenSlides>0</HiddenSlides>
  <MMClips>4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2" baseType="lpstr">
      <vt:lpstr>Arial</vt:lpstr>
      <vt:lpstr>Arial</vt:lpstr>
      <vt:lpstr>Calibri</vt:lpstr>
      <vt:lpstr>Century Gothic</vt:lpstr>
      <vt:lpstr>inherit</vt:lpstr>
      <vt:lpstr>Raleway</vt:lpstr>
      <vt:lpstr>ReadingSerifFont</vt:lpstr>
      <vt:lpstr>Wingdings</vt:lpstr>
      <vt:lpstr>Wingdings 3</vt:lpstr>
      <vt:lpstr>Fatia</vt:lpstr>
      <vt:lpstr>O mito da democracia racial e o racismo estrutural</vt:lpstr>
      <vt:lpstr>Apresentação do PowerPoint</vt:lpstr>
      <vt:lpstr>Teoria do branqueamento da população brasileira: Acreditava-se que, em algum tempo, com a miscigenação entre brancos e negros, a população brasileira poderia se tornar majoritariamente branca, e, portanto, o país teria maiores condições de se desenvolver. Além disso, a história e os elementos da cultura africana passaram a ser cada vez mais desvalorizados e, até mesmo, criminalizados, como ocorreu com a capoeira e algumas práticas religiosas.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Adriano Makux</cp:lastModifiedBy>
  <cp:revision>13</cp:revision>
  <dcterms:created xsi:type="dcterms:W3CDTF">2020-03-25T23:26:05Z</dcterms:created>
  <dcterms:modified xsi:type="dcterms:W3CDTF">2023-10-06T20:48:07Z</dcterms:modified>
</cp:coreProperties>
</file>