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75" r:id="rId4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hewy" charset="1" panose="02000000000000000000"/>
      <p:regular r:id="rId10"/>
    </p:embeddedFont>
    <p:embeddedFont>
      <p:font typeface="Canva Sans" charset="1" panose="020B0503030501040103"/>
      <p:regular r:id="rId11"/>
    </p:embeddedFont>
    <p:embeddedFont>
      <p:font typeface="Canva Sans Bold" charset="1" panose="020B0803030501040103"/>
      <p:regular r:id="rId12"/>
    </p:embeddedFont>
    <p:embeddedFont>
      <p:font typeface="Canva Sans Italics" charset="1" panose="020B0503030501040103"/>
      <p:regular r:id="rId13"/>
    </p:embeddedFont>
    <p:embeddedFont>
      <p:font typeface="Canva Sans Bold Italics" charset="1" panose="020B0803030501040103"/>
      <p:regular r:id="rId14"/>
    </p:embeddedFont>
    <p:embeddedFont>
      <p:font typeface="Canva Sans Medium" charset="1" panose="020B0603030501040103"/>
      <p:regular r:id="rId15"/>
    </p:embeddedFont>
    <p:embeddedFont>
      <p:font typeface="Canva Sans Medium Italics" charset="1" panose="020B0603030501040103"/>
      <p:regular r:id="rId16"/>
    </p:embeddedFont>
    <p:embeddedFont>
      <p:font typeface="Open Sans" charset="1" panose="020B0606030504020204"/>
      <p:regular r:id="rId17"/>
    </p:embeddedFont>
    <p:embeddedFont>
      <p:font typeface="Open Sans Bold" charset="1" panose="020B0806030504020204"/>
      <p:regular r:id="rId18"/>
    </p:embeddedFont>
    <p:embeddedFont>
      <p:font typeface="Open Sans Italics" charset="1" panose="020B0606030504020204"/>
      <p:regular r:id="rId19"/>
    </p:embeddedFont>
    <p:embeddedFont>
      <p:font typeface="Open Sans Bold Italics" charset="1" panose="020B0806030504020204"/>
      <p:regular r:id="rId20"/>
    </p:embeddedFont>
    <p:embeddedFont>
      <p:font typeface="Open Sans Light" charset="1" panose="020B0306030504020204"/>
      <p:regular r:id="rId21"/>
    </p:embeddedFont>
    <p:embeddedFont>
      <p:font typeface="Open Sans Light Italics" charset="1" panose="020B0306030504020204"/>
      <p:regular r:id="rId22"/>
    </p:embeddedFont>
    <p:embeddedFont>
      <p:font typeface="Open Sans Ultra-Bold" charset="1" panose="00000000000000000000"/>
      <p:regular r:id="rId23"/>
    </p:embeddedFont>
    <p:embeddedFont>
      <p:font typeface="Open Sans Ultra-Bold Italics" charset="1" panose="000000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slides/slide1.xml" Type="http://schemas.openxmlformats.org/officeDocument/2006/relationships/slide"/><Relationship Id="rId26" Target="slides/slide2.xml" Type="http://schemas.openxmlformats.org/officeDocument/2006/relationships/slide"/><Relationship Id="rId27" Target="slides/slide3.xml" Type="http://schemas.openxmlformats.org/officeDocument/2006/relationships/slide"/><Relationship Id="rId28" Target="slides/slide4.xml" Type="http://schemas.openxmlformats.org/officeDocument/2006/relationships/slide"/><Relationship Id="rId29" Target="slides/slide5.xml" Type="http://schemas.openxmlformats.org/officeDocument/2006/relationships/slide"/><Relationship Id="rId3" Target="viewProps.xml" Type="http://schemas.openxmlformats.org/officeDocument/2006/relationships/viewProps"/><Relationship Id="rId30" Target="slides/slide6.xml" Type="http://schemas.openxmlformats.org/officeDocument/2006/relationships/slide"/><Relationship Id="rId31" Target="slides/slide7.xml" Type="http://schemas.openxmlformats.org/officeDocument/2006/relationships/slide"/><Relationship Id="rId32" Target="slides/slide8.xml" Type="http://schemas.openxmlformats.org/officeDocument/2006/relationships/slide"/><Relationship Id="rId33" Target="slides/slide9.xml" Type="http://schemas.openxmlformats.org/officeDocument/2006/relationships/slide"/><Relationship Id="rId34" Target="slides/slide10.xml" Type="http://schemas.openxmlformats.org/officeDocument/2006/relationships/slide"/><Relationship Id="rId35" Target="slides/slide11.xml" Type="http://schemas.openxmlformats.org/officeDocument/2006/relationships/slide"/><Relationship Id="rId36" Target="slides/slide12.xml" Type="http://schemas.openxmlformats.org/officeDocument/2006/relationships/slide"/><Relationship Id="rId37" Target="slides/slide13.xml" Type="http://schemas.openxmlformats.org/officeDocument/2006/relationships/slide"/><Relationship Id="rId38" Target="slides/slide14.xml" Type="http://schemas.openxmlformats.org/officeDocument/2006/relationships/slide"/><Relationship Id="rId39" Target="slides/slide15.xml" Type="http://schemas.openxmlformats.org/officeDocument/2006/relationships/slide"/><Relationship Id="rId4" Target="theme/theme1.xml" Type="http://schemas.openxmlformats.org/officeDocument/2006/relationships/theme"/><Relationship Id="rId40" Target="slides/slide16.xml" Type="http://schemas.openxmlformats.org/officeDocument/2006/relationships/slide"/><Relationship Id="rId41" Target="slides/slide17.xml" Type="http://schemas.openxmlformats.org/officeDocument/2006/relationships/slide"/><Relationship Id="rId42" Target="slides/slide18.xml" Type="http://schemas.openxmlformats.org/officeDocument/2006/relationships/slide"/><Relationship Id="rId43" Target="slides/slide19.xml" Type="http://schemas.openxmlformats.org/officeDocument/2006/relationships/slide"/><Relationship Id="rId44" Target="slides/slide20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5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7.svg" Type="http://schemas.openxmlformats.org/officeDocument/2006/relationships/image"/><Relationship Id="rId2" Target="../media/image59.png" Type="http://schemas.openxmlformats.org/officeDocument/2006/relationships/image"/><Relationship Id="rId3" Target="../media/image60.png" Type="http://schemas.openxmlformats.org/officeDocument/2006/relationships/image"/><Relationship Id="rId4" Target="../media/image61.svg" Type="http://schemas.openxmlformats.org/officeDocument/2006/relationships/image"/><Relationship Id="rId5" Target="../media/image62.png" Type="http://schemas.openxmlformats.org/officeDocument/2006/relationships/image"/><Relationship Id="rId6" Target="../media/image63.svg" Type="http://schemas.openxmlformats.org/officeDocument/2006/relationships/image"/><Relationship Id="rId7" Target="../media/image64.png" Type="http://schemas.openxmlformats.org/officeDocument/2006/relationships/image"/><Relationship Id="rId8" Target="../media/image65.svg" Type="http://schemas.openxmlformats.org/officeDocument/2006/relationships/image"/><Relationship Id="rId9" Target="../media/image6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svg" Type="http://schemas.openxmlformats.org/officeDocument/2006/relationships/image"/><Relationship Id="rId11" Target="../media/image39.png" Type="http://schemas.openxmlformats.org/officeDocument/2006/relationships/image"/><Relationship Id="rId12" Target="../media/image40.svg" Type="http://schemas.openxmlformats.org/officeDocument/2006/relationships/image"/><Relationship Id="rId13" Target="../media/image56.png" Type="http://schemas.openxmlformats.org/officeDocument/2006/relationships/image"/><Relationship Id="rId14" Target="../media/image57.svg" Type="http://schemas.openxmlformats.org/officeDocument/2006/relationships/image"/><Relationship Id="rId2" Target="../media/image44.pn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54.png" Type="http://schemas.openxmlformats.org/officeDocument/2006/relationships/image"/><Relationship Id="rId6" Target="../media/image55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5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6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68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6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69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7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svg" Type="http://schemas.openxmlformats.org/officeDocument/2006/relationships/image"/><Relationship Id="rId11" Target="../media/image28.png" Type="http://schemas.openxmlformats.org/officeDocument/2006/relationships/image"/><Relationship Id="rId12" Target="../media/image29.svg" Type="http://schemas.openxmlformats.org/officeDocument/2006/relationships/image"/><Relationship Id="rId13" Target="../media/image30.png" Type="http://schemas.openxmlformats.org/officeDocument/2006/relationships/image"/><Relationship Id="rId14" Target="../media/image31.svg" Type="http://schemas.openxmlformats.org/officeDocument/2006/relationships/image"/><Relationship Id="rId15" Target="../media/image32.png" Type="http://schemas.openxmlformats.org/officeDocument/2006/relationships/image"/><Relationship Id="rId16" Target="../media/image33.svg" Type="http://schemas.openxmlformats.org/officeDocument/2006/relationships/image"/><Relationship Id="rId17" Target="../media/image34.png" Type="http://schemas.openxmlformats.org/officeDocument/2006/relationships/image"/><Relationship Id="rId18" Target="../media/image35.svg" Type="http://schemas.openxmlformats.org/officeDocument/2006/relationships/image"/><Relationship Id="rId19" Target="../media/image36.png" Type="http://schemas.openxmlformats.org/officeDocument/2006/relationships/image"/><Relationship Id="rId2" Target="../media/image1.png" Type="http://schemas.openxmlformats.org/officeDocument/2006/relationships/image"/><Relationship Id="rId20" Target="../media/image37.sv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7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39.png" Type="http://schemas.openxmlformats.org/officeDocument/2006/relationships/image"/><Relationship Id="rId12" Target="../media/image40.svg" Type="http://schemas.openxmlformats.org/officeDocument/2006/relationships/image"/><Relationship Id="rId13" Target="../media/image41.png" Type="http://schemas.openxmlformats.org/officeDocument/2006/relationships/image"/><Relationship Id="rId14" Target="../media/image42.svg" Type="http://schemas.openxmlformats.org/officeDocument/2006/relationships/image"/><Relationship Id="rId2" Target="../media/image38.pn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4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svg" Type="http://schemas.openxmlformats.org/officeDocument/2006/relationships/image"/><Relationship Id="rId11" Target="../media/image8.png" Type="http://schemas.openxmlformats.org/officeDocument/2006/relationships/image"/><Relationship Id="rId12" Target="../media/image9.svg" Type="http://schemas.openxmlformats.org/officeDocument/2006/relationships/image"/><Relationship Id="rId13" Target="../media/image51.png" Type="http://schemas.openxmlformats.org/officeDocument/2006/relationships/image"/><Relationship Id="rId14" Target="../media/image52.svg" Type="http://schemas.openxmlformats.org/officeDocument/2006/relationships/image"/><Relationship Id="rId2" Target="../media/image44.pn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Relationship Id="rId7" Target="../media/image39.png" Type="http://schemas.openxmlformats.org/officeDocument/2006/relationships/image"/><Relationship Id="rId8" Target="../media/image40.svg" Type="http://schemas.openxmlformats.org/officeDocument/2006/relationships/image"/><Relationship Id="rId9" Target="../media/image4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5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png" Type="http://schemas.openxmlformats.org/officeDocument/2006/relationships/image"/><Relationship Id="rId11" Target="../media/image55.svg" Type="http://schemas.openxmlformats.org/officeDocument/2006/relationships/image"/><Relationship Id="rId12" Target="../media/image8.png" Type="http://schemas.openxmlformats.org/officeDocument/2006/relationships/image"/><Relationship Id="rId13" Target="../media/image9.svg" Type="http://schemas.openxmlformats.org/officeDocument/2006/relationships/image"/><Relationship Id="rId14" Target="../media/image51.png" Type="http://schemas.openxmlformats.org/officeDocument/2006/relationships/image"/><Relationship Id="rId15" Target="../media/image52.svg" Type="http://schemas.openxmlformats.org/officeDocument/2006/relationships/image"/><Relationship Id="rId16" Target="../media/image39.png" Type="http://schemas.openxmlformats.org/officeDocument/2006/relationships/image"/><Relationship Id="rId17" Target="../media/image40.svg" Type="http://schemas.openxmlformats.org/officeDocument/2006/relationships/image"/><Relationship Id="rId18" Target="../media/image56.png" Type="http://schemas.openxmlformats.org/officeDocument/2006/relationships/image"/><Relationship Id="rId19" Target="../media/image57.svg" Type="http://schemas.openxmlformats.org/officeDocument/2006/relationships/image"/><Relationship Id="rId2" Target="../media/image44.png" Type="http://schemas.openxmlformats.org/officeDocument/2006/relationships/image"/><Relationship Id="rId3" Target="https://querobolsa.com.br/enem/redacao/generos-textuais" TargetMode="External" Type="http://schemas.openxmlformats.org/officeDocument/2006/relationships/hyperlink"/><Relationship Id="rId4" Target="https://querobolsa.com.br/enem/literatura/poema" TargetMode="External" Type="http://schemas.openxmlformats.org/officeDocument/2006/relationships/hyperlink"/><Relationship Id="rId5" Target="https://querobolsa.com.br/enem/redacao/cronica-o-que-e-cronica" TargetMode="External" Type="http://schemas.openxmlformats.org/officeDocument/2006/relationships/hyperlink"/><Relationship Id="rId6" Target="https://querobolsa.com.br/enem/literatura/romantismo" TargetMode="External" Type="http://schemas.openxmlformats.org/officeDocument/2006/relationships/hyperlink"/><Relationship Id="rId7" Target="https://querobolsa.com.br/enem/redacao/carta-argumentativa" TargetMode="External" Type="http://schemas.openxmlformats.org/officeDocument/2006/relationships/hyperlink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1.png" Type="http://schemas.openxmlformats.org/officeDocument/2006/relationships/image"/><Relationship Id="rId11" Target="../media/image52.svg" Type="http://schemas.openxmlformats.org/officeDocument/2006/relationships/image"/><Relationship Id="rId12" Target="../media/image39.png" Type="http://schemas.openxmlformats.org/officeDocument/2006/relationships/image"/><Relationship Id="rId13" Target="../media/image40.svg" Type="http://schemas.openxmlformats.org/officeDocument/2006/relationships/image"/><Relationship Id="rId14" Target="../media/image56.png" Type="http://schemas.openxmlformats.org/officeDocument/2006/relationships/image"/><Relationship Id="rId15" Target="../media/image57.svg" Type="http://schemas.openxmlformats.org/officeDocument/2006/relationships/image"/><Relationship Id="rId2" Target="../media/image44.png" Type="http://schemas.openxmlformats.org/officeDocument/2006/relationships/image"/><Relationship Id="rId3" Target="https://querobolsa.com.br/enem/portugues/charge" TargetMode="External" Type="http://schemas.openxmlformats.org/officeDocument/2006/relationships/hyperlink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54.png" Type="http://schemas.openxmlformats.org/officeDocument/2006/relationships/image"/><Relationship Id="rId7" Target="../media/image55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svg" Type="http://schemas.openxmlformats.org/officeDocument/2006/relationships/image"/><Relationship Id="rId11" Target="../media/image39.png" Type="http://schemas.openxmlformats.org/officeDocument/2006/relationships/image"/><Relationship Id="rId12" Target="../media/image40.svg" Type="http://schemas.openxmlformats.org/officeDocument/2006/relationships/image"/><Relationship Id="rId13" Target="../media/image56.png" Type="http://schemas.openxmlformats.org/officeDocument/2006/relationships/image"/><Relationship Id="rId14" Target="../media/image57.svg" Type="http://schemas.openxmlformats.org/officeDocument/2006/relationships/image"/><Relationship Id="rId15" Target="https://querobolsa.com.br/revista/7-hqs-para-estudar-fatos-historicos" TargetMode="External" Type="http://schemas.openxmlformats.org/officeDocument/2006/relationships/hyperlink"/><Relationship Id="rId2" Target="../media/image44.pn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54.png" Type="http://schemas.openxmlformats.org/officeDocument/2006/relationships/image"/><Relationship Id="rId6" Target="../media/image55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5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333672" y="7594080"/>
            <a:ext cx="3848403" cy="977963"/>
            <a:chOff x="0" y="0"/>
            <a:chExt cx="1289006" cy="3275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89006" cy="327564"/>
            </a:xfrm>
            <a:custGeom>
              <a:avLst/>
              <a:gdLst/>
              <a:ahLst/>
              <a:cxnLst/>
              <a:rect r="r" b="b" t="t" l="l"/>
              <a:pathLst>
                <a:path h="327564" w="1289006">
                  <a:moveTo>
                    <a:pt x="64375" y="0"/>
                  </a:moveTo>
                  <a:lnTo>
                    <a:pt x="1224631" y="0"/>
                  </a:lnTo>
                  <a:cubicBezTo>
                    <a:pt x="1260184" y="0"/>
                    <a:pt x="1289006" y="28822"/>
                    <a:pt x="1289006" y="64375"/>
                  </a:cubicBezTo>
                  <a:lnTo>
                    <a:pt x="1289006" y="263189"/>
                  </a:lnTo>
                  <a:cubicBezTo>
                    <a:pt x="1289006" y="298743"/>
                    <a:pt x="1260184" y="327564"/>
                    <a:pt x="1224631" y="327564"/>
                  </a:cubicBezTo>
                  <a:lnTo>
                    <a:pt x="64375" y="327564"/>
                  </a:lnTo>
                  <a:cubicBezTo>
                    <a:pt x="28822" y="327564"/>
                    <a:pt x="0" y="298743"/>
                    <a:pt x="0" y="263189"/>
                  </a:cubicBezTo>
                  <a:lnTo>
                    <a:pt x="0" y="64375"/>
                  </a:lnTo>
                  <a:cubicBezTo>
                    <a:pt x="0" y="28822"/>
                    <a:pt x="28822" y="0"/>
                    <a:pt x="64375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289006" cy="365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105925" y="7376043"/>
            <a:ext cx="3847993" cy="977963"/>
            <a:chOff x="0" y="0"/>
            <a:chExt cx="1288869" cy="32756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88869" cy="327564"/>
            </a:xfrm>
            <a:custGeom>
              <a:avLst/>
              <a:gdLst/>
              <a:ahLst/>
              <a:cxnLst/>
              <a:rect r="r" b="b" t="t" l="l"/>
              <a:pathLst>
                <a:path h="327564" w="1288869">
                  <a:moveTo>
                    <a:pt x="64382" y="0"/>
                  </a:moveTo>
                  <a:lnTo>
                    <a:pt x="1224487" y="0"/>
                  </a:lnTo>
                  <a:cubicBezTo>
                    <a:pt x="1260044" y="0"/>
                    <a:pt x="1288869" y="28825"/>
                    <a:pt x="1288869" y="64382"/>
                  </a:cubicBezTo>
                  <a:lnTo>
                    <a:pt x="1288869" y="263182"/>
                  </a:lnTo>
                  <a:cubicBezTo>
                    <a:pt x="1288869" y="298740"/>
                    <a:pt x="1260044" y="327564"/>
                    <a:pt x="1224487" y="327564"/>
                  </a:cubicBezTo>
                  <a:lnTo>
                    <a:pt x="64382" y="327564"/>
                  </a:lnTo>
                  <a:cubicBezTo>
                    <a:pt x="28825" y="327564"/>
                    <a:pt x="0" y="298740"/>
                    <a:pt x="0" y="263182"/>
                  </a:cubicBezTo>
                  <a:lnTo>
                    <a:pt x="0" y="64382"/>
                  </a:lnTo>
                  <a:cubicBezTo>
                    <a:pt x="0" y="28825"/>
                    <a:pt x="28825" y="0"/>
                    <a:pt x="6438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288869" cy="365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126190" y="1995013"/>
            <a:ext cx="6262873" cy="975836"/>
            <a:chOff x="0" y="0"/>
            <a:chExt cx="2102293" cy="3275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02293" cy="327564"/>
            </a:xfrm>
            <a:custGeom>
              <a:avLst/>
              <a:gdLst/>
              <a:ahLst/>
              <a:cxnLst/>
              <a:rect r="r" b="b" t="t" l="l"/>
              <a:pathLst>
                <a:path h="327564" w="2102293">
                  <a:moveTo>
                    <a:pt x="39557" y="0"/>
                  </a:moveTo>
                  <a:lnTo>
                    <a:pt x="2062736" y="0"/>
                  </a:lnTo>
                  <a:cubicBezTo>
                    <a:pt x="2073227" y="0"/>
                    <a:pt x="2083289" y="4168"/>
                    <a:pt x="2090707" y="11586"/>
                  </a:cubicBezTo>
                  <a:cubicBezTo>
                    <a:pt x="2098126" y="19004"/>
                    <a:pt x="2102293" y="29066"/>
                    <a:pt x="2102293" y="39557"/>
                  </a:cubicBezTo>
                  <a:lnTo>
                    <a:pt x="2102293" y="288007"/>
                  </a:lnTo>
                  <a:cubicBezTo>
                    <a:pt x="2102293" y="298498"/>
                    <a:pt x="2098126" y="308560"/>
                    <a:pt x="2090707" y="315978"/>
                  </a:cubicBezTo>
                  <a:cubicBezTo>
                    <a:pt x="2083289" y="323397"/>
                    <a:pt x="2073227" y="327564"/>
                    <a:pt x="2062736" y="327564"/>
                  </a:cubicBezTo>
                  <a:lnTo>
                    <a:pt x="39557" y="327564"/>
                  </a:lnTo>
                  <a:cubicBezTo>
                    <a:pt x="29066" y="327564"/>
                    <a:pt x="19004" y="323397"/>
                    <a:pt x="11586" y="315978"/>
                  </a:cubicBezTo>
                  <a:cubicBezTo>
                    <a:pt x="4168" y="308560"/>
                    <a:pt x="0" y="298498"/>
                    <a:pt x="0" y="288007"/>
                  </a:cubicBezTo>
                  <a:lnTo>
                    <a:pt x="0" y="39557"/>
                  </a:lnTo>
                  <a:cubicBezTo>
                    <a:pt x="0" y="29066"/>
                    <a:pt x="4168" y="19004"/>
                    <a:pt x="11586" y="11586"/>
                  </a:cubicBezTo>
                  <a:cubicBezTo>
                    <a:pt x="19004" y="4168"/>
                    <a:pt x="29066" y="0"/>
                    <a:pt x="39557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102293" cy="365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898938" y="1777450"/>
            <a:ext cx="6262873" cy="975836"/>
            <a:chOff x="0" y="0"/>
            <a:chExt cx="2102293" cy="32756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02293" cy="327564"/>
            </a:xfrm>
            <a:custGeom>
              <a:avLst/>
              <a:gdLst/>
              <a:ahLst/>
              <a:cxnLst/>
              <a:rect r="r" b="b" t="t" l="l"/>
              <a:pathLst>
                <a:path h="327564" w="2102293">
                  <a:moveTo>
                    <a:pt x="39557" y="0"/>
                  </a:moveTo>
                  <a:lnTo>
                    <a:pt x="2062736" y="0"/>
                  </a:lnTo>
                  <a:cubicBezTo>
                    <a:pt x="2073227" y="0"/>
                    <a:pt x="2083289" y="4168"/>
                    <a:pt x="2090707" y="11586"/>
                  </a:cubicBezTo>
                  <a:cubicBezTo>
                    <a:pt x="2098126" y="19004"/>
                    <a:pt x="2102293" y="29066"/>
                    <a:pt x="2102293" y="39557"/>
                  </a:cubicBezTo>
                  <a:lnTo>
                    <a:pt x="2102293" y="288007"/>
                  </a:lnTo>
                  <a:cubicBezTo>
                    <a:pt x="2102293" y="298498"/>
                    <a:pt x="2098126" y="308560"/>
                    <a:pt x="2090707" y="315978"/>
                  </a:cubicBezTo>
                  <a:cubicBezTo>
                    <a:pt x="2083289" y="323397"/>
                    <a:pt x="2073227" y="327564"/>
                    <a:pt x="2062736" y="327564"/>
                  </a:cubicBezTo>
                  <a:lnTo>
                    <a:pt x="39557" y="327564"/>
                  </a:lnTo>
                  <a:cubicBezTo>
                    <a:pt x="29066" y="327564"/>
                    <a:pt x="19004" y="323397"/>
                    <a:pt x="11586" y="315978"/>
                  </a:cubicBezTo>
                  <a:cubicBezTo>
                    <a:pt x="4168" y="308560"/>
                    <a:pt x="0" y="298498"/>
                    <a:pt x="0" y="288007"/>
                  </a:cubicBezTo>
                  <a:lnTo>
                    <a:pt x="0" y="39557"/>
                  </a:lnTo>
                  <a:cubicBezTo>
                    <a:pt x="0" y="29066"/>
                    <a:pt x="4168" y="19004"/>
                    <a:pt x="11586" y="11586"/>
                  </a:cubicBezTo>
                  <a:cubicBezTo>
                    <a:pt x="19004" y="4168"/>
                    <a:pt x="29066" y="0"/>
                    <a:pt x="3955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102293" cy="365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-549497" y="425531"/>
            <a:ext cx="3308794" cy="4267200"/>
            <a:chOff x="0" y="0"/>
            <a:chExt cx="4411726" cy="56896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203200" y="203200"/>
              <a:ext cx="4208526" cy="5486400"/>
            </a:xfrm>
            <a:custGeom>
              <a:avLst/>
              <a:gdLst/>
              <a:ahLst/>
              <a:cxnLst/>
              <a:rect r="r" b="b" t="t" l="l"/>
              <a:pathLst>
                <a:path h="5486400" w="4208526">
                  <a:moveTo>
                    <a:pt x="0" y="0"/>
                  </a:moveTo>
                  <a:lnTo>
                    <a:pt x="4208526" y="0"/>
                  </a:lnTo>
                  <a:lnTo>
                    <a:pt x="420852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208526" cy="5486400"/>
            </a:xfrm>
            <a:custGeom>
              <a:avLst/>
              <a:gdLst/>
              <a:ahLst/>
              <a:cxnLst/>
              <a:rect r="r" b="b" t="t" l="l"/>
              <a:pathLst>
                <a:path h="5486400" w="4208526">
                  <a:moveTo>
                    <a:pt x="0" y="0"/>
                  </a:moveTo>
                  <a:lnTo>
                    <a:pt x="4208526" y="0"/>
                  </a:lnTo>
                  <a:lnTo>
                    <a:pt x="420852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4436191" y="6981044"/>
            <a:ext cx="4380775" cy="3458356"/>
            <a:chOff x="0" y="0"/>
            <a:chExt cx="5841033" cy="4611141"/>
          </a:xfrm>
        </p:grpSpPr>
        <p:sp>
          <p:nvSpPr>
            <p:cNvPr name="Freeform 19" id="19"/>
            <p:cNvSpPr/>
            <p:nvPr/>
          </p:nvSpPr>
          <p:spPr>
            <a:xfrm flipH="false" flipV="false" rot="5526773">
              <a:off x="917853" y="-336029"/>
              <a:ext cx="4208526" cy="5486400"/>
            </a:xfrm>
            <a:custGeom>
              <a:avLst/>
              <a:gdLst/>
              <a:ahLst/>
              <a:cxnLst/>
              <a:rect r="r" b="b" t="t" l="l"/>
              <a:pathLst>
                <a:path h="5486400" w="4208526">
                  <a:moveTo>
                    <a:pt x="0" y="0"/>
                  </a:moveTo>
                  <a:lnTo>
                    <a:pt x="4208526" y="0"/>
                  </a:lnTo>
                  <a:lnTo>
                    <a:pt x="420852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5526773">
              <a:off x="714653" y="-539229"/>
              <a:ext cx="4208526" cy="5486400"/>
            </a:xfrm>
            <a:custGeom>
              <a:avLst/>
              <a:gdLst/>
              <a:ahLst/>
              <a:cxnLst/>
              <a:rect r="r" b="b" t="t" l="l"/>
              <a:pathLst>
                <a:path h="5486400" w="4208526">
                  <a:moveTo>
                    <a:pt x="0" y="0"/>
                  </a:moveTo>
                  <a:lnTo>
                    <a:pt x="4208526" y="0"/>
                  </a:lnTo>
                  <a:lnTo>
                    <a:pt x="420852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3262204" y="-530528"/>
            <a:ext cx="2057626" cy="3027858"/>
            <a:chOff x="0" y="0"/>
            <a:chExt cx="2743501" cy="403714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01600" y="120798"/>
              <a:ext cx="2641901" cy="3916345"/>
            </a:xfrm>
            <a:custGeom>
              <a:avLst/>
              <a:gdLst/>
              <a:ahLst/>
              <a:cxnLst/>
              <a:rect r="r" b="b" t="t" l="l"/>
              <a:pathLst>
                <a:path h="3916345" w="2641901">
                  <a:moveTo>
                    <a:pt x="0" y="0"/>
                  </a:moveTo>
                  <a:lnTo>
                    <a:pt x="2641901" y="0"/>
                  </a:lnTo>
                  <a:lnTo>
                    <a:pt x="2641901" y="3916345"/>
                  </a:lnTo>
                  <a:lnTo>
                    <a:pt x="0" y="391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641901" cy="3916345"/>
            </a:xfrm>
            <a:custGeom>
              <a:avLst/>
              <a:gdLst/>
              <a:ahLst/>
              <a:cxnLst/>
              <a:rect r="r" b="b" t="t" l="l"/>
              <a:pathLst>
                <a:path h="3916345" w="2641901">
                  <a:moveTo>
                    <a:pt x="0" y="0"/>
                  </a:moveTo>
                  <a:lnTo>
                    <a:pt x="2641901" y="0"/>
                  </a:lnTo>
                  <a:lnTo>
                    <a:pt x="2641901" y="3916345"/>
                  </a:lnTo>
                  <a:lnTo>
                    <a:pt x="0" y="391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2389062" y="8506406"/>
            <a:ext cx="3631526" cy="2974910"/>
            <a:chOff x="0" y="0"/>
            <a:chExt cx="4842034" cy="3966546"/>
          </a:xfrm>
        </p:grpSpPr>
        <p:sp>
          <p:nvSpPr>
            <p:cNvPr name="Freeform 25" id="25"/>
            <p:cNvSpPr/>
            <p:nvPr/>
          </p:nvSpPr>
          <p:spPr>
            <a:xfrm flipH="false" flipV="false" rot="6785921">
              <a:off x="1201666" y="25101"/>
              <a:ext cx="2641901" cy="3916345"/>
            </a:xfrm>
            <a:custGeom>
              <a:avLst/>
              <a:gdLst/>
              <a:ahLst/>
              <a:cxnLst/>
              <a:rect r="r" b="b" t="t" l="l"/>
              <a:pathLst>
                <a:path h="3916345" w="2641901">
                  <a:moveTo>
                    <a:pt x="0" y="0"/>
                  </a:moveTo>
                  <a:lnTo>
                    <a:pt x="2641902" y="0"/>
                  </a:lnTo>
                  <a:lnTo>
                    <a:pt x="2641902" y="3916345"/>
                  </a:lnTo>
                  <a:lnTo>
                    <a:pt x="0" y="391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6785921">
              <a:off x="998466" y="25101"/>
              <a:ext cx="2641901" cy="3916345"/>
            </a:xfrm>
            <a:custGeom>
              <a:avLst/>
              <a:gdLst/>
              <a:ahLst/>
              <a:cxnLst/>
              <a:rect r="r" b="b" t="t" l="l"/>
              <a:pathLst>
                <a:path h="3916345" w="2641901">
                  <a:moveTo>
                    <a:pt x="0" y="0"/>
                  </a:moveTo>
                  <a:lnTo>
                    <a:pt x="2641902" y="0"/>
                  </a:lnTo>
                  <a:lnTo>
                    <a:pt x="2641902" y="3916345"/>
                  </a:lnTo>
                  <a:lnTo>
                    <a:pt x="0" y="391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6146935" y="4360361"/>
            <a:ext cx="2377129" cy="2355809"/>
            <a:chOff x="0" y="0"/>
            <a:chExt cx="3169506" cy="3141079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203200" y="203200"/>
              <a:ext cx="2966306" cy="2937879"/>
            </a:xfrm>
            <a:custGeom>
              <a:avLst/>
              <a:gdLst/>
              <a:ahLst/>
              <a:cxnLst/>
              <a:rect r="r" b="b" t="t" l="l"/>
              <a:pathLst>
                <a:path h="2937879" w="2966306">
                  <a:moveTo>
                    <a:pt x="0" y="0"/>
                  </a:moveTo>
                  <a:lnTo>
                    <a:pt x="2966306" y="0"/>
                  </a:lnTo>
                  <a:lnTo>
                    <a:pt x="2966306" y="2937879"/>
                  </a:lnTo>
                  <a:lnTo>
                    <a:pt x="0" y="2937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966306" cy="2937879"/>
            </a:xfrm>
            <a:custGeom>
              <a:avLst/>
              <a:gdLst/>
              <a:ahLst/>
              <a:cxnLst/>
              <a:rect r="r" b="b" t="t" l="l"/>
              <a:pathLst>
                <a:path h="2937879" w="2966306">
                  <a:moveTo>
                    <a:pt x="0" y="0"/>
                  </a:moveTo>
                  <a:lnTo>
                    <a:pt x="2966306" y="0"/>
                  </a:lnTo>
                  <a:lnTo>
                    <a:pt x="2966306" y="2937879"/>
                  </a:lnTo>
                  <a:lnTo>
                    <a:pt x="0" y="2937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-549497" y="5171796"/>
            <a:ext cx="2687184" cy="2625461"/>
            <a:chOff x="0" y="0"/>
            <a:chExt cx="3582912" cy="3500614"/>
          </a:xfrm>
        </p:grpSpPr>
        <p:sp>
          <p:nvSpPr>
            <p:cNvPr name="Freeform 31" id="31"/>
            <p:cNvSpPr/>
            <p:nvPr/>
          </p:nvSpPr>
          <p:spPr>
            <a:xfrm flipH="false" flipV="false" rot="-4997349">
              <a:off x="467565" y="387025"/>
              <a:ext cx="2966306" cy="2937879"/>
            </a:xfrm>
            <a:custGeom>
              <a:avLst/>
              <a:gdLst/>
              <a:ahLst/>
              <a:cxnLst/>
              <a:rect r="r" b="b" t="t" l="l"/>
              <a:pathLst>
                <a:path h="2937879" w="2966306">
                  <a:moveTo>
                    <a:pt x="0" y="0"/>
                  </a:moveTo>
                  <a:lnTo>
                    <a:pt x="2966306" y="0"/>
                  </a:lnTo>
                  <a:lnTo>
                    <a:pt x="2966306" y="2937879"/>
                  </a:lnTo>
                  <a:lnTo>
                    <a:pt x="0" y="2937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-4997349">
              <a:off x="149042" y="175710"/>
              <a:ext cx="2966306" cy="2937879"/>
            </a:xfrm>
            <a:custGeom>
              <a:avLst/>
              <a:gdLst/>
              <a:ahLst/>
              <a:cxnLst/>
              <a:rect r="r" b="b" t="t" l="l"/>
              <a:pathLst>
                <a:path h="2937879" w="2966306">
                  <a:moveTo>
                    <a:pt x="0" y="0"/>
                  </a:moveTo>
                  <a:lnTo>
                    <a:pt x="2966305" y="0"/>
                  </a:lnTo>
                  <a:lnTo>
                    <a:pt x="2966305" y="2937879"/>
                  </a:lnTo>
                  <a:lnTo>
                    <a:pt x="0" y="2937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2345374" y="4270017"/>
            <a:ext cx="13675214" cy="1854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60"/>
              </a:lnSpc>
            </a:pPr>
            <a:r>
              <a:rPr lang="en-US" sz="12531" spc="501">
                <a:solidFill>
                  <a:srgbClr val="000000"/>
                </a:solidFill>
                <a:latin typeface="Chewy"/>
              </a:rPr>
              <a:t>Linguagem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509926" y="7581621"/>
            <a:ext cx="3113503" cy="514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</a:pPr>
            <a:r>
              <a:rPr lang="en-US" sz="3012" spc="120">
                <a:solidFill>
                  <a:srgbClr val="000000"/>
                </a:solidFill>
                <a:latin typeface="Canva Sans Bold"/>
              </a:rPr>
              <a:t>Prof. Mariana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358803" y="1982457"/>
            <a:ext cx="5395243" cy="514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8"/>
              </a:lnSpc>
            </a:pPr>
            <a:r>
              <a:rPr lang="en-US" sz="3005" spc="120">
                <a:solidFill>
                  <a:srgbClr val="000000"/>
                </a:solidFill>
                <a:latin typeface="Canva Sans Bold"/>
              </a:rPr>
              <a:t>Português e Literatura I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436779" y="4072518"/>
            <a:ext cx="13583809" cy="1854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60"/>
              </a:lnSpc>
            </a:pPr>
            <a:r>
              <a:rPr lang="en-US" sz="12531" spc="501">
                <a:solidFill>
                  <a:srgbClr val="D7E8FA"/>
                </a:solidFill>
                <a:latin typeface="Chewy"/>
              </a:rPr>
              <a:t>Linguagem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998268" y="1300827"/>
            <a:ext cx="8006196" cy="2358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64"/>
              </a:lnSpc>
            </a:pPr>
            <a:r>
              <a:rPr lang="en-US" sz="8110" spc="324">
                <a:solidFill>
                  <a:srgbClr val="000000"/>
                </a:solidFill>
                <a:latin typeface="Chewy"/>
              </a:rPr>
              <a:t>Atividade</a:t>
            </a:r>
          </a:p>
          <a:p>
            <a:pPr>
              <a:lnSpc>
                <a:spcPts val="9164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6998268" y="1179051"/>
            <a:ext cx="4291465" cy="1196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64"/>
              </a:lnSpc>
            </a:pPr>
            <a:r>
              <a:rPr lang="en-US" sz="8110" spc="324">
                <a:solidFill>
                  <a:srgbClr val="D7F1F0"/>
                </a:solidFill>
                <a:latin typeface="Chewy"/>
              </a:rPr>
              <a:t>Atividade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49963" y="3322496"/>
            <a:ext cx="16409337" cy="5713701"/>
            <a:chOff x="0" y="0"/>
            <a:chExt cx="5252541" cy="18289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252541" cy="1828925"/>
            </a:xfrm>
            <a:custGeom>
              <a:avLst/>
              <a:gdLst/>
              <a:ahLst/>
              <a:cxnLst/>
              <a:rect r="r" b="b" t="t" l="l"/>
              <a:pathLst>
                <a:path h="1828925" w="5252541">
                  <a:moveTo>
                    <a:pt x="15098" y="0"/>
                  </a:moveTo>
                  <a:lnTo>
                    <a:pt x="5237443" y="0"/>
                  </a:lnTo>
                  <a:cubicBezTo>
                    <a:pt x="5245781" y="0"/>
                    <a:pt x="5252541" y="6759"/>
                    <a:pt x="5252541" y="15098"/>
                  </a:cubicBezTo>
                  <a:lnTo>
                    <a:pt x="5252541" y="1813827"/>
                  </a:lnTo>
                  <a:cubicBezTo>
                    <a:pt x="5252541" y="1822166"/>
                    <a:pt x="5245781" y="1828925"/>
                    <a:pt x="5237443" y="1828925"/>
                  </a:cubicBezTo>
                  <a:lnTo>
                    <a:pt x="15098" y="1828925"/>
                  </a:lnTo>
                  <a:cubicBezTo>
                    <a:pt x="6759" y="1828925"/>
                    <a:pt x="0" y="1822166"/>
                    <a:pt x="0" y="1813827"/>
                  </a:cubicBezTo>
                  <a:lnTo>
                    <a:pt x="0" y="15098"/>
                  </a:lnTo>
                  <a:cubicBezTo>
                    <a:pt x="0" y="6759"/>
                    <a:pt x="6759" y="0"/>
                    <a:pt x="1509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252541" cy="186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657071" y="3759419"/>
            <a:ext cx="14973858" cy="4302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Canva Sans"/>
              </a:rPr>
              <a:t>Vamos assistir a um curta de terror que não utiliza linguagem verbal na narrativa:</a:t>
            </a:r>
          </a:p>
          <a:p>
            <a:pPr algn="ctr">
              <a:lnSpc>
                <a:spcPts val="4899"/>
              </a:lnSpc>
            </a:pPr>
          </a:p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Canva Sans"/>
              </a:rPr>
              <a:t>https://www.youtube.com/watch?v=8_rB01TXWjI</a:t>
            </a:r>
          </a:p>
          <a:p>
            <a:pPr algn="ctr">
              <a:lnSpc>
                <a:spcPts val="4899"/>
              </a:lnSpc>
            </a:pPr>
          </a:p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Canva Sans"/>
              </a:rPr>
              <a:t>A seguir, em duplas, teremos 5 minutos para reescrever a história </a:t>
            </a:r>
          </a:p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anva Sans"/>
              </a:rPr>
              <a:t>em linguagem verbal, sem recursos adicionais (sons, imagens).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181100"/>
            <a:ext cx="16383000" cy="8007498"/>
            <a:chOff x="0" y="0"/>
            <a:chExt cx="5244110" cy="256315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244110" cy="2563157"/>
            </a:xfrm>
            <a:custGeom>
              <a:avLst/>
              <a:gdLst/>
              <a:ahLst/>
              <a:cxnLst/>
              <a:rect r="r" b="b" t="t" l="l"/>
              <a:pathLst>
                <a:path h="2563157" w="5244110">
                  <a:moveTo>
                    <a:pt x="15122" y="0"/>
                  </a:moveTo>
                  <a:lnTo>
                    <a:pt x="5228988" y="0"/>
                  </a:lnTo>
                  <a:cubicBezTo>
                    <a:pt x="5232999" y="0"/>
                    <a:pt x="5236845" y="1593"/>
                    <a:pt x="5239681" y="4429"/>
                  </a:cubicBezTo>
                  <a:cubicBezTo>
                    <a:pt x="5242517" y="7265"/>
                    <a:pt x="5244110" y="11111"/>
                    <a:pt x="5244110" y="15122"/>
                  </a:cubicBezTo>
                  <a:lnTo>
                    <a:pt x="5244110" y="2548035"/>
                  </a:lnTo>
                  <a:cubicBezTo>
                    <a:pt x="5244110" y="2552046"/>
                    <a:pt x="5242517" y="2555892"/>
                    <a:pt x="5239681" y="2558728"/>
                  </a:cubicBezTo>
                  <a:cubicBezTo>
                    <a:pt x="5236845" y="2561564"/>
                    <a:pt x="5232999" y="2563157"/>
                    <a:pt x="5228988" y="2563157"/>
                  </a:cubicBezTo>
                  <a:lnTo>
                    <a:pt x="15122" y="2563157"/>
                  </a:lnTo>
                  <a:cubicBezTo>
                    <a:pt x="11111" y="2563157"/>
                    <a:pt x="7265" y="2561564"/>
                    <a:pt x="4429" y="2558728"/>
                  </a:cubicBezTo>
                  <a:cubicBezTo>
                    <a:pt x="1593" y="2555892"/>
                    <a:pt x="0" y="2552046"/>
                    <a:pt x="0" y="2548035"/>
                  </a:cubicBezTo>
                  <a:lnTo>
                    <a:pt x="0" y="15122"/>
                  </a:lnTo>
                  <a:cubicBezTo>
                    <a:pt x="0" y="11111"/>
                    <a:pt x="1593" y="7265"/>
                    <a:pt x="4429" y="4429"/>
                  </a:cubicBezTo>
                  <a:cubicBezTo>
                    <a:pt x="7265" y="1593"/>
                    <a:pt x="11111" y="0"/>
                    <a:pt x="15122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244110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007498"/>
            <a:chOff x="0" y="0"/>
            <a:chExt cx="5195328" cy="256315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195328" cy="2563157"/>
            </a:xfrm>
            <a:custGeom>
              <a:avLst/>
              <a:gdLst/>
              <a:ahLst/>
              <a:cxnLst/>
              <a:rect r="r" b="b" t="t" l="l"/>
              <a:pathLst>
                <a:path h="2563157" w="5195328">
                  <a:moveTo>
                    <a:pt x="15264" y="0"/>
                  </a:moveTo>
                  <a:lnTo>
                    <a:pt x="5180064" y="0"/>
                  </a:lnTo>
                  <a:cubicBezTo>
                    <a:pt x="5184112" y="0"/>
                    <a:pt x="5187995" y="1608"/>
                    <a:pt x="5190857" y="4471"/>
                  </a:cubicBezTo>
                  <a:cubicBezTo>
                    <a:pt x="5193720" y="7333"/>
                    <a:pt x="5195328" y="11216"/>
                    <a:pt x="5195328" y="15264"/>
                  </a:cubicBezTo>
                  <a:lnTo>
                    <a:pt x="5195328" y="2547893"/>
                  </a:lnTo>
                  <a:cubicBezTo>
                    <a:pt x="5195328" y="2551941"/>
                    <a:pt x="5193720" y="2555824"/>
                    <a:pt x="5190857" y="2558686"/>
                  </a:cubicBezTo>
                  <a:cubicBezTo>
                    <a:pt x="5187995" y="2561549"/>
                    <a:pt x="5184112" y="2563157"/>
                    <a:pt x="5180064" y="2563157"/>
                  </a:cubicBezTo>
                  <a:lnTo>
                    <a:pt x="15264" y="2563157"/>
                  </a:lnTo>
                  <a:cubicBezTo>
                    <a:pt x="11216" y="2563157"/>
                    <a:pt x="7333" y="2561549"/>
                    <a:pt x="4471" y="2558686"/>
                  </a:cubicBezTo>
                  <a:cubicBezTo>
                    <a:pt x="1608" y="2555824"/>
                    <a:pt x="0" y="2551941"/>
                    <a:pt x="0" y="2547893"/>
                  </a:cubicBezTo>
                  <a:lnTo>
                    <a:pt x="0" y="15264"/>
                  </a:lnTo>
                  <a:cubicBezTo>
                    <a:pt x="0" y="11216"/>
                    <a:pt x="1608" y="7333"/>
                    <a:pt x="4471" y="4471"/>
                  </a:cubicBezTo>
                  <a:cubicBezTo>
                    <a:pt x="7333" y="1608"/>
                    <a:pt x="11216" y="0"/>
                    <a:pt x="15264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5195328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276372" y="1269676"/>
            <a:ext cx="13887657" cy="7525546"/>
          </a:xfrm>
          <a:custGeom>
            <a:avLst/>
            <a:gdLst/>
            <a:ahLst/>
            <a:cxnLst/>
            <a:rect r="r" b="b" t="t" l="l"/>
            <a:pathLst>
              <a:path h="7525546" w="13887657">
                <a:moveTo>
                  <a:pt x="0" y="0"/>
                </a:moveTo>
                <a:lnTo>
                  <a:pt x="13887656" y="0"/>
                </a:lnTo>
                <a:lnTo>
                  <a:pt x="13887656" y="7525546"/>
                </a:lnTo>
                <a:lnTo>
                  <a:pt x="0" y="75255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305" r="0" b="-2392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02363" y="3474896"/>
            <a:ext cx="16409337" cy="5713701"/>
            <a:chOff x="0" y="0"/>
            <a:chExt cx="5252541" cy="18289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252541" cy="1828925"/>
            </a:xfrm>
            <a:custGeom>
              <a:avLst/>
              <a:gdLst/>
              <a:ahLst/>
              <a:cxnLst/>
              <a:rect r="r" b="b" t="t" l="l"/>
              <a:pathLst>
                <a:path h="1828925" w="5252541">
                  <a:moveTo>
                    <a:pt x="15098" y="0"/>
                  </a:moveTo>
                  <a:lnTo>
                    <a:pt x="5237443" y="0"/>
                  </a:lnTo>
                  <a:cubicBezTo>
                    <a:pt x="5245781" y="0"/>
                    <a:pt x="5252541" y="6759"/>
                    <a:pt x="5252541" y="15098"/>
                  </a:cubicBezTo>
                  <a:lnTo>
                    <a:pt x="5252541" y="1813827"/>
                  </a:lnTo>
                  <a:cubicBezTo>
                    <a:pt x="5252541" y="1822166"/>
                    <a:pt x="5245781" y="1828925"/>
                    <a:pt x="5237443" y="1828925"/>
                  </a:cubicBezTo>
                  <a:lnTo>
                    <a:pt x="15098" y="1828925"/>
                  </a:lnTo>
                  <a:cubicBezTo>
                    <a:pt x="6759" y="1828925"/>
                    <a:pt x="0" y="1822166"/>
                    <a:pt x="0" y="1813827"/>
                  </a:cubicBezTo>
                  <a:lnTo>
                    <a:pt x="0" y="15098"/>
                  </a:lnTo>
                  <a:cubicBezTo>
                    <a:pt x="0" y="6759"/>
                    <a:pt x="6759" y="0"/>
                    <a:pt x="15098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252541" cy="186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49963" y="3322496"/>
            <a:ext cx="16409337" cy="5713701"/>
            <a:chOff x="0" y="0"/>
            <a:chExt cx="5252541" cy="18289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52541" cy="1828925"/>
            </a:xfrm>
            <a:custGeom>
              <a:avLst/>
              <a:gdLst/>
              <a:ahLst/>
              <a:cxnLst/>
              <a:rect r="r" b="b" t="t" l="l"/>
              <a:pathLst>
                <a:path h="1828925" w="5252541">
                  <a:moveTo>
                    <a:pt x="15098" y="0"/>
                  </a:moveTo>
                  <a:lnTo>
                    <a:pt x="5237443" y="0"/>
                  </a:lnTo>
                  <a:cubicBezTo>
                    <a:pt x="5245781" y="0"/>
                    <a:pt x="5252541" y="6759"/>
                    <a:pt x="5252541" y="15098"/>
                  </a:cubicBezTo>
                  <a:lnTo>
                    <a:pt x="5252541" y="1813827"/>
                  </a:lnTo>
                  <a:cubicBezTo>
                    <a:pt x="5252541" y="1822166"/>
                    <a:pt x="5245781" y="1828925"/>
                    <a:pt x="5237443" y="1828925"/>
                  </a:cubicBezTo>
                  <a:lnTo>
                    <a:pt x="15098" y="1828925"/>
                  </a:lnTo>
                  <a:cubicBezTo>
                    <a:pt x="6759" y="1828925"/>
                    <a:pt x="0" y="1822166"/>
                    <a:pt x="0" y="1813827"/>
                  </a:cubicBezTo>
                  <a:lnTo>
                    <a:pt x="0" y="15098"/>
                  </a:lnTo>
                  <a:cubicBezTo>
                    <a:pt x="0" y="6759"/>
                    <a:pt x="6759" y="0"/>
                    <a:pt x="1509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5252541" cy="186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35044" y="4013362"/>
            <a:ext cx="15039175" cy="475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2700" spc="108">
                <a:solidFill>
                  <a:srgbClr val="000000"/>
                </a:solidFill>
                <a:latin typeface="Canva Sans"/>
              </a:rPr>
              <a:t>“Sistema gramatical pertencente a um grupo de indivíduos. Expressão da consciência de uma coletividade, a língua é o meio por que ela concebe o mundo que a cerca e sobre ele age” (CUNHA, CINTRA, 2008, P. 1)</a:t>
            </a:r>
          </a:p>
          <a:p>
            <a:pPr algn="just">
              <a:lnSpc>
                <a:spcPts val="3779"/>
              </a:lnSpc>
            </a:pPr>
          </a:p>
          <a:p>
            <a:pPr algn="just">
              <a:lnSpc>
                <a:spcPts val="3779"/>
              </a:lnSpc>
            </a:pPr>
          </a:p>
          <a:p>
            <a:pPr algn="just">
              <a:lnSpc>
                <a:spcPts val="3779"/>
              </a:lnSpc>
            </a:pPr>
            <a:r>
              <a:rPr lang="en-US" sz="2700" spc="108">
                <a:solidFill>
                  <a:srgbClr val="000000"/>
                </a:solidFill>
                <a:latin typeface="Canva Sans"/>
              </a:rPr>
              <a:t>Língua é um código formado por signos (palavras) e leis combinatórias por meio do qual as pessoas se comunicam e interagem entre si. A finalidade da língua é, pois, comunicar, tanto pela fala, quanto pela escrita.</a:t>
            </a:r>
          </a:p>
          <a:p>
            <a:pPr algn="just">
              <a:lnSpc>
                <a:spcPts val="3779"/>
              </a:lnSpc>
            </a:pPr>
          </a:p>
          <a:p>
            <a:pPr algn="just">
              <a:lnSpc>
                <a:spcPts val="3779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828604" y="1491981"/>
            <a:ext cx="4762500" cy="1197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64"/>
              </a:lnSpc>
            </a:pPr>
            <a:r>
              <a:rPr lang="en-US" sz="8110" spc="324">
                <a:solidFill>
                  <a:srgbClr val="000000"/>
                </a:solidFill>
                <a:latin typeface="Chewy"/>
              </a:rPr>
              <a:t>Língua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6104983" y="1181100"/>
            <a:ext cx="11295965" cy="1781479"/>
            <a:chOff x="0" y="0"/>
            <a:chExt cx="3615778" cy="57024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615778" cy="570242"/>
            </a:xfrm>
            <a:custGeom>
              <a:avLst/>
              <a:gdLst/>
              <a:ahLst/>
              <a:cxnLst/>
              <a:rect r="r" b="b" t="t" l="l"/>
              <a:pathLst>
                <a:path h="570242" w="3615778">
                  <a:moveTo>
                    <a:pt x="21932" y="0"/>
                  </a:moveTo>
                  <a:lnTo>
                    <a:pt x="3593846" y="0"/>
                  </a:lnTo>
                  <a:cubicBezTo>
                    <a:pt x="3599662" y="0"/>
                    <a:pt x="3605241" y="2311"/>
                    <a:pt x="3609354" y="6424"/>
                  </a:cubicBezTo>
                  <a:cubicBezTo>
                    <a:pt x="3613467" y="10537"/>
                    <a:pt x="3615778" y="16115"/>
                    <a:pt x="3615778" y="21932"/>
                  </a:cubicBezTo>
                  <a:lnTo>
                    <a:pt x="3615778" y="548310"/>
                  </a:lnTo>
                  <a:cubicBezTo>
                    <a:pt x="3615778" y="554127"/>
                    <a:pt x="3613467" y="559705"/>
                    <a:pt x="3609354" y="563818"/>
                  </a:cubicBezTo>
                  <a:cubicBezTo>
                    <a:pt x="3605241" y="567931"/>
                    <a:pt x="3599662" y="570242"/>
                    <a:pt x="3593846" y="570242"/>
                  </a:cubicBezTo>
                  <a:lnTo>
                    <a:pt x="21932" y="570242"/>
                  </a:lnTo>
                  <a:cubicBezTo>
                    <a:pt x="16115" y="570242"/>
                    <a:pt x="10537" y="567931"/>
                    <a:pt x="6424" y="563818"/>
                  </a:cubicBezTo>
                  <a:cubicBezTo>
                    <a:pt x="2311" y="559705"/>
                    <a:pt x="0" y="554127"/>
                    <a:pt x="0" y="548310"/>
                  </a:cubicBezTo>
                  <a:lnTo>
                    <a:pt x="0" y="21932"/>
                  </a:lnTo>
                  <a:cubicBezTo>
                    <a:pt x="0" y="16115"/>
                    <a:pt x="2311" y="10537"/>
                    <a:pt x="6424" y="6424"/>
                  </a:cubicBezTo>
                  <a:cubicBezTo>
                    <a:pt x="10537" y="2311"/>
                    <a:pt x="16115" y="0"/>
                    <a:pt x="21932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615778" cy="6083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952583" y="1028700"/>
            <a:ext cx="11295965" cy="1751689"/>
            <a:chOff x="0" y="0"/>
            <a:chExt cx="3615778" cy="56070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615778" cy="560706"/>
            </a:xfrm>
            <a:custGeom>
              <a:avLst/>
              <a:gdLst/>
              <a:ahLst/>
              <a:cxnLst/>
              <a:rect r="r" b="b" t="t" l="l"/>
              <a:pathLst>
                <a:path h="560706" w="3615778">
                  <a:moveTo>
                    <a:pt x="21932" y="0"/>
                  </a:moveTo>
                  <a:lnTo>
                    <a:pt x="3593846" y="0"/>
                  </a:lnTo>
                  <a:cubicBezTo>
                    <a:pt x="3599662" y="0"/>
                    <a:pt x="3605241" y="2311"/>
                    <a:pt x="3609354" y="6424"/>
                  </a:cubicBezTo>
                  <a:cubicBezTo>
                    <a:pt x="3613467" y="10537"/>
                    <a:pt x="3615778" y="16115"/>
                    <a:pt x="3615778" y="21932"/>
                  </a:cubicBezTo>
                  <a:lnTo>
                    <a:pt x="3615778" y="538774"/>
                  </a:lnTo>
                  <a:cubicBezTo>
                    <a:pt x="3615778" y="544591"/>
                    <a:pt x="3613467" y="550170"/>
                    <a:pt x="3609354" y="554283"/>
                  </a:cubicBezTo>
                  <a:cubicBezTo>
                    <a:pt x="3605241" y="558396"/>
                    <a:pt x="3599662" y="560706"/>
                    <a:pt x="3593846" y="560706"/>
                  </a:cubicBezTo>
                  <a:lnTo>
                    <a:pt x="21932" y="560706"/>
                  </a:lnTo>
                  <a:cubicBezTo>
                    <a:pt x="16115" y="560706"/>
                    <a:pt x="10537" y="558396"/>
                    <a:pt x="6424" y="554283"/>
                  </a:cubicBezTo>
                  <a:cubicBezTo>
                    <a:pt x="2311" y="550170"/>
                    <a:pt x="0" y="544591"/>
                    <a:pt x="0" y="538774"/>
                  </a:cubicBezTo>
                  <a:lnTo>
                    <a:pt x="0" y="21932"/>
                  </a:lnTo>
                  <a:cubicBezTo>
                    <a:pt x="0" y="16115"/>
                    <a:pt x="2311" y="10537"/>
                    <a:pt x="6424" y="6424"/>
                  </a:cubicBezTo>
                  <a:cubicBezTo>
                    <a:pt x="10537" y="2311"/>
                    <a:pt x="16115" y="0"/>
                    <a:pt x="21932" y="0"/>
                  </a:cubicBezTo>
                  <a:close/>
                </a:path>
              </a:pathLst>
            </a:custGeom>
            <a:solidFill>
              <a:srgbClr val="FFECF4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615778" cy="5988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5634675" y="7976744"/>
            <a:ext cx="2323783" cy="2271308"/>
            <a:chOff x="0" y="0"/>
            <a:chExt cx="3098378" cy="302841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203200" y="203200"/>
              <a:ext cx="2895178" cy="2825211"/>
            </a:xfrm>
            <a:custGeom>
              <a:avLst/>
              <a:gdLst/>
              <a:ahLst/>
              <a:cxnLst/>
              <a:rect r="r" b="b" t="t" l="l"/>
              <a:pathLst>
                <a:path h="2825211" w="2895178">
                  <a:moveTo>
                    <a:pt x="0" y="0"/>
                  </a:moveTo>
                  <a:lnTo>
                    <a:pt x="2895178" y="0"/>
                  </a:lnTo>
                  <a:lnTo>
                    <a:pt x="2895178" y="2825211"/>
                  </a:lnTo>
                  <a:lnTo>
                    <a:pt x="0" y="2825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895178" cy="2825211"/>
            </a:xfrm>
            <a:custGeom>
              <a:avLst/>
              <a:gdLst/>
              <a:ahLst/>
              <a:cxnLst/>
              <a:rect r="r" b="b" t="t" l="l"/>
              <a:pathLst>
                <a:path h="2825211" w="2895178">
                  <a:moveTo>
                    <a:pt x="0" y="0"/>
                  </a:moveTo>
                  <a:lnTo>
                    <a:pt x="2895178" y="0"/>
                  </a:lnTo>
                  <a:lnTo>
                    <a:pt x="2895178" y="2825211"/>
                  </a:lnTo>
                  <a:lnTo>
                    <a:pt x="0" y="2825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718264" y="1324686"/>
            <a:ext cx="4762500" cy="1197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64"/>
              </a:lnSpc>
            </a:pPr>
            <a:r>
              <a:rPr lang="en-US" sz="8110" spc="324">
                <a:solidFill>
                  <a:srgbClr val="FFECF4"/>
                </a:solidFill>
                <a:latin typeface="Chewy"/>
              </a:rPr>
              <a:t>Língua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480764" y="1677494"/>
            <a:ext cx="10239603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spc="111">
                <a:solidFill>
                  <a:srgbClr val="000000"/>
                </a:solidFill>
                <a:latin typeface="Canva Sans"/>
              </a:rPr>
              <a:t>A língua é um tipo de linguagem bastante específico...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-607122" y="-640284"/>
            <a:ext cx="2435726" cy="2548918"/>
            <a:chOff x="0" y="0"/>
            <a:chExt cx="3247635" cy="3398558"/>
          </a:xfrm>
        </p:grpSpPr>
        <p:sp>
          <p:nvSpPr>
            <p:cNvPr name="Freeform 23" id="23"/>
            <p:cNvSpPr/>
            <p:nvPr/>
          </p:nvSpPr>
          <p:spPr>
            <a:xfrm flipH="false" flipV="false" rot="3618409">
              <a:off x="435790" y="1475826"/>
              <a:ext cx="1487593" cy="1707424"/>
            </a:xfrm>
            <a:custGeom>
              <a:avLst/>
              <a:gdLst/>
              <a:ahLst/>
              <a:cxnLst/>
              <a:rect r="r" b="b" t="t" l="l"/>
              <a:pathLst>
                <a:path h="1707424" w="1487593">
                  <a:moveTo>
                    <a:pt x="0" y="0"/>
                  </a:moveTo>
                  <a:lnTo>
                    <a:pt x="1487593" y="0"/>
                  </a:lnTo>
                  <a:lnTo>
                    <a:pt x="1487593" y="1707424"/>
                  </a:lnTo>
                  <a:lnTo>
                    <a:pt x="0" y="1707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760042" y="82232"/>
              <a:ext cx="1487593" cy="1707424"/>
            </a:xfrm>
            <a:custGeom>
              <a:avLst/>
              <a:gdLst/>
              <a:ahLst/>
              <a:cxnLst/>
              <a:rect r="r" b="b" t="t" l="l"/>
              <a:pathLst>
                <a:path h="1707424" w="1487593">
                  <a:moveTo>
                    <a:pt x="0" y="0"/>
                  </a:moveTo>
                  <a:lnTo>
                    <a:pt x="1487593" y="0"/>
                  </a:lnTo>
                  <a:lnTo>
                    <a:pt x="1487593" y="1707424"/>
                  </a:lnTo>
                  <a:lnTo>
                    <a:pt x="0" y="1707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666813" y="0"/>
              <a:ext cx="1487593" cy="1707424"/>
            </a:xfrm>
            <a:custGeom>
              <a:avLst/>
              <a:gdLst/>
              <a:ahLst/>
              <a:cxnLst/>
              <a:rect r="r" b="b" t="t" l="l"/>
              <a:pathLst>
                <a:path h="1707424" w="1487593">
                  <a:moveTo>
                    <a:pt x="0" y="0"/>
                  </a:moveTo>
                  <a:lnTo>
                    <a:pt x="1487593" y="0"/>
                  </a:lnTo>
                  <a:lnTo>
                    <a:pt x="1487593" y="1707424"/>
                  </a:lnTo>
                  <a:lnTo>
                    <a:pt x="0" y="1707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3618409">
              <a:off x="366258" y="1371600"/>
              <a:ext cx="1487593" cy="1707424"/>
            </a:xfrm>
            <a:custGeom>
              <a:avLst/>
              <a:gdLst/>
              <a:ahLst/>
              <a:cxnLst/>
              <a:rect r="r" b="b" t="t" l="l"/>
              <a:pathLst>
                <a:path h="1707424" w="1487593">
                  <a:moveTo>
                    <a:pt x="0" y="0"/>
                  </a:moveTo>
                  <a:lnTo>
                    <a:pt x="1487593" y="0"/>
                  </a:lnTo>
                  <a:lnTo>
                    <a:pt x="1487593" y="1707424"/>
                  </a:lnTo>
                  <a:lnTo>
                    <a:pt x="0" y="1707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104983" y="1181100"/>
            <a:ext cx="11306717" cy="8007498"/>
            <a:chOff x="0" y="0"/>
            <a:chExt cx="3619219" cy="256315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19219" cy="2563157"/>
            </a:xfrm>
            <a:custGeom>
              <a:avLst/>
              <a:gdLst/>
              <a:ahLst/>
              <a:cxnLst/>
              <a:rect r="r" b="b" t="t" l="l"/>
              <a:pathLst>
                <a:path h="2563157" w="3619219">
                  <a:moveTo>
                    <a:pt x="21911" y="0"/>
                  </a:moveTo>
                  <a:lnTo>
                    <a:pt x="3597308" y="0"/>
                  </a:lnTo>
                  <a:cubicBezTo>
                    <a:pt x="3609410" y="0"/>
                    <a:pt x="3619219" y="9810"/>
                    <a:pt x="3619219" y="21911"/>
                  </a:cubicBezTo>
                  <a:lnTo>
                    <a:pt x="3619219" y="2541246"/>
                  </a:lnTo>
                  <a:cubicBezTo>
                    <a:pt x="3619219" y="2547057"/>
                    <a:pt x="3616911" y="2552630"/>
                    <a:pt x="3612802" y="2556739"/>
                  </a:cubicBezTo>
                  <a:cubicBezTo>
                    <a:pt x="3608693" y="2560849"/>
                    <a:pt x="3603120" y="2563157"/>
                    <a:pt x="3597308" y="2563157"/>
                  </a:cubicBezTo>
                  <a:lnTo>
                    <a:pt x="21911" y="2563157"/>
                  </a:lnTo>
                  <a:cubicBezTo>
                    <a:pt x="9810" y="2563157"/>
                    <a:pt x="0" y="2553347"/>
                    <a:pt x="0" y="2541246"/>
                  </a:cubicBezTo>
                  <a:lnTo>
                    <a:pt x="0" y="21911"/>
                  </a:lnTo>
                  <a:cubicBezTo>
                    <a:pt x="0" y="9810"/>
                    <a:pt x="9810" y="0"/>
                    <a:pt x="21911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619219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952583" y="1028700"/>
            <a:ext cx="11306717" cy="8007498"/>
            <a:chOff x="0" y="0"/>
            <a:chExt cx="3619219" cy="256315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619219" cy="2563157"/>
            </a:xfrm>
            <a:custGeom>
              <a:avLst/>
              <a:gdLst/>
              <a:ahLst/>
              <a:cxnLst/>
              <a:rect r="r" b="b" t="t" l="l"/>
              <a:pathLst>
                <a:path h="2563157" w="3619219">
                  <a:moveTo>
                    <a:pt x="21911" y="0"/>
                  </a:moveTo>
                  <a:lnTo>
                    <a:pt x="3597308" y="0"/>
                  </a:lnTo>
                  <a:cubicBezTo>
                    <a:pt x="3609410" y="0"/>
                    <a:pt x="3619219" y="9810"/>
                    <a:pt x="3619219" y="21911"/>
                  </a:cubicBezTo>
                  <a:lnTo>
                    <a:pt x="3619219" y="2541246"/>
                  </a:lnTo>
                  <a:cubicBezTo>
                    <a:pt x="3619219" y="2547057"/>
                    <a:pt x="3616911" y="2552630"/>
                    <a:pt x="3612802" y="2556739"/>
                  </a:cubicBezTo>
                  <a:cubicBezTo>
                    <a:pt x="3608693" y="2560849"/>
                    <a:pt x="3603120" y="2563157"/>
                    <a:pt x="3597308" y="2563157"/>
                  </a:cubicBezTo>
                  <a:lnTo>
                    <a:pt x="21911" y="2563157"/>
                  </a:lnTo>
                  <a:cubicBezTo>
                    <a:pt x="9810" y="2563157"/>
                    <a:pt x="0" y="2553347"/>
                    <a:pt x="0" y="2541246"/>
                  </a:cubicBezTo>
                  <a:lnTo>
                    <a:pt x="0" y="21911"/>
                  </a:lnTo>
                  <a:cubicBezTo>
                    <a:pt x="0" y="9810"/>
                    <a:pt x="9810" y="0"/>
                    <a:pt x="2191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619219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469519" y="1437714"/>
            <a:ext cx="10272844" cy="6656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 spc="108">
                <a:solidFill>
                  <a:srgbClr val="000000"/>
                </a:solidFill>
                <a:latin typeface="Canva Sans"/>
              </a:rPr>
              <a:t>A língua é dinâmica: está sempre se modificando. Assim, determinadas palavras vão caindo em desuso, são substituídas por outras (arcaísmos), e novas palavras vão sendo incorporadas à língua (neologismos). </a:t>
            </a:r>
          </a:p>
          <a:p>
            <a:pPr>
              <a:lnSpc>
                <a:spcPts val="3779"/>
              </a:lnSpc>
            </a:pPr>
          </a:p>
          <a:p>
            <a:pPr>
              <a:lnSpc>
                <a:spcPts val="3779"/>
              </a:lnSpc>
            </a:pPr>
            <a:r>
              <a:rPr lang="en-US" sz="2700" spc="108">
                <a:solidFill>
                  <a:srgbClr val="000000"/>
                </a:solidFill>
                <a:latin typeface="Canva Sans Bold"/>
              </a:rPr>
              <a:t>Variedades linguísticas</a:t>
            </a:r>
            <a:r>
              <a:rPr lang="en-US" sz="2700" spc="108">
                <a:solidFill>
                  <a:srgbClr val="000000"/>
                </a:solidFill>
                <a:latin typeface="Canva Sans"/>
              </a:rPr>
              <a:t> são as variações que uma língua apresenta, de acordo com as condições sociais, culturais, regionais e históricas em que é utilizada.</a:t>
            </a:r>
          </a:p>
          <a:p>
            <a:pPr>
              <a:lnSpc>
                <a:spcPts val="3779"/>
              </a:lnSpc>
            </a:pPr>
          </a:p>
          <a:p>
            <a:pPr>
              <a:lnSpc>
                <a:spcPts val="3779"/>
              </a:lnSpc>
            </a:pPr>
            <a:r>
              <a:rPr lang="en-US" sz="2700" spc="108">
                <a:solidFill>
                  <a:srgbClr val="000000"/>
                </a:solidFill>
                <a:latin typeface="Canva Sans Bold"/>
              </a:rPr>
              <a:t>Língua culta</a:t>
            </a:r>
            <a:r>
              <a:rPr lang="en-US" sz="2700" spc="108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700" spc="108">
                <a:solidFill>
                  <a:srgbClr val="000000"/>
                </a:solidFill>
                <a:latin typeface="Canva Sans Bold"/>
              </a:rPr>
              <a:t>padrão</a:t>
            </a:r>
            <a:r>
              <a:rPr lang="en-US" sz="2700" spc="108">
                <a:solidFill>
                  <a:srgbClr val="000000"/>
                </a:solidFill>
                <a:latin typeface="Canva Sans"/>
              </a:rPr>
              <a:t> ou </a:t>
            </a:r>
            <a:r>
              <a:rPr lang="en-US" sz="2700" spc="108">
                <a:solidFill>
                  <a:srgbClr val="000000"/>
                </a:solidFill>
                <a:latin typeface="Canva Sans Bold"/>
              </a:rPr>
              <a:t>formal</a:t>
            </a:r>
            <a:r>
              <a:rPr lang="en-US" sz="2700" spc="108">
                <a:solidFill>
                  <a:srgbClr val="000000"/>
                </a:solidFill>
                <a:latin typeface="Canva Sans"/>
              </a:rPr>
              <a:t> é a variedade linguística de maior prestígio social.</a:t>
            </a:r>
          </a:p>
          <a:p>
            <a:pPr>
              <a:lnSpc>
                <a:spcPts val="3779"/>
              </a:lnSpc>
            </a:pPr>
          </a:p>
          <a:p>
            <a:pPr>
              <a:lnSpc>
                <a:spcPts val="3779"/>
              </a:lnSpc>
            </a:pPr>
            <a:r>
              <a:rPr lang="en-US" sz="2700" spc="108">
                <a:solidFill>
                  <a:srgbClr val="000000"/>
                </a:solidFill>
                <a:latin typeface="Canva Sans Bold"/>
              </a:rPr>
              <a:t>Língua coloquial</a:t>
            </a:r>
            <a:r>
              <a:rPr lang="en-US" sz="2700" spc="108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700" spc="108">
                <a:solidFill>
                  <a:srgbClr val="000000"/>
                </a:solidFill>
                <a:latin typeface="Canva Sans Bold"/>
              </a:rPr>
              <a:t>não padrão</a:t>
            </a:r>
            <a:r>
              <a:rPr lang="en-US" sz="2700" spc="108">
                <a:solidFill>
                  <a:srgbClr val="000000"/>
                </a:solidFill>
                <a:latin typeface="Canva Sans"/>
              </a:rPr>
              <a:t> ou </a:t>
            </a:r>
            <a:r>
              <a:rPr lang="en-US" sz="2700" spc="108">
                <a:solidFill>
                  <a:srgbClr val="000000"/>
                </a:solidFill>
                <a:latin typeface="Canva Sans Bold"/>
              </a:rPr>
              <a:t>informal</a:t>
            </a:r>
            <a:r>
              <a:rPr lang="en-US" sz="2700" spc="108">
                <a:solidFill>
                  <a:srgbClr val="000000"/>
                </a:solidFill>
                <a:latin typeface="Canva Sans"/>
              </a:rPr>
              <a:t> são todas as variedades linguísticas diferentes da padrão.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181100" y="1181100"/>
            <a:ext cx="4176259" cy="8007498"/>
            <a:chOff x="0" y="0"/>
            <a:chExt cx="1336798" cy="256315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36798" cy="2563157"/>
            </a:xfrm>
            <a:custGeom>
              <a:avLst/>
              <a:gdLst/>
              <a:ahLst/>
              <a:cxnLst/>
              <a:rect r="r" b="b" t="t" l="l"/>
              <a:pathLst>
                <a:path h="2563157" w="1336798">
                  <a:moveTo>
                    <a:pt x="59321" y="0"/>
                  </a:moveTo>
                  <a:lnTo>
                    <a:pt x="1277477" y="0"/>
                  </a:lnTo>
                  <a:cubicBezTo>
                    <a:pt x="1293210" y="0"/>
                    <a:pt x="1308298" y="6250"/>
                    <a:pt x="1319423" y="17375"/>
                  </a:cubicBezTo>
                  <a:cubicBezTo>
                    <a:pt x="1330548" y="28500"/>
                    <a:pt x="1336798" y="43588"/>
                    <a:pt x="1336798" y="59321"/>
                  </a:cubicBezTo>
                  <a:lnTo>
                    <a:pt x="1336798" y="2503836"/>
                  </a:lnTo>
                  <a:cubicBezTo>
                    <a:pt x="1336798" y="2519568"/>
                    <a:pt x="1330548" y="2534657"/>
                    <a:pt x="1319423" y="2545782"/>
                  </a:cubicBezTo>
                  <a:cubicBezTo>
                    <a:pt x="1308298" y="2556907"/>
                    <a:pt x="1293210" y="2563157"/>
                    <a:pt x="1277477" y="2563157"/>
                  </a:cubicBezTo>
                  <a:lnTo>
                    <a:pt x="59321" y="2563157"/>
                  </a:lnTo>
                  <a:cubicBezTo>
                    <a:pt x="43588" y="2563157"/>
                    <a:pt x="28500" y="2556907"/>
                    <a:pt x="17375" y="2545782"/>
                  </a:cubicBezTo>
                  <a:cubicBezTo>
                    <a:pt x="6250" y="2534657"/>
                    <a:pt x="0" y="2519568"/>
                    <a:pt x="0" y="2503836"/>
                  </a:cubicBezTo>
                  <a:lnTo>
                    <a:pt x="0" y="59321"/>
                  </a:lnTo>
                  <a:cubicBezTo>
                    <a:pt x="0" y="43588"/>
                    <a:pt x="6250" y="28500"/>
                    <a:pt x="17375" y="17375"/>
                  </a:cubicBezTo>
                  <a:cubicBezTo>
                    <a:pt x="28500" y="6250"/>
                    <a:pt x="43588" y="0"/>
                    <a:pt x="59321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336798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1028700"/>
            <a:ext cx="4176259" cy="8007498"/>
            <a:chOff x="0" y="0"/>
            <a:chExt cx="1336798" cy="256315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336798" cy="2563157"/>
            </a:xfrm>
            <a:custGeom>
              <a:avLst/>
              <a:gdLst/>
              <a:ahLst/>
              <a:cxnLst/>
              <a:rect r="r" b="b" t="t" l="l"/>
              <a:pathLst>
                <a:path h="2563157" w="1336798">
                  <a:moveTo>
                    <a:pt x="59321" y="0"/>
                  </a:moveTo>
                  <a:lnTo>
                    <a:pt x="1277477" y="0"/>
                  </a:lnTo>
                  <a:cubicBezTo>
                    <a:pt x="1293210" y="0"/>
                    <a:pt x="1308298" y="6250"/>
                    <a:pt x="1319423" y="17375"/>
                  </a:cubicBezTo>
                  <a:cubicBezTo>
                    <a:pt x="1330548" y="28500"/>
                    <a:pt x="1336798" y="43588"/>
                    <a:pt x="1336798" y="59321"/>
                  </a:cubicBezTo>
                  <a:lnTo>
                    <a:pt x="1336798" y="2503836"/>
                  </a:lnTo>
                  <a:cubicBezTo>
                    <a:pt x="1336798" y="2519568"/>
                    <a:pt x="1330548" y="2534657"/>
                    <a:pt x="1319423" y="2545782"/>
                  </a:cubicBezTo>
                  <a:cubicBezTo>
                    <a:pt x="1308298" y="2556907"/>
                    <a:pt x="1293210" y="2563157"/>
                    <a:pt x="1277477" y="2563157"/>
                  </a:cubicBezTo>
                  <a:lnTo>
                    <a:pt x="59321" y="2563157"/>
                  </a:lnTo>
                  <a:cubicBezTo>
                    <a:pt x="43588" y="2563157"/>
                    <a:pt x="28500" y="2556907"/>
                    <a:pt x="17375" y="2545782"/>
                  </a:cubicBezTo>
                  <a:cubicBezTo>
                    <a:pt x="6250" y="2534657"/>
                    <a:pt x="0" y="2519568"/>
                    <a:pt x="0" y="2503836"/>
                  </a:cubicBezTo>
                  <a:lnTo>
                    <a:pt x="0" y="59321"/>
                  </a:lnTo>
                  <a:cubicBezTo>
                    <a:pt x="0" y="43588"/>
                    <a:pt x="6250" y="28500"/>
                    <a:pt x="17375" y="17375"/>
                  </a:cubicBezTo>
                  <a:cubicBezTo>
                    <a:pt x="28500" y="6250"/>
                    <a:pt x="43588" y="0"/>
                    <a:pt x="59321" y="0"/>
                  </a:cubicBezTo>
                  <a:close/>
                </a:path>
              </a:pathLst>
            </a:custGeom>
            <a:solidFill>
              <a:srgbClr val="FFECCE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336798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452618" y="2157803"/>
            <a:ext cx="3328424" cy="5596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9"/>
              </a:lnSpc>
            </a:pPr>
            <a:r>
              <a:rPr lang="en-US" sz="3399" spc="135">
                <a:solidFill>
                  <a:srgbClr val="000000"/>
                </a:solidFill>
                <a:latin typeface="Canva Sans Bold"/>
              </a:rPr>
              <a:t>Variação Linguística</a:t>
            </a:r>
          </a:p>
          <a:p>
            <a:pPr>
              <a:lnSpc>
                <a:spcPts val="5609"/>
              </a:lnSpc>
            </a:pPr>
          </a:p>
          <a:p>
            <a:pPr marL="734056" indent="-367028" lvl="1">
              <a:lnSpc>
                <a:spcPts val="5609"/>
              </a:lnSpc>
              <a:buFont typeface="Arial"/>
              <a:buChar char="•"/>
            </a:pPr>
            <a:r>
              <a:rPr lang="en-US" sz="3399" spc="135">
                <a:solidFill>
                  <a:srgbClr val="000000"/>
                </a:solidFill>
                <a:latin typeface="Canva Sans"/>
              </a:rPr>
              <a:t>histórica</a:t>
            </a:r>
          </a:p>
          <a:p>
            <a:pPr marL="734056" indent="-367028" lvl="1">
              <a:lnSpc>
                <a:spcPts val="5609"/>
              </a:lnSpc>
              <a:buFont typeface="Arial"/>
              <a:buChar char="•"/>
            </a:pPr>
            <a:r>
              <a:rPr lang="en-US" sz="3399" spc="135">
                <a:solidFill>
                  <a:srgbClr val="000000"/>
                </a:solidFill>
                <a:latin typeface="Canva Sans"/>
              </a:rPr>
              <a:t>regional</a:t>
            </a:r>
          </a:p>
          <a:p>
            <a:pPr marL="734056" indent="-367028" lvl="1">
              <a:lnSpc>
                <a:spcPts val="5609"/>
              </a:lnSpc>
              <a:buFont typeface="Arial"/>
              <a:buChar char="•"/>
            </a:pPr>
            <a:r>
              <a:rPr lang="en-US" sz="3399" spc="135">
                <a:solidFill>
                  <a:srgbClr val="000000"/>
                </a:solidFill>
                <a:latin typeface="Canva Sans"/>
              </a:rPr>
              <a:t>social</a:t>
            </a:r>
          </a:p>
          <a:p>
            <a:pPr marL="734056" indent="-367028" lvl="1">
              <a:lnSpc>
                <a:spcPts val="5609"/>
              </a:lnSpc>
              <a:buFont typeface="Arial"/>
              <a:buChar char="•"/>
            </a:pPr>
            <a:r>
              <a:rPr lang="en-US" sz="3399" spc="135">
                <a:solidFill>
                  <a:srgbClr val="000000"/>
                </a:solidFill>
                <a:latin typeface="Canva Sans"/>
              </a:rPr>
              <a:t>geracional</a:t>
            </a:r>
          </a:p>
          <a:p>
            <a:pPr marL="734056" indent="-367028" lvl="1">
              <a:lnSpc>
                <a:spcPts val="5609"/>
              </a:lnSpc>
              <a:buFont typeface="Arial"/>
              <a:buChar char="•"/>
            </a:pPr>
            <a:r>
              <a:rPr lang="en-US" sz="3399" spc="135">
                <a:solidFill>
                  <a:srgbClr val="000000"/>
                </a:solidFill>
                <a:latin typeface="Canva Sans"/>
              </a:rPr>
              <a:t>situacional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02363" y="4743713"/>
            <a:ext cx="16409337" cy="4666987"/>
            <a:chOff x="0" y="0"/>
            <a:chExt cx="5252541" cy="149387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252541" cy="1493877"/>
            </a:xfrm>
            <a:custGeom>
              <a:avLst/>
              <a:gdLst/>
              <a:ahLst/>
              <a:cxnLst/>
              <a:rect r="r" b="b" t="t" l="l"/>
              <a:pathLst>
                <a:path h="1493877" w="5252541">
                  <a:moveTo>
                    <a:pt x="15098" y="0"/>
                  </a:moveTo>
                  <a:lnTo>
                    <a:pt x="5237443" y="0"/>
                  </a:lnTo>
                  <a:cubicBezTo>
                    <a:pt x="5245781" y="0"/>
                    <a:pt x="5252541" y="6759"/>
                    <a:pt x="5252541" y="15098"/>
                  </a:cubicBezTo>
                  <a:lnTo>
                    <a:pt x="5252541" y="1478780"/>
                  </a:lnTo>
                  <a:cubicBezTo>
                    <a:pt x="5252541" y="1487118"/>
                    <a:pt x="5245781" y="1493877"/>
                    <a:pt x="5237443" y="1493877"/>
                  </a:cubicBezTo>
                  <a:lnTo>
                    <a:pt x="15098" y="1493877"/>
                  </a:lnTo>
                  <a:cubicBezTo>
                    <a:pt x="6759" y="1493877"/>
                    <a:pt x="0" y="1487118"/>
                    <a:pt x="0" y="1478780"/>
                  </a:cubicBezTo>
                  <a:lnTo>
                    <a:pt x="0" y="15098"/>
                  </a:lnTo>
                  <a:cubicBezTo>
                    <a:pt x="0" y="6759"/>
                    <a:pt x="6759" y="0"/>
                    <a:pt x="15098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252541" cy="15319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49963" y="4591313"/>
            <a:ext cx="16409337" cy="4666987"/>
            <a:chOff x="0" y="0"/>
            <a:chExt cx="5252541" cy="149387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52541" cy="1493877"/>
            </a:xfrm>
            <a:custGeom>
              <a:avLst/>
              <a:gdLst/>
              <a:ahLst/>
              <a:cxnLst/>
              <a:rect r="r" b="b" t="t" l="l"/>
              <a:pathLst>
                <a:path h="1493877" w="5252541">
                  <a:moveTo>
                    <a:pt x="15098" y="0"/>
                  </a:moveTo>
                  <a:lnTo>
                    <a:pt x="5237443" y="0"/>
                  </a:lnTo>
                  <a:cubicBezTo>
                    <a:pt x="5245781" y="0"/>
                    <a:pt x="5252541" y="6759"/>
                    <a:pt x="5252541" y="15098"/>
                  </a:cubicBezTo>
                  <a:lnTo>
                    <a:pt x="5252541" y="1478780"/>
                  </a:lnTo>
                  <a:cubicBezTo>
                    <a:pt x="5252541" y="1487118"/>
                    <a:pt x="5245781" y="1493877"/>
                    <a:pt x="5237443" y="1493877"/>
                  </a:cubicBezTo>
                  <a:lnTo>
                    <a:pt x="15098" y="1493877"/>
                  </a:lnTo>
                  <a:cubicBezTo>
                    <a:pt x="6759" y="1493877"/>
                    <a:pt x="0" y="1487118"/>
                    <a:pt x="0" y="1478780"/>
                  </a:cubicBezTo>
                  <a:lnTo>
                    <a:pt x="0" y="15098"/>
                  </a:lnTo>
                  <a:cubicBezTo>
                    <a:pt x="0" y="6759"/>
                    <a:pt x="6759" y="0"/>
                    <a:pt x="1509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5252541" cy="15319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226970" y="1238935"/>
            <a:ext cx="8006196" cy="1196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64"/>
              </a:lnSpc>
            </a:pPr>
            <a:r>
              <a:rPr lang="en-US" sz="8110" spc="324">
                <a:solidFill>
                  <a:srgbClr val="000000"/>
                </a:solidFill>
                <a:latin typeface="Chewy"/>
              </a:rPr>
              <a:t>Fala e escrita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054834" y="1066800"/>
            <a:ext cx="8115300" cy="1196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64"/>
              </a:lnSpc>
            </a:pPr>
            <a:r>
              <a:rPr lang="en-US" sz="8110" spc="324">
                <a:solidFill>
                  <a:srgbClr val="D7F1F0"/>
                </a:solidFill>
                <a:latin typeface="Chewy"/>
              </a:rPr>
              <a:t>Fala e escrita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181100" y="3022018"/>
            <a:ext cx="16230600" cy="1140671"/>
            <a:chOff x="0" y="0"/>
            <a:chExt cx="5195328" cy="36512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195328" cy="365123"/>
            </a:xfrm>
            <a:custGeom>
              <a:avLst/>
              <a:gdLst/>
              <a:ahLst/>
              <a:cxnLst/>
              <a:rect r="r" b="b" t="t" l="l"/>
              <a:pathLst>
                <a:path h="365123" w="5195328">
                  <a:moveTo>
                    <a:pt x="15264" y="0"/>
                  </a:moveTo>
                  <a:lnTo>
                    <a:pt x="5180064" y="0"/>
                  </a:lnTo>
                  <a:cubicBezTo>
                    <a:pt x="5184112" y="0"/>
                    <a:pt x="5187995" y="1608"/>
                    <a:pt x="5190857" y="4471"/>
                  </a:cubicBezTo>
                  <a:cubicBezTo>
                    <a:pt x="5193720" y="7333"/>
                    <a:pt x="5195328" y="11216"/>
                    <a:pt x="5195328" y="15264"/>
                  </a:cubicBezTo>
                  <a:lnTo>
                    <a:pt x="5195328" y="349859"/>
                  </a:lnTo>
                  <a:cubicBezTo>
                    <a:pt x="5195328" y="353907"/>
                    <a:pt x="5193720" y="357789"/>
                    <a:pt x="5190857" y="360652"/>
                  </a:cubicBezTo>
                  <a:cubicBezTo>
                    <a:pt x="5187995" y="363514"/>
                    <a:pt x="5184112" y="365123"/>
                    <a:pt x="5180064" y="365123"/>
                  </a:cubicBezTo>
                  <a:lnTo>
                    <a:pt x="15264" y="365123"/>
                  </a:lnTo>
                  <a:cubicBezTo>
                    <a:pt x="11216" y="365123"/>
                    <a:pt x="7333" y="363514"/>
                    <a:pt x="4471" y="360652"/>
                  </a:cubicBezTo>
                  <a:cubicBezTo>
                    <a:pt x="1608" y="357789"/>
                    <a:pt x="0" y="353907"/>
                    <a:pt x="0" y="349859"/>
                  </a:cubicBezTo>
                  <a:lnTo>
                    <a:pt x="0" y="15264"/>
                  </a:lnTo>
                  <a:cubicBezTo>
                    <a:pt x="0" y="11216"/>
                    <a:pt x="1608" y="7333"/>
                    <a:pt x="4471" y="4471"/>
                  </a:cubicBezTo>
                  <a:cubicBezTo>
                    <a:pt x="7333" y="1608"/>
                    <a:pt x="11216" y="0"/>
                    <a:pt x="15264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5195328" cy="403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28700" y="2590096"/>
            <a:ext cx="16230600" cy="1431319"/>
            <a:chOff x="0" y="0"/>
            <a:chExt cx="5195328" cy="45815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195328" cy="458158"/>
            </a:xfrm>
            <a:custGeom>
              <a:avLst/>
              <a:gdLst/>
              <a:ahLst/>
              <a:cxnLst/>
              <a:rect r="r" b="b" t="t" l="l"/>
              <a:pathLst>
                <a:path h="458158" w="5195328">
                  <a:moveTo>
                    <a:pt x="15264" y="0"/>
                  </a:moveTo>
                  <a:lnTo>
                    <a:pt x="5180064" y="0"/>
                  </a:lnTo>
                  <a:cubicBezTo>
                    <a:pt x="5184112" y="0"/>
                    <a:pt x="5187995" y="1608"/>
                    <a:pt x="5190857" y="4471"/>
                  </a:cubicBezTo>
                  <a:cubicBezTo>
                    <a:pt x="5193720" y="7333"/>
                    <a:pt x="5195328" y="11216"/>
                    <a:pt x="5195328" y="15264"/>
                  </a:cubicBezTo>
                  <a:lnTo>
                    <a:pt x="5195328" y="442894"/>
                  </a:lnTo>
                  <a:cubicBezTo>
                    <a:pt x="5195328" y="446942"/>
                    <a:pt x="5193720" y="450824"/>
                    <a:pt x="5190857" y="453687"/>
                  </a:cubicBezTo>
                  <a:cubicBezTo>
                    <a:pt x="5187995" y="456549"/>
                    <a:pt x="5184112" y="458158"/>
                    <a:pt x="5180064" y="458158"/>
                  </a:cubicBezTo>
                  <a:lnTo>
                    <a:pt x="15264" y="458158"/>
                  </a:lnTo>
                  <a:cubicBezTo>
                    <a:pt x="11216" y="458158"/>
                    <a:pt x="7333" y="456549"/>
                    <a:pt x="4471" y="453687"/>
                  </a:cubicBezTo>
                  <a:cubicBezTo>
                    <a:pt x="1608" y="450824"/>
                    <a:pt x="0" y="446942"/>
                    <a:pt x="0" y="442894"/>
                  </a:cubicBezTo>
                  <a:lnTo>
                    <a:pt x="0" y="15264"/>
                  </a:lnTo>
                  <a:cubicBezTo>
                    <a:pt x="0" y="11216"/>
                    <a:pt x="1608" y="7333"/>
                    <a:pt x="4471" y="4471"/>
                  </a:cubicBezTo>
                  <a:cubicBezTo>
                    <a:pt x="7333" y="1608"/>
                    <a:pt x="11216" y="0"/>
                    <a:pt x="15264" y="0"/>
                  </a:cubicBezTo>
                  <a:close/>
                </a:path>
              </a:pathLst>
            </a:custGeom>
            <a:solidFill>
              <a:srgbClr val="D7F1F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5195328" cy="4962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447633" y="5060656"/>
            <a:ext cx="15417033" cy="358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No </a:t>
            </a:r>
            <a:r>
              <a:rPr lang="en-US" sz="2300" spc="92">
                <a:solidFill>
                  <a:srgbClr val="000000"/>
                </a:solidFill>
                <a:latin typeface="Canva Sans Bold"/>
              </a:rPr>
              <a:t>texto escrito</a:t>
            </a:r>
            <a:r>
              <a:rPr lang="en-US" sz="2300" spc="92">
                <a:solidFill>
                  <a:srgbClr val="000000"/>
                </a:solidFill>
                <a:latin typeface="Canva Sans"/>
              </a:rPr>
              <a:t>, a coprodução deve respeitar aquele para quem se escreve, porque não há participação direta e ativa deste na elaboração linguística do texto. Contexto de produção e contexto de recepção não coincidem em relação ao tempo e ao espaço (escritor e leitor não estão copresentes). Por isso, o produtor do texto tem mais tempo para o planejamento, a execução mais cuidadosa do texto e a revisão.</a:t>
            </a:r>
          </a:p>
          <a:p>
            <a:pPr>
              <a:lnSpc>
                <a:spcPts val="3220"/>
              </a:lnSpc>
            </a:pPr>
          </a:p>
          <a:p>
            <a:pPr>
              <a:lnSpc>
                <a:spcPts val="3220"/>
              </a:lnSpc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O </a:t>
            </a:r>
            <a:r>
              <a:rPr lang="en-US" sz="2300" spc="92">
                <a:solidFill>
                  <a:srgbClr val="000000"/>
                </a:solidFill>
                <a:latin typeface="Canva Sans Bold"/>
              </a:rPr>
              <a:t>texto falado</a:t>
            </a:r>
            <a:r>
              <a:rPr lang="en-US" sz="2300" spc="92">
                <a:solidFill>
                  <a:srgbClr val="000000"/>
                </a:solidFill>
                <a:latin typeface="Canva Sans"/>
              </a:rPr>
              <a:t> ocorre no próprio momento da interação. Os interlocutores, que estão copresentes, desenvolvem uma interlocução ativa, promovendo a coautoria. Por isso, a linguagem falada difere da escrita pelo próprio fato de ser falada e pelas  ircunstâncias de sua formulação. 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4554670" y="-752403"/>
            <a:ext cx="3009430" cy="3331372"/>
            <a:chOff x="0" y="0"/>
            <a:chExt cx="4012573" cy="4441830"/>
          </a:xfrm>
        </p:grpSpPr>
        <p:sp>
          <p:nvSpPr>
            <p:cNvPr name="Freeform 19" id="19"/>
            <p:cNvSpPr/>
            <p:nvPr/>
          </p:nvSpPr>
          <p:spPr>
            <a:xfrm flipH="false" flipV="false" rot="1380558">
              <a:off x="776204" y="585537"/>
              <a:ext cx="2663365" cy="3473955"/>
            </a:xfrm>
            <a:custGeom>
              <a:avLst/>
              <a:gdLst/>
              <a:ahLst/>
              <a:cxnLst/>
              <a:rect r="r" b="b" t="t" l="l"/>
              <a:pathLst>
                <a:path h="3473955" w="2663365">
                  <a:moveTo>
                    <a:pt x="0" y="0"/>
                  </a:moveTo>
                  <a:lnTo>
                    <a:pt x="2663365" y="0"/>
                  </a:lnTo>
                  <a:lnTo>
                    <a:pt x="2663365" y="3473955"/>
                  </a:lnTo>
                  <a:lnTo>
                    <a:pt x="0" y="3473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1380558">
              <a:off x="573004" y="382337"/>
              <a:ext cx="2663365" cy="3473955"/>
            </a:xfrm>
            <a:custGeom>
              <a:avLst/>
              <a:gdLst/>
              <a:ahLst/>
              <a:cxnLst/>
              <a:rect r="r" b="b" t="t" l="l"/>
              <a:pathLst>
                <a:path h="3473955" w="2663365">
                  <a:moveTo>
                    <a:pt x="0" y="0"/>
                  </a:moveTo>
                  <a:lnTo>
                    <a:pt x="2663365" y="0"/>
                  </a:lnTo>
                  <a:lnTo>
                    <a:pt x="2663365" y="3473955"/>
                  </a:lnTo>
                  <a:lnTo>
                    <a:pt x="0" y="3473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-394986">
            <a:off x="16059385" y="913283"/>
            <a:ext cx="3610638" cy="3647628"/>
            <a:chOff x="0" y="0"/>
            <a:chExt cx="4814184" cy="4863504"/>
          </a:xfrm>
        </p:grpSpPr>
        <p:sp>
          <p:nvSpPr>
            <p:cNvPr name="Freeform 22" id="22"/>
            <p:cNvSpPr/>
            <p:nvPr/>
          </p:nvSpPr>
          <p:spPr>
            <a:xfrm flipH="false" flipV="false" rot="-2605914">
              <a:off x="1187741" y="575180"/>
              <a:ext cx="2641901" cy="3916345"/>
            </a:xfrm>
            <a:custGeom>
              <a:avLst/>
              <a:gdLst/>
              <a:ahLst/>
              <a:cxnLst/>
              <a:rect r="r" b="b" t="t" l="l"/>
              <a:pathLst>
                <a:path h="3916345" w="2641901">
                  <a:moveTo>
                    <a:pt x="0" y="0"/>
                  </a:moveTo>
                  <a:lnTo>
                    <a:pt x="2641901" y="0"/>
                  </a:lnTo>
                  <a:lnTo>
                    <a:pt x="2641901" y="3916345"/>
                  </a:lnTo>
                  <a:lnTo>
                    <a:pt x="0" y="391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-2605914">
              <a:off x="984541" y="371980"/>
              <a:ext cx="2641901" cy="3916345"/>
            </a:xfrm>
            <a:custGeom>
              <a:avLst/>
              <a:gdLst/>
              <a:ahLst/>
              <a:cxnLst/>
              <a:rect r="r" b="b" t="t" l="l"/>
              <a:pathLst>
                <a:path h="3916345" w="2641901">
                  <a:moveTo>
                    <a:pt x="0" y="0"/>
                  </a:moveTo>
                  <a:lnTo>
                    <a:pt x="2641901" y="0"/>
                  </a:lnTo>
                  <a:lnTo>
                    <a:pt x="2641901" y="3916345"/>
                  </a:lnTo>
                  <a:lnTo>
                    <a:pt x="0" y="391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-371639" y="8383685"/>
            <a:ext cx="1552739" cy="1749231"/>
            <a:chOff x="0" y="0"/>
            <a:chExt cx="2070319" cy="2332308"/>
          </a:xfrm>
        </p:grpSpPr>
        <p:sp>
          <p:nvSpPr>
            <p:cNvPr name="Freeform 25" id="25"/>
            <p:cNvSpPr/>
            <p:nvPr/>
          </p:nvSpPr>
          <p:spPr>
            <a:xfrm flipH="true" flipV="false" rot="0">
              <a:off x="0" y="236667"/>
              <a:ext cx="2070319" cy="2095641"/>
            </a:xfrm>
            <a:custGeom>
              <a:avLst/>
              <a:gdLst/>
              <a:ahLst/>
              <a:cxnLst/>
              <a:rect r="r" b="b" t="t" l="l"/>
              <a:pathLst>
                <a:path h="2095641" w="2070319">
                  <a:moveTo>
                    <a:pt x="2070319" y="0"/>
                  </a:moveTo>
                  <a:lnTo>
                    <a:pt x="0" y="0"/>
                  </a:lnTo>
                  <a:lnTo>
                    <a:pt x="0" y="2095641"/>
                  </a:lnTo>
                  <a:lnTo>
                    <a:pt x="2070319" y="2095641"/>
                  </a:lnTo>
                  <a:lnTo>
                    <a:pt x="2070319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true" flipV="false" rot="0">
              <a:off x="0" y="0"/>
              <a:ext cx="2070319" cy="2095641"/>
            </a:xfrm>
            <a:custGeom>
              <a:avLst/>
              <a:gdLst/>
              <a:ahLst/>
              <a:cxnLst/>
              <a:rect r="r" b="b" t="t" l="l"/>
              <a:pathLst>
                <a:path h="2095641" w="2070319">
                  <a:moveTo>
                    <a:pt x="2070319" y="0"/>
                  </a:moveTo>
                  <a:lnTo>
                    <a:pt x="0" y="0"/>
                  </a:lnTo>
                  <a:lnTo>
                    <a:pt x="0" y="2095641"/>
                  </a:lnTo>
                  <a:lnTo>
                    <a:pt x="2070319" y="2095641"/>
                  </a:lnTo>
                  <a:lnTo>
                    <a:pt x="2070319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1447633" y="2771086"/>
            <a:ext cx="15213997" cy="1012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</a:rPr>
              <a:t>“Todo texto é resultado de uma coprodução entre interlocutores: o que distingue o texto escrito do falado é a forma como tal produção se realiza” (KOCH; ELIAS, 2012, p. 13).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526231" y="1181100"/>
            <a:ext cx="9885469" cy="8007498"/>
            <a:chOff x="0" y="0"/>
            <a:chExt cx="3164285" cy="256315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64285" cy="2563157"/>
            </a:xfrm>
            <a:custGeom>
              <a:avLst/>
              <a:gdLst/>
              <a:ahLst/>
              <a:cxnLst/>
              <a:rect r="r" b="b" t="t" l="l"/>
              <a:pathLst>
                <a:path h="2563157" w="3164285">
                  <a:moveTo>
                    <a:pt x="25061" y="0"/>
                  </a:moveTo>
                  <a:lnTo>
                    <a:pt x="3139224" y="0"/>
                  </a:lnTo>
                  <a:cubicBezTo>
                    <a:pt x="3153065" y="0"/>
                    <a:pt x="3164285" y="11220"/>
                    <a:pt x="3164285" y="25061"/>
                  </a:cubicBezTo>
                  <a:lnTo>
                    <a:pt x="3164285" y="2538096"/>
                  </a:lnTo>
                  <a:cubicBezTo>
                    <a:pt x="3164285" y="2544742"/>
                    <a:pt x="3161645" y="2551117"/>
                    <a:pt x="3156945" y="2555817"/>
                  </a:cubicBezTo>
                  <a:cubicBezTo>
                    <a:pt x="3152245" y="2560517"/>
                    <a:pt x="3145871" y="2563157"/>
                    <a:pt x="3139224" y="2563157"/>
                  </a:cubicBezTo>
                  <a:lnTo>
                    <a:pt x="25061" y="2563157"/>
                  </a:lnTo>
                  <a:cubicBezTo>
                    <a:pt x="11220" y="2563157"/>
                    <a:pt x="0" y="2551937"/>
                    <a:pt x="0" y="2538096"/>
                  </a:cubicBezTo>
                  <a:lnTo>
                    <a:pt x="0" y="25061"/>
                  </a:lnTo>
                  <a:cubicBezTo>
                    <a:pt x="0" y="18415"/>
                    <a:pt x="2640" y="12040"/>
                    <a:pt x="7340" y="7340"/>
                  </a:cubicBezTo>
                  <a:cubicBezTo>
                    <a:pt x="12040" y="2640"/>
                    <a:pt x="18415" y="0"/>
                    <a:pt x="25061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164285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779902" y="1028700"/>
            <a:ext cx="9479398" cy="8007498"/>
            <a:chOff x="0" y="0"/>
            <a:chExt cx="3034304" cy="256315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34304" cy="2563157"/>
            </a:xfrm>
            <a:custGeom>
              <a:avLst/>
              <a:gdLst/>
              <a:ahLst/>
              <a:cxnLst/>
              <a:rect r="r" b="b" t="t" l="l"/>
              <a:pathLst>
                <a:path h="2563157" w="3034304">
                  <a:moveTo>
                    <a:pt x="26135" y="0"/>
                  </a:moveTo>
                  <a:lnTo>
                    <a:pt x="3008169" y="0"/>
                  </a:lnTo>
                  <a:cubicBezTo>
                    <a:pt x="3022603" y="0"/>
                    <a:pt x="3034304" y="11701"/>
                    <a:pt x="3034304" y="26135"/>
                  </a:cubicBezTo>
                  <a:lnTo>
                    <a:pt x="3034304" y="2537022"/>
                  </a:lnTo>
                  <a:cubicBezTo>
                    <a:pt x="3034304" y="2543954"/>
                    <a:pt x="3031551" y="2550601"/>
                    <a:pt x="3026649" y="2555502"/>
                  </a:cubicBezTo>
                  <a:cubicBezTo>
                    <a:pt x="3021748" y="2560403"/>
                    <a:pt x="3015101" y="2563157"/>
                    <a:pt x="3008169" y="2563157"/>
                  </a:cubicBezTo>
                  <a:lnTo>
                    <a:pt x="26135" y="2563157"/>
                  </a:lnTo>
                  <a:cubicBezTo>
                    <a:pt x="11701" y="2563157"/>
                    <a:pt x="0" y="2551456"/>
                    <a:pt x="0" y="2537022"/>
                  </a:cubicBezTo>
                  <a:lnTo>
                    <a:pt x="0" y="26135"/>
                  </a:lnTo>
                  <a:cubicBezTo>
                    <a:pt x="0" y="11701"/>
                    <a:pt x="11701" y="0"/>
                    <a:pt x="2613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034304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81100" y="1181100"/>
            <a:ext cx="6003578" cy="8007498"/>
            <a:chOff x="0" y="0"/>
            <a:chExt cx="1921713" cy="25631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21713" cy="2563157"/>
            </a:xfrm>
            <a:custGeom>
              <a:avLst/>
              <a:gdLst/>
              <a:ahLst/>
              <a:cxnLst/>
              <a:rect r="r" b="b" t="t" l="l"/>
              <a:pathLst>
                <a:path h="2563157" w="1921713">
                  <a:moveTo>
                    <a:pt x="41266" y="0"/>
                  </a:moveTo>
                  <a:lnTo>
                    <a:pt x="1880447" y="0"/>
                  </a:lnTo>
                  <a:cubicBezTo>
                    <a:pt x="1903238" y="0"/>
                    <a:pt x="1921713" y="18475"/>
                    <a:pt x="1921713" y="41266"/>
                  </a:cubicBezTo>
                  <a:lnTo>
                    <a:pt x="1921713" y="2521891"/>
                  </a:lnTo>
                  <a:cubicBezTo>
                    <a:pt x="1921713" y="2532836"/>
                    <a:pt x="1917366" y="2543332"/>
                    <a:pt x="1909627" y="2551070"/>
                  </a:cubicBezTo>
                  <a:cubicBezTo>
                    <a:pt x="1901888" y="2558809"/>
                    <a:pt x="1891392" y="2563157"/>
                    <a:pt x="1880447" y="2563157"/>
                  </a:cubicBezTo>
                  <a:lnTo>
                    <a:pt x="41266" y="2563157"/>
                  </a:lnTo>
                  <a:cubicBezTo>
                    <a:pt x="30321" y="2563157"/>
                    <a:pt x="19825" y="2558809"/>
                    <a:pt x="12086" y="2551070"/>
                  </a:cubicBezTo>
                  <a:cubicBezTo>
                    <a:pt x="4348" y="2543332"/>
                    <a:pt x="0" y="2532836"/>
                    <a:pt x="0" y="2521891"/>
                  </a:cubicBezTo>
                  <a:lnTo>
                    <a:pt x="0" y="41266"/>
                  </a:lnTo>
                  <a:cubicBezTo>
                    <a:pt x="0" y="30321"/>
                    <a:pt x="4348" y="19825"/>
                    <a:pt x="12086" y="12086"/>
                  </a:cubicBezTo>
                  <a:cubicBezTo>
                    <a:pt x="19825" y="4348"/>
                    <a:pt x="30321" y="0"/>
                    <a:pt x="41266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921713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1028700"/>
            <a:ext cx="5935900" cy="8007498"/>
            <a:chOff x="0" y="0"/>
            <a:chExt cx="1900050" cy="256315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00050" cy="2563157"/>
            </a:xfrm>
            <a:custGeom>
              <a:avLst/>
              <a:gdLst/>
              <a:ahLst/>
              <a:cxnLst/>
              <a:rect r="r" b="b" t="t" l="l"/>
              <a:pathLst>
                <a:path h="2563157" w="1900050">
                  <a:moveTo>
                    <a:pt x="41736" y="0"/>
                  </a:moveTo>
                  <a:lnTo>
                    <a:pt x="1858314" y="0"/>
                  </a:lnTo>
                  <a:cubicBezTo>
                    <a:pt x="1881364" y="0"/>
                    <a:pt x="1900050" y="18686"/>
                    <a:pt x="1900050" y="41736"/>
                  </a:cubicBezTo>
                  <a:lnTo>
                    <a:pt x="1900050" y="2521421"/>
                  </a:lnTo>
                  <a:cubicBezTo>
                    <a:pt x="1900050" y="2532490"/>
                    <a:pt x="1895652" y="2543106"/>
                    <a:pt x="1887825" y="2550933"/>
                  </a:cubicBezTo>
                  <a:cubicBezTo>
                    <a:pt x="1879998" y="2558760"/>
                    <a:pt x="1869383" y="2563157"/>
                    <a:pt x="1858314" y="2563157"/>
                  </a:cubicBezTo>
                  <a:lnTo>
                    <a:pt x="41736" y="2563157"/>
                  </a:lnTo>
                  <a:cubicBezTo>
                    <a:pt x="18686" y="2563157"/>
                    <a:pt x="0" y="2544471"/>
                    <a:pt x="0" y="2521421"/>
                  </a:cubicBezTo>
                  <a:lnTo>
                    <a:pt x="0" y="41736"/>
                  </a:lnTo>
                  <a:cubicBezTo>
                    <a:pt x="0" y="30667"/>
                    <a:pt x="4397" y="20051"/>
                    <a:pt x="12224" y="12224"/>
                  </a:cubicBezTo>
                  <a:cubicBezTo>
                    <a:pt x="20051" y="4397"/>
                    <a:pt x="30667" y="0"/>
                    <a:pt x="41736" y="0"/>
                  </a:cubicBezTo>
                  <a:close/>
                </a:path>
              </a:pathLst>
            </a:custGeom>
            <a:solidFill>
              <a:srgbClr val="FFECCE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900050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568553" y="2551082"/>
            <a:ext cx="4856194" cy="5793942"/>
          </a:xfrm>
          <a:custGeom>
            <a:avLst/>
            <a:gdLst/>
            <a:ahLst/>
            <a:cxnLst/>
            <a:rect r="r" b="b" t="t" l="l"/>
            <a:pathLst>
              <a:path h="5793942" w="4856194">
                <a:moveTo>
                  <a:pt x="0" y="0"/>
                </a:moveTo>
                <a:lnTo>
                  <a:pt x="4856194" y="0"/>
                </a:lnTo>
                <a:lnTo>
                  <a:pt x="4856194" y="5793942"/>
                </a:lnTo>
                <a:lnTo>
                  <a:pt x="0" y="57939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8161482" y="1437714"/>
            <a:ext cx="8580882" cy="744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spc="100">
                <a:solidFill>
                  <a:srgbClr val="000000"/>
                </a:solidFill>
                <a:latin typeface="Canva Sans"/>
              </a:rPr>
              <a:t>A rapidez é destacada como uma das qualidades do serviço anunciado, funcionando como estratégia de persuasão em relação ao consumidor do mercado gráfico. O recurso da linguagem verbal que contribui para esse destaque é o emprego:</a:t>
            </a:r>
          </a:p>
          <a:p>
            <a:pPr>
              <a:lnSpc>
                <a:spcPts val="3500"/>
              </a:lnSpc>
            </a:pPr>
          </a:p>
          <a:p>
            <a:pPr>
              <a:lnSpc>
                <a:spcPts val="3500"/>
              </a:lnSpc>
            </a:pPr>
            <a:r>
              <a:rPr lang="en-US" sz="2500" spc="100">
                <a:solidFill>
                  <a:srgbClr val="000000"/>
                </a:solidFill>
                <a:latin typeface="Canva Sans"/>
              </a:rPr>
              <a:t>A) do termo “fácil”, no início do anúncio com foco no processo.</a:t>
            </a:r>
          </a:p>
          <a:p>
            <a:pPr>
              <a:lnSpc>
                <a:spcPts val="3500"/>
              </a:lnSpc>
            </a:pPr>
            <a:r>
              <a:rPr lang="en-US" sz="2500" spc="100">
                <a:solidFill>
                  <a:srgbClr val="000000"/>
                </a:solidFill>
                <a:latin typeface="Canva Sans"/>
              </a:rPr>
              <a:t>B) de adjetivos que valorizam a nitidez da impressão.</a:t>
            </a:r>
          </a:p>
          <a:p>
            <a:pPr>
              <a:lnSpc>
                <a:spcPts val="3500"/>
              </a:lnSpc>
            </a:pPr>
            <a:r>
              <a:rPr lang="en-US" sz="2500" spc="100">
                <a:solidFill>
                  <a:srgbClr val="000000"/>
                </a:solidFill>
                <a:latin typeface="Canva Sans"/>
              </a:rPr>
              <a:t>C) das formas verbais no futuro e no pretérito, em sequência.</a:t>
            </a:r>
          </a:p>
          <a:p>
            <a:pPr>
              <a:lnSpc>
                <a:spcPts val="3500"/>
              </a:lnSpc>
            </a:pPr>
            <a:r>
              <a:rPr lang="en-US" sz="2500" spc="100">
                <a:solidFill>
                  <a:srgbClr val="000000"/>
                </a:solidFill>
                <a:latin typeface="Canva Sans"/>
              </a:rPr>
              <a:t>D) da expressão intensificadora “menos do que” associada à qualidade.</a:t>
            </a:r>
          </a:p>
          <a:p>
            <a:pPr>
              <a:lnSpc>
                <a:spcPts val="3500"/>
              </a:lnSpc>
            </a:pPr>
            <a:r>
              <a:rPr lang="en-US" sz="2500" spc="100">
                <a:solidFill>
                  <a:srgbClr val="000000"/>
                </a:solidFill>
                <a:latin typeface="Canva Sans"/>
              </a:rPr>
              <a:t>E) da locução “do mundo” associada a “melhor”, que quantifica a ação.</a:t>
            </a:r>
          </a:p>
          <a:p>
            <a:pPr>
              <a:lnSpc>
                <a:spcPts val="3500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2332438" y="1342464"/>
            <a:ext cx="3328424" cy="662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9"/>
              </a:lnSpc>
            </a:pPr>
            <a:r>
              <a:rPr lang="en-US" sz="3399" spc="135">
                <a:solidFill>
                  <a:srgbClr val="000000"/>
                </a:solidFill>
                <a:latin typeface="Canva Sans Bold"/>
              </a:rPr>
              <a:t>ENEM 2015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526231" y="1181100"/>
            <a:ext cx="9885469" cy="8007498"/>
            <a:chOff x="0" y="0"/>
            <a:chExt cx="3164285" cy="256315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64285" cy="2563157"/>
            </a:xfrm>
            <a:custGeom>
              <a:avLst/>
              <a:gdLst/>
              <a:ahLst/>
              <a:cxnLst/>
              <a:rect r="r" b="b" t="t" l="l"/>
              <a:pathLst>
                <a:path h="2563157" w="3164285">
                  <a:moveTo>
                    <a:pt x="25061" y="0"/>
                  </a:moveTo>
                  <a:lnTo>
                    <a:pt x="3139224" y="0"/>
                  </a:lnTo>
                  <a:cubicBezTo>
                    <a:pt x="3153065" y="0"/>
                    <a:pt x="3164285" y="11220"/>
                    <a:pt x="3164285" y="25061"/>
                  </a:cubicBezTo>
                  <a:lnTo>
                    <a:pt x="3164285" y="2538096"/>
                  </a:lnTo>
                  <a:cubicBezTo>
                    <a:pt x="3164285" y="2544742"/>
                    <a:pt x="3161645" y="2551117"/>
                    <a:pt x="3156945" y="2555817"/>
                  </a:cubicBezTo>
                  <a:cubicBezTo>
                    <a:pt x="3152245" y="2560517"/>
                    <a:pt x="3145871" y="2563157"/>
                    <a:pt x="3139224" y="2563157"/>
                  </a:cubicBezTo>
                  <a:lnTo>
                    <a:pt x="25061" y="2563157"/>
                  </a:lnTo>
                  <a:cubicBezTo>
                    <a:pt x="11220" y="2563157"/>
                    <a:pt x="0" y="2551937"/>
                    <a:pt x="0" y="2538096"/>
                  </a:cubicBezTo>
                  <a:lnTo>
                    <a:pt x="0" y="25061"/>
                  </a:lnTo>
                  <a:cubicBezTo>
                    <a:pt x="0" y="18415"/>
                    <a:pt x="2640" y="12040"/>
                    <a:pt x="7340" y="7340"/>
                  </a:cubicBezTo>
                  <a:cubicBezTo>
                    <a:pt x="12040" y="2640"/>
                    <a:pt x="18415" y="0"/>
                    <a:pt x="25061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164285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779902" y="1028700"/>
            <a:ext cx="9479398" cy="8007498"/>
            <a:chOff x="0" y="0"/>
            <a:chExt cx="3034304" cy="256315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34304" cy="2563157"/>
            </a:xfrm>
            <a:custGeom>
              <a:avLst/>
              <a:gdLst/>
              <a:ahLst/>
              <a:cxnLst/>
              <a:rect r="r" b="b" t="t" l="l"/>
              <a:pathLst>
                <a:path h="2563157" w="3034304">
                  <a:moveTo>
                    <a:pt x="26135" y="0"/>
                  </a:moveTo>
                  <a:lnTo>
                    <a:pt x="3008169" y="0"/>
                  </a:lnTo>
                  <a:cubicBezTo>
                    <a:pt x="3022603" y="0"/>
                    <a:pt x="3034304" y="11701"/>
                    <a:pt x="3034304" y="26135"/>
                  </a:cubicBezTo>
                  <a:lnTo>
                    <a:pt x="3034304" y="2537022"/>
                  </a:lnTo>
                  <a:cubicBezTo>
                    <a:pt x="3034304" y="2543954"/>
                    <a:pt x="3031551" y="2550601"/>
                    <a:pt x="3026649" y="2555502"/>
                  </a:cubicBezTo>
                  <a:cubicBezTo>
                    <a:pt x="3021748" y="2560403"/>
                    <a:pt x="3015101" y="2563157"/>
                    <a:pt x="3008169" y="2563157"/>
                  </a:cubicBezTo>
                  <a:lnTo>
                    <a:pt x="26135" y="2563157"/>
                  </a:lnTo>
                  <a:cubicBezTo>
                    <a:pt x="11701" y="2563157"/>
                    <a:pt x="0" y="2551456"/>
                    <a:pt x="0" y="2537022"/>
                  </a:cubicBezTo>
                  <a:lnTo>
                    <a:pt x="0" y="26135"/>
                  </a:lnTo>
                  <a:cubicBezTo>
                    <a:pt x="0" y="11701"/>
                    <a:pt x="11701" y="0"/>
                    <a:pt x="2613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034304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81100" y="1181100"/>
            <a:ext cx="6003578" cy="8007498"/>
            <a:chOff x="0" y="0"/>
            <a:chExt cx="1921713" cy="25631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21713" cy="2563157"/>
            </a:xfrm>
            <a:custGeom>
              <a:avLst/>
              <a:gdLst/>
              <a:ahLst/>
              <a:cxnLst/>
              <a:rect r="r" b="b" t="t" l="l"/>
              <a:pathLst>
                <a:path h="2563157" w="1921713">
                  <a:moveTo>
                    <a:pt x="41266" y="0"/>
                  </a:moveTo>
                  <a:lnTo>
                    <a:pt x="1880447" y="0"/>
                  </a:lnTo>
                  <a:cubicBezTo>
                    <a:pt x="1903238" y="0"/>
                    <a:pt x="1921713" y="18475"/>
                    <a:pt x="1921713" y="41266"/>
                  </a:cubicBezTo>
                  <a:lnTo>
                    <a:pt x="1921713" y="2521891"/>
                  </a:lnTo>
                  <a:cubicBezTo>
                    <a:pt x="1921713" y="2532836"/>
                    <a:pt x="1917366" y="2543332"/>
                    <a:pt x="1909627" y="2551070"/>
                  </a:cubicBezTo>
                  <a:cubicBezTo>
                    <a:pt x="1901888" y="2558809"/>
                    <a:pt x="1891392" y="2563157"/>
                    <a:pt x="1880447" y="2563157"/>
                  </a:cubicBezTo>
                  <a:lnTo>
                    <a:pt x="41266" y="2563157"/>
                  </a:lnTo>
                  <a:cubicBezTo>
                    <a:pt x="30321" y="2563157"/>
                    <a:pt x="19825" y="2558809"/>
                    <a:pt x="12086" y="2551070"/>
                  </a:cubicBezTo>
                  <a:cubicBezTo>
                    <a:pt x="4348" y="2543332"/>
                    <a:pt x="0" y="2532836"/>
                    <a:pt x="0" y="2521891"/>
                  </a:cubicBezTo>
                  <a:lnTo>
                    <a:pt x="0" y="41266"/>
                  </a:lnTo>
                  <a:cubicBezTo>
                    <a:pt x="0" y="30321"/>
                    <a:pt x="4348" y="19825"/>
                    <a:pt x="12086" y="12086"/>
                  </a:cubicBezTo>
                  <a:cubicBezTo>
                    <a:pt x="19825" y="4348"/>
                    <a:pt x="30321" y="0"/>
                    <a:pt x="41266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921713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1028700"/>
            <a:ext cx="5935900" cy="8007498"/>
            <a:chOff x="0" y="0"/>
            <a:chExt cx="1900050" cy="256315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00050" cy="2563157"/>
            </a:xfrm>
            <a:custGeom>
              <a:avLst/>
              <a:gdLst/>
              <a:ahLst/>
              <a:cxnLst/>
              <a:rect r="r" b="b" t="t" l="l"/>
              <a:pathLst>
                <a:path h="2563157" w="1900050">
                  <a:moveTo>
                    <a:pt x="41736" y="0"/>
                  </a:moveTo>
                  <a:lnTo>
                    <a:pt x="1858314" y="0"/>
                  </a:lnTo>
                  <a:cubicBezTo>
                    <a:pt x="1881364" y="0"/>
                    <a:pt x="1900050" y="18686"/>
                    <a:pt x="1900050" y="41736"/>
                  </a:cubicBezTo>
                  <a:lnTo>
                    <a:pt x="1900050" y="2521421"/>
                  </a:lnTo>
                  <a:cubicBezTo>
                    <a:pt x="1900050" y="2532490"/>
                    <a:pt x="1895652" y="2543106"/>
                    <a:pt x="1887825" y="2550933"/>
                  </a:cubicBezTo>
                  <a:cubicBezTo>
                    <a:pt x="1879998" y="2558760"/>
                    <a:pt x="1869383" y="2563157"/>
                    <a:pt x="1858314" y="2563157"/>
                  </a:cubicBezTo>
                  <a:lnTo>
                    <a:pt x="41736" y="2563157"/>
                  </a:lnTo>
                  <a:cubicBezTo>
                    <a:pt x="18686" y="2563157"/>
                    <a:pt x="0" y="2544471"/>
                    <a:pt x="0" y="2521421"/>
                  </a:cubicBezTo>
                  <a:lnTo>
                    <a:pt x="0" y="41736"/>
                  </a:lnTo>
                  <a:cubicBezTo>
                    <a:pt x="0" y="30667"/>
                    <a:pt x="4397" y="20051"/>
                    <a:pt x="12224" y="12224"/>
                  </a:cubicBezTo>
                  <a:cubicBezTo>
                    <a:pt x="20051" y="4397"/>
                    <a:pt x="30667" y="0"/>
                    <a:pt x="41736" y="0"/>
                  </a:cubicBezTo>
                  <a:close/>
                </a:path>
              </a:pathLst>
            </a:custGeom>
            <a:solidFill>
              <a:srgbClr val="FFECCE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900050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568553" y="2551082"/>
            <a:ext cx="4856194" cy="5793942"/>
          </a:xfrm>
          <a:custGeom>
            <a:avLst/>
            <a:gdLst/>
            <a:ahLst/>
            <a:cxnLst/>
            <a:rect r="r" b="b" t="t" l="l"/>
            <a:pathLst>
              <a:path h="5793942" w="4856194">
                <a:moveTo>
                  <a:pt x="0" y="0"/>
                </a:moveTo>
                <a:lnTo>
                  <a:pt x="4856194" y="0"/>
                </a:lnTo>
                <a:lnTo>
                  <a:pt x="4856194" y="5793942"/>
                </a:lnTo>
                <a:lnTo>
                  <a:pt x="0" y="57939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8161482" y="1437714"/>
            <a:ext cx="8580882" cy="744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spc="100">
                <a:solidFill>
                  <a:srgbClr val="000000"/>
                </a:solidFill>
                <a:latin typeface="Canva Sans"/>
              </a:rPr>
              <a:t>A rapidez é destacada como uma das qualidades do serviço anunciado, funcionando como estratégia de persuasão em relação ao consumidor do mercado gráfico. O recurso da linguagem verbal que contribui para esse destaque é o emprego:</a:t>
            </a:r>
          </a:p>
          <a:p>
            <a:pPr>
              <a:lnSpc>
                <a:spcPts val="3500"/>
              </a:lnSpc>
            </a:pPr>
          </a:p>
          <a:p>
            <a:pPr>
              <a:lnSpc>
                <a:spcPts val="3500"/>
              </a:lnSpc>
            </a:pPr>
            <a:r>
              <a:rPr lang="en-US" sz="2500" spc="100">
                <a:solidFill>
                  <a:srgbClr val="000000"/>
                </a:solidFill>
                <a:latin typeface="Canva Sans"/>
              </a:rPr>
              <a:t>A) do termo “fácil”, no início do anúncio com foco no processo.</a:t>
            </a:r>
          </a:p>
          <a:p>
            <a:pPr>
              <a:lnSpc>
                <a:spcPts val="3500"/>
              </a:lnSpc>
            </a:pPr>
            <a:r>
              <a:rPr lang="en-US" sz="2500" spc="100">
                <a:solidFill>
                  <a:srgbClr val="000000"/>
                </a:solidFill>
                <a:latin typeface="Canva Sans"/>
              </a:rPr>
              <a:t>B) de adjetivos que valorizam a nitidez da impressão.</a:t>
            </a:r>
          </a:p>
          <a:p>
            <a:pPr>
              <a:lnSpc>
                <a:spcPts val="3500"/>
              </a:lnSpc>
            </a:pPr>
            <a:r>
              <a:rPr lang="en-US" sz="2500" spc="100">
                <a:solidFill>
                  <a:srgbClr val="333692"/>
                </a:solidFill>
                <a:latin typeface="Canva Sans Bold"/>
              </a:rPr>
              <a:t>C) das formas verbais no futuro e no pretérito, em sequência.</a:t>
            </a:r>
          </a:p>
          <a:p>
            <a:pPr>
              <a:lnSpc>
                <a:spcPts val="3500"/>
              </a:lnSpc>
            </a:pPr>
            <a:r>
              <a:rPr lang="en-US" sz="2500" spc="100">
                <a:solidFill>
                  <a:srgbClr val="000000"/>
                </a:solidFill>
                <a:latin typeface="Canva Sans"/>
              </a:rPr>
              <a:t>D) da expressão intensificadora “menos do que” associada à qualidade.</a:t>
            </a:r>
          </a:p>
          <a:p>
            <a:pPr>
              <a:lnSpc>
                <a:spcPts val="3500"/>
              </a:lnSpc>
            </a:pPr>
            <a:r>
              <a:rPr lang="en-US" sz="2500" spc="100">
                <a:solidFill>
                  <a:srgbClr val="000000"/>
                </a:solidFill>
                <a:latin typeface="Canva Sans"/>
              </a:rPr>
              <a:t>E) da locução “do mundo” associada a “melhor”, que quantifica a ação.</a:t>
            </a:r>
          </a:p>
          <a:p>
            <a:pPr>
              <a:lnSpc>
                <a:spcPts val="3500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2332438" y="1342464"/>
            <a:ext cx="3328424" cy="662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9"/>
              </a:lnSpc>
            </a:pPr>
            <a:r>
              <a:rPr lang="en-US" sz="3399" spc="135">
                <a:solidFill>
                  <a:srgbClr val="000000"/>
                </a:solidFill>
                <a:latin typeface="Canva Sans Bold"/>
              </a:rPr>
              <a:t>ENEM 2015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526231" y="1181100"/>
            <a:ext cx="9885469" cy="8007498"/>
            <a:chOff x="0" y="0"/>
            <a:chExt cx="3164285" cy="256315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64285" cy="2563157"/>
            </a:xfrm>
            <a:custGeom>
              <a:avLst/>
              <a:gdLst/>
              <a:ahLst/>
              <a:cxnLst/>
              <a:rect r="r" b="b" t="t" l="l"/>
              <a:pathLst>
                <a:path h="2563157" w="3164285">
                  <a:moveTo>
                    <a:pt x="25061" y="0"/>
                  </a:moveTo>
                  <a:lnTo>
                    <a:pt x="3139224" y="0"/>
                  </a:lnTo>
                  <a:cubicBezTo>
                    <a:pt x="3153065" y="0"/>
                    <a:pt x="3164285" y="11220"/>
                    <a:pt x="3164285" y="25061"/>
                  </a:cubicBezTo>
                  <a:lnTo>
                    <a:pt x="3164285" y="2538096"/>
                  </a:lnTo>
                  <a:cubicBezTo>
                    <a:pt x="3164285" y="2544742"/>
                    <a:pt x="3161645" y="2551117"/>
                    <a:pt x="3156945" y="2555817"/>
                  </a:cubicBezTo>
                  <a:cubicBezTo>
                    <a:pt x="3152245" y="2560517"/>
                    <a:pt x="3145871" y="2563157"/>
                    <a:pt x="3139224" y="2563157"/>
                  </a:cubicBezTo>
                  <a:lnTo>
                    <a:pt x="25061" y="2563157"/>
                  </a:lnTo>
                  <a:cubicBezTo>
                    <a:pt x="11220" y="2563157"/>
                    <a:pt x="0" y="2551937"/>
                    <a:pt x="0" y="2538096"/>
                  </a:cubicBezTo>
                  <a:lnTo>
                    <a:pt x="0" y="25061"/>
                  </a:lnTo>
                  <a:cubicBezTo>
                    <a:pt x="0" y="18415"/>
                    <a:pt x="2640" y="12040"/>
                    <a:pt x="7340" y="7340"/>
                  </a:cubicBezTo>
                  <a:cubicBezTo>
                    <a:pt x="12040" y="2640"/>
                    <a:pt x="18415" y="0"/>
                    <a:pt x="25061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164285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779902" y="1028700"/>
            <a:ext cx="9479398" cy="8007498"/>
            <a:chOff x="0" y="0"/>
            <a:chExt cx="3034304" cy="256315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34304" cy="2563157"/>
            </a:xfrm>
            <a:custGeom>
              <a:avLst/>
              <a:gdLst/>
              <a:ahLst/>
              <a:cxnLst/>
              <a:rect r="r" b="b" t="t" l="l"/>
              <a:pathLst>
                <a:path h="2563157" w="3034304">
                  <a:moveTo>
                    <a:pt x="26135" y="0"/>
                  </a:moveTo>
                  <a:lnTo>
                    <a:pt x="3008169" y="0"/>
                  </a:lnTo>
                  <a:cubicBezTo>
                    <a:pt x="3022603" y="0"/>
                    <a:pt x="3034304" y="11701"/>
                    <a:pt x="3034304" y="26135"/>
                  </a:cubicBezTo>
                  <a:lnTo>
                    <a:pt x="3034304" y="2537022"/>
                  </a:lnTo>
                  <a:cubicBezTo>
                    <a:pt x="3034304" y="2543954"/>
                    <a:pt x="3031551" y="2550601"/>
                    <a:pt x="3026649" y="2555502"/>
                  </a:cubicBezTo>
                  <a:cubicBezTo>
                    <a:pt x="3021748" y="2560403"/>
                    <a:pt x="3015101" y="2563157"/>
                    <a:pt x="3008169" y="2563157"/>
                  </a:cubicBezTo>
                  <a:lnTo>
                    <a:pt x="26135" y="2563157"/>
                  </a:lnTo>
                  <a:cubicBezTo>
                    <a:pt x="11701" y="2563157"/>
                    <a:pt x="0" y="2551456"/>
                    <a:pt x="0" y="2537022"/>
                  </a:cubicBezTo>
                  <a:lnTo>
                    <a:pt x="0" y="26135"/>
                  </a:lnTo>
                  <a:cubicBezTo>
                    <a:pt x="0" y="11701"/>
                    <a:pt x="11701" y="0"/>
                    <a:pt x="2613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034304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81100" y="1181100"/>
            <a:ext cx="6003578" cy="8007498"/>
            <a:chOff x="0" y="0"/>
            <a:chExt cx="1921713" cy="25631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21713" cy="2563157"/>
            </a:xfrm>
            <a:custGeom>
              <a:avLst/>
              <a:gdLst/>
              <a:ahLst/>
              <a:cxnLst/>
              <a:rect r="r" b="b" t="t" l="l"/>
              <a:pathLst>
                <a:path h="2563157" w="1921713">
                  <a:moveTo>
                    <a:pt x="41266" y="0"/>
                  </a:moveTo>
                  <a:lnTo>
                    <a:pt x="1880447" y="0"/>
                  </a:lnTo>
                  <a:cubicBezTo>
                    <a:pt x="1903238" y="0"/>
                    <a:pt x="1921713" y="18475"/>
                    <a:pt x="1921713" y="41266"/>
                  </a:cubicBezTo>
                  <a:lnTo>
                    <a:pt x="1921713" y="2521891"/>
                  </a:lnTo>
                  <a:cubicBezTo>
                    <a:pt x="1921713" y="2532836"/>
                    <a:pt x="1917366" y="2543332"/>
                    <a:pt x="1909627" y="2551070"/>
                  </a:cubicBezTo>
                  <a:cubicBezTo>
                    <a:pt x="1901888" y="2558809"/>
                    <a:pt x="1891392" y="2563157"/>
                    <a:pt x="1880447" y="2563157"/>
                  </a:cubicBezTo>
                  <a:lnTo>
                    <a:pt x="41266" y="2563157"/>
                  </a:lnTo>
                  <a:cubicBezTo>
                    <a:pt x="30321" y="2563157"/>
                    <a:pt x="19825" y="2558809"/>
                    <a:pt x="12086" y="2551070"/>
                  </a:cubicBezTo>
                  <a:cubicBezTo>
                    <a:pt x="4348" y="2543332"/>
                    <a:pt x="0" y="2532836"/>
                    <a:pt x="0" y="2521891"/>
                  </a:cubicBezTo>
                  <a:lnTo>
                    <a:pt x="0" y="41266"/>
                  </a:lnTo>
                  <a:cubicBezTo>
                    <a:pt x="0" y="30321"/>
                    <a:pt x="4348" y="19825"/>
                    <a:pt x="12086" y="12086"/>
                  </a:cubicBezTo>
                  <a:cubicBezTo>
                    <a:pt x="19825" y="4348"/>
                    <a:pt x="30321" y="0"/>
                    <a:pt x="41266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921713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1028700"/>
            <a:ext cx="5935900" cy="8007498"/>
            <a:chOff x="0" y="0"/>
            <a:chExt cx="1900050" cy="256315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00050" cy="2563157"/>
            </a:xfrm>
            <a:custGeom>
              <a:avLst/>
              <a:gdLst/>
              <a:ahLst/>
              <a:cxnLst/>
              <a:rect r="r" b="b" t="t" l="l"/>
              <a:pathLst>
                <a:path h="2563157" w="1900050">
                  <a:moveTo>
                    <a:pt x="41736" y="0"/>
                  </a:moveTo>
                  <a:lnTo>
                    <a:pt x="1858314" y="0"/>
                  </a:lnTo>
                  <a:cubicBezTo>
                    <a:pt x="1881364" y="0"/>
                    <a:pt x="1900050" y="18686"/>
                    <a:pt x="1900050" y="41736"/>
                  </a:cubicBezTo>
                  <a:lnTo>
                    <a:pt x="1900050" y="2521421"/>
                  </a:lnTo>
                  <a:cubicBezTo>
                    <a:pt x="1900050" y="2532490"/>
                    <a:pt x="1895652" y="2543106"/>
                    <a:pt x="1887825" y="2550933"/>
                  </a:cubicBezTo>
                  <a:cubicBezTo>
                    <a:pt x="1879998" y="2558760"/>
                    <a:pt x="1869383" y="2563157"/>
                    <a:pt x="1858314" y="2563157"/>
                  </a:cubicBezTo>
                  <a:lnTo>
                    <a:pt x="41736" y="2563157"/>
                  </a:lnTo>
                  <a:cubicBezTo>
                    <a:pt x="18686" y="2563157"/>
                    <a:pt x="0" y="2544471"/>
                    <a:pt x="0" y="2521421"/>
                  </a:cubicBezTo>
                  <a:lnTo>
                    <a:pt x="0" y="41736"/>
                  </a:lnTo>
                  <a:cubicBezTo>
                    <a:pt x="0" y="30667"/>
                    <a:pt x="4397" y="20051"/>
                    <a:pt x="12224" y="12224"/>
                  </a:cubicBezTo>
                  <a:cubicBezTo>
                    <a:pt x="20051" y="4397"/>
                    <a:pt x="30667" y="0"/>
                    <a:pt x="41736" y="0"/>
                  </a:cubicBezTo>
                  <a:close/>
                </a:path>
              </a:pathLst>
            </a:custGeom>
            <a:solidFill>
              <a:srgbClr val="FFECCE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900050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8087873" y="2286405"/>
            <a:ext cx="8762185" cy="5492087"/>
          </a:xfrm>
          <a:custGeom>
            <a:avLst/>
            <a:gdLst/>
            <a:ahLst/>
            <a:cxnLst/>
            <a:rect r="r" b="b" t="t" l="l"/>
            <a:pathLst>
              <a:path h="5492087" w="8762185">
                <a:moveTo>
                  <a:pt x="0" y="0"/>
                </a:moveTo>
                <a:lnTo>
                  <a:pt x="8762185" y="0"/>
                </a:lnTo>
                <a:lnTo>
                  <a:pt x="8762185" y="5492087"/>
                </a:lnTo>
                <a:lnTo>
                  <a:pt x="0" y="5492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15091" y="1565984"/>
            <a:ext cx="5163117" cy="719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A palavra inglesa “involution” traduz-se como involução ou regressão. A construção da imagem com base na combinação do verbal com o não verbal revela a intenção de:</a:t>
            </a:r>
          </a:p>
          <a:p>
            <a:pPr>
              <a:lnSpc>
                <a:spcPts val="3220"/>
              </a:lnSpc>
            </a:pPr>
          </a:p>
          <a:p>
            <a:pPr>
              <a:lnSpc>
                <a:spcPts val="3220"/>
              </a:lnSpc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A) denunciar o retrocesso da humanidade.</a:t>
            </a:r>
          </a:p>
          <a:p>
            <a:pPr>
              <a:lnSpc>
                <a:spcPts val="3220"/>
              </a:lnSpc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B) criticar o consumo de bebida alcoólica pelos humanos.</a:t>
            </a:r>
          </a:p>
          <a:p>
            <a:pPr>
              <a:lnSpc>
                <a:spcPts val="3220"/>
              </a:lnSpc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C) satirizar a caracterização dos humanos como primatas.</a:t>
            </a:r>
          </a:p>
          <a:p>
            <a:pPr>
              <a:lnSpc>
                <a:spcPts val="3220"/>
              </a:lnSpc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D) elogiar a teoria da evolução humana pela seleção natural.</a:t>
            </a:r>
          </a:p>
          <a:p>
            <a:pPr>
              <a:lnSpc>
                <a:spcPts val="3220"/>
              </a:lnSpc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E) fazer um trocadilho com as palavras inovação e involução.</a:t>
            </a:r>
          </a:p>
          <a:p>
            <a:pPr>
              <a:lnSpc>
                <a:spcPts val="3220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0804754" y="1295842"/>
            <a:ext cx="3328424" cy="662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9"/>
              </a:lnSpc>
            </a:pPr>
            <a:r>
              <a:rPr lang="en-US" sz="3399" spc="135">
                <a:solidFill>
                  <a:srgbClr val="000000"/>
                </a:solidFill>
                <a:latin typeface="Canva Sans Bold"/>
              </a:rPr>
              <a:t>ENEM 2015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526231" y="1181100"/>
            <a:ext cx="9885469" cy="8007498"/>
            <a:chOff x="0" y="0"/>
            <a:chExt cx="3164285" cy="256315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64285" cy="2563157"/>
            </a:xfrm>
            <a:custGeom>
              <a:avLst/>
              <a:gdLst/>
              <a:ahLst/>
              <a:cxnLst/>
              <a:rect r="r" b="b" t="t" l="l"/>
              <a:pathLst>
                <a:path h="2563157" w="3164285">
                  <a:moveTo>
                    <a:pt x="25061" y="0"/>
                  </a:moveTo>
                  <a:lnTo>
                    <a:pt x="3139224" y="0"/>
                  </a:lnTo>
                  <a:cubicBezTo>
                    <a:pt x="3153065" y="0"/>
                    <a:pt x="3164285" y="11220"/>
                    <a:pt x="3164285" y="25061"/>
                  </a:cubicBezTo>
                  <a:lnTo>
                    <a:pt x="3164285" y="2538096"/>
                  </a:lnTo>
                  <a:cubicBezTo>
                    <a:pt x="3164285" y="2544742"/>
                    <a:pt x="3161645" y="2551117"/>
                    <a:pt x="3156945" y="2555817"/>
                  </a:cubicBezTo>
                  <a:cubicBezTo>
                    <a:pt x="3152245" y="2560517"/>
                    <a:pt x="3145871" y="2563157"/>
                    <a:pt x="3139224" y="2563157"/>
                  </a:cubicBezTo>
                  <a:lnTo>
                    <a:pt x="25061" y="2563157"/>
                  </a:lnTo>
                  <a:cubicBezTo>
                    <a:pt x="11220" y="2563157"/>
                    <a:pt x="0" y="2551937"/>
                    <a:pt x="0" y="2538096"/>
                  </a:cubicBezTo>
                  <a:lnTo>
                    <a:pt x="0" y="25061"/>
                  </a:lnTo>
                  <a:cubicBezTo>
                    <a:pt x="0" y="18415"/>
                    <a:pt x="2640" y="12040"/>
                    <a:pt x="7340" y="7340"/>
                  </a:cubicBezTo>
                  <a:cubicBezTo>
                    <a:pt x="12040" y="2640"/>
                    <a:pt x="18415" y="0"/>
                    <a:pt x="25061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164285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779902" y="1028700"/>
            <a:ext cx="9479398" cy="8007498"/>
            <a:chOff x="0" y="0"/>
            <a:chExt cx="3034304" cy="256315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34304" cy="2563157"/>
            </a:xfrm>
            <a:custGeom>
              <a:avLst/>
              <a:gdLst/>
              <a:ahLst/>
              <a:cxnLst/>
              <a:rect r="r" b="b" t="t" l="l"/>
              <a:pathLst>
                <a:path h="2563157" w="3034304">
                  <a:moveTo>
                    <a:pt x="26135" y="0"/>
                  </a:moveTo>
                  <a:lnTo>
                    <a:pt x="3008169" y="0"/>
                  </a:lnTo>
                  <a:cubicBezTo>
                    <a:pt x="3022603" y="0"/>
                    <a:pt x="3034304" y="11701"/>
                    <a:pt x="3034304" y="26135"/>
                  </a:cubicBezTo>
                  <a:lnTo>
                    <a:pt x="3034304" y="2537022"/>
                  </a:lnTo>
                  <a:cubicBezTo>
                    <a:pt x="3034304" y="2543954"/>
                    <a:pt x="3031551" y="2550601"/>
                    <a:pt x="3026649" y="2555502"/>
                  </a:cubicBezTo>
                  <a:cubicBezTo>
                    <a:pt x="3021748" y="2560403"/>
                    <a:pt x="3015101" y="2563157"/>
                    <a:pt x="3008169" y="2563157"/>
                  </a:cubicBezTo>
                  <a:lnTo>
                    <a:pt x="26135" y="2563157"/>
                  </a:lnTo>
                  <a:cubicBezTo>
                    <a:pt x="11701" y="2563157"/>
                    <a:pt x="0" y="2551456"/>
                    <a:pt x="0" y="2537022"/>
                  </a:cubicBezTo>
                  <a:lnTo>
                    <a:pt x="0" y="26135"/>
                  </a:lnTo>
                  <a:cubicBezTo>
                    <a:pt x="0" y="11701"/>
                    <a:pt x="11701" y="0"/>
                    <a:pt x="2613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034304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81100" y="1181100"/>
            <a:ext cx="6003578" cy="8007498"/>
            <a:chOff x="0" y="0"/>
            <a:chExt cx="1921713" cy="25631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21713" cy="2563157"/>
            </a:xfrm>
            <a:custGeom>
              <a:avLst/>
              <a:gdLst/>
              <a:ahLst/>
              <a:cxnLst/>
              <a:rect r="r" b="b" t="t" l="l"/>
              <a:pathLst>
                <a:path h="2563157" w="1921713">
                  <a:moveTo>
                    <a:pt x="41266" y="0"/>
                  </a:moveTo>
                  <a:lnTo>
                    <a:pt x="1880447" y="0"/>
                  </a:lnTo>
                  <a:cubicBezTo>
                    <a:pt x="1903238" y="0"/>
                    <a:pt x="1921713" y="18475"/>
                    <a:pt x="1921713" y="41266"/>
                  </a:cubicBezTo>
                  <a:lnTo>
                    <a:pt x="1921713" y="2521891"/>
                  </a:lnTo>
                  <a:cubicBezTo>
                    <a:pt x="1921713" y="2532836"/>
                    <a:pt x="1917366" y="2543332"/>
                    <a:pt x="1909627" y="2551070"/>
                  </a:cubicBezTo>
                  <a:cubicBezTo>
                    <a:pt x="1901888" y="2558809"/>
                    <a:pt x="1891392" y="2563157"/>
                    <a:pt x="1880447" y="2563157"/>
                  </a:cubicBezTo>
                  <a:lnTo>
                    <a:pt x="41266" y="2563157"/>
                  </a:lnTo>
                  <a:cubicBezTo>
                    <a:pt x="30321" y="2563157"/>
                    <a:pt x="19825" y="2558809"/>
                    <a:pt x="12086" y="2551070"/>
                  </a:cubicBezTo>
                  <a:cubicBezTo>
                    <a:pt x="4348" y="2543332"/>
                    <a:pt x="0" y="2532836"/>
                    <a:pt x="0" y="2521891"/>
                  </a:cubicBezTo>
                  <a:lnTo>
                    <a:pt x="0" y="41266"/>
                  </a:lnTo>
                  <a:cubicBezTo>
                    <a:pt x="0" y="30321"/>
                    <a:pt x="4348" y="19825"/>
                    <a:pt x="12086" y="12086"/>
                  </a:cubicBezTo>
                  <a:cubicBezTo>
                    <a:pt x="19825" y="4348"/>
                    <a:pt x="30321" y="0"/>
                    <a:pt x="41266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921713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1028700"/>
            <a:ext cx="5935900" cy="8007498"/>
            <a:chOff x="0" y="0"/>
            <a:chExt cx="1900050" cy="256315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00050" cy="2563157"/>
            </a:xfrm>
            <a:custGeom>
              <a:avLst/>
              <a:gdLst/>
              <a:ahLst/>
              <a:cxnLst/>
              <a:rect r="r" b="b" t="t" l="l"/>
              <a:pathLst>
                <a:path h="2563157" w="1900050">
                  <a:moveTo>
                    <a:pt x="41736" y="0"/>
                  </a:moveTo>
                  <a:lnTo>
                    <a:pt x="1858314" y="0"/>
                  </a:lnTo>
                  <a:cubicBezTo>
                    <a:pt x="1881364" y="0"/>
                    <a:pt x="1900050" y="18686"/>
                    <a:pt x="1900050" y="41736"/>
                  </a:cubicBezTo>
                  <a:lnTo>
                    <a:pt x="1900050" y="2521421"/>
                  </a:lnTo>
                  <a:cubicBezTo>
                    <a:pt x="1900050" y="2532490"/>
                    <a:pt x="1895652" y="2543106"/>
                    <a:pt x="1887825" y="2550933"/>
                  </a:cubicBezTo>
                  <a:cubicBezTo>
                    <a:pt x="1879998" y="2558760"/>
                    <a:pt x="1869383" y="2563157"/>
                    <a:pt x="1858314" y="2563157"/>
                  </a:cubicBezTo>
                  <a:lnTo>
                    <a:pt x="41736" y="2563157"/>
                  </a:lnTo>
                  <a:cubicBezTo>
                    <a:pt x="18686" y="2563157"/>
                    <a:pt x="0" y="2544471"/>
                    <a:pt x="0" y="2521421"/>
                  </a:cubicBezTo>
                  <a:lnTo>
                    <a:pt x="0" y="41736"/>
                  </a:lnTo>
                  <a:cubicBezTo>
                    <a:pt x="0" y="30667"/>
                    <a:pt x="4397" y="20051"/>
                    <a:pt x="12224" y="12224"/>
                  </a:cubicBezTo>
                  <a:cubicBezTo>
                    <a:pt x="20051" y="4397"/>
                    <a:pt x="30667" y="0"/>
                    <a:pt x="41736" y="0"/>
                  </a:cubicBezTo>
                  <a:close/>
                </a:path>
              </a:pathLst>
            </a:custGeom>
            <a:solidFill>
              <a:srgbClr val="FFECCE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900050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8087873" y="2286405"/>
            <a:ext cx="8762185" cy="5492087"/>
          </a:xfrm>
          <a:custGeom>
            <a:avLst/>
            <a:gdLst/>
            <a:ahLst/>
            <a:cxnLst/>
            <a:rect r="r" b="b" t="t" l="l"/>
            <a:pathLst>
              <a:path h="5492087" w="8762185">
                <a:moveTo>
                  <a:pt x="0" y="0"/>
                </a:moveTo>
                <a:lnTo>
                  <a:pt x="8762185" y="0"/>
                </a:lnTo>
                <a:lnTo>
                  <a:pt x="8762185" y="5492087"/>
                </a:lnTo>
                <a:lnTo>
                  <a:pt x="0" y="5492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15091" y="1565984"/>
            <a:ext cx="5163117" cy="719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A palavra inglesa “involution” traduz-se como involução ou regressão. A construção da imagem com base na combinação do verbal com o não verbal revela a intenção de:</a:t>
            </a:r>
          </a:p>
          <a:p>
            <a:pPr>
              <a:lnSpc>
                <a:spcPts val="3220"/>
              </a:lnSpc>
            </a:pPr>
          </a:p>
          <a:p>
            <a:pPr>
              <a:lnSpc>
                <a:spcPts val="3220"/>
              </a:lnSpc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A) denunciar o retrocesso da humanidade.</a:t>
            </a:r>
          </a:p>
          <a:p>
            <a:pPr>
              <a:lnSpc>
                <a:spcPts val="3220"/>
              </a:lnSpc>
            </a:pPr>
            <a:r>
              <a:rPr lang="en-US" sz="2300" spc="92">
                <a:solidFill>
                  <a:srgbClr val="333692"/>
                </a:solidFill>
                <a:latin typeface="Canva Sans Bold"/>
              </a:rPr>
              <a:t>B) criticar o consumo de bebida alcoólica pelos humanos.</a:t>
            </a:r>
          </a:p>
          <a:p>
            <a:pPr>
              <a:lnSpc>
                <a:spcPts val="3220"/>
              </a:lnSpc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C) satirizar a caracterização dos humanos como primatas.</a:t>
            </a:r>
          </a:p>
          <a:p>
            <a:pPr>
              <a:lnSpc>
                <a:spcPts val="3220"/>
              </a:lnSpc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D) elogiar a teoria da evolução humana pela seleção natural.</a:t>
            </a:r>
          </a:p>
          <a:p>
            <a:pPr>
              <a:lnSpc>
                <a:spcPts val="3220"/>
              </a:lnSpc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E) fazer um trocadilho com as palavras inovação e involução.</a:t>
            </a:r>
          </a:p>
          <a:p>
            <a:pPr>
              <a:lnSpc>
                <a:spcPts val="3220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0804754" y="1295842"/>
            <a:ext cx="3328424" cy="662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9"/>
              </a:lnSpc>
            </a:pPr>
            <a:r>
              <a:rPr lang="en-US" sz="3399" spc="135">
                <a:solidFill>
                  <a:srgbClr val="000000"/>
                </a:solidFill>
                <a:latin typeface="Canva Sans Bold"/>
              </a:rPr>
              <a:t>ENEM 2015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162663" y="1181100"/>
            <a:ext cx="8734934" cy="8007498"/>
            <a:chOff x="0" y="0"/>
            <a:chExt cx="2796005" cy="256315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96005" cy="2563157"/>
            </a:xfrm>
            <a:custGeom>
              <a:avLst/>
              <a:gdLst/>
              <a:ahLst/>
              <a:cxnLst/>
              <a:rect r="r" b="b" t="t" l="l"/>
              <a:pathLst>
                <a:path h="2563157" w="2796005">
                  <a:moveTo>
                    <a:pt x="28362" y="0"/>
                  </a:moveTo>
                  <a:lnTo>
                    <a:pt x="2767643" y="0"/>
                  </a:lnTo>
                  <a:cubicBezTo>
                    <a:pt x="2783307" y="0"/>
                    <a:pt x="2796005" y="12698"/>
                    <a:pt x="2796005" y="28362"/>
                  </a:cubicBezTo>
                  <a:lnTo>
                    <a:pt x="2796005" y="2534795"/>
                  </a:lnTo>
                  <a:cubicBezTo>
                    <a:pt x="2796005" y="2550459"/>
                    <a:pt x="2783307" y="2563157"/>
                    <a:pt x="2767643" y="2563157"/>
                  </a:cubicBezTo>
                  <a:lnTo>
                    <a:pt x="28362" y="2563157"/>
                  </a:lnTo>
                  <a:cubicBezTo>
                    <a:pt x="12698" y="2563157"/>
                    <a:pt x="0" y="2550459"/>
                    <a:pt x="0" y="2534795"/>
                  </a:cubicBezTo>
                  <a:lnTo>
                    <a:pt x="0" y="28362"/>
                  </a:lnTo>
                  <a:cubicBezTo>
                    <a:pt x="0" y="12698"/>
                    <a:pt x="12698" y="0"/>
                    <a:pt x="28362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796005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339254" y="1028700"/>
            <a:ext cx="8362702" cy="8007498"/>
            <a:chOff x="0" y="0"/>
            <a:chExt cx="2676856" cy="256315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76856" cy="2563157"/>
            </a:xfrm>
            <a:custGeom>
              <a:avLst/>
              <a:gdLst/>
              <a:ahLst/>
              <a:cxnLst/>
              <a:rect r="r" b="b" t="t" l="l"/>
              <a:pathLst>
                <a:path h="2563157" w="2676856">
                  <a:moveTo>
                    <a:pt x="29625" y="0"/>
                  </a:moveTo>
                  <a:lnTo>
                    <a:pt x="2647231" y="0"/>
                  </a:lnTo>
                  <a:cubicBezTo>
                    <a:pt x="2655088" y="0"/>
                    <a:pt x="2662624" y="3121"/>
                    <a:pt x="2668179" y="8677"/>
                  </a:cubicBezTo>
                  <a:cubicBezTo>
                    <a:pt x="2673735" y="14233"/>
                    <a:pt x="2676856" y="21768"/>
                    <a:pt x="2676856" y="29625"/>
                  </a:cubicBezTo>
                  <a:lnTo>
                    <a:pt x="2676856" y="2533532"/>
                  </a:lnTo>
                  <a:cubicBezTo>
                    <a:pt x="2676856" y="2541389"/>
                    <a:pt x="2673735" y="2548924"/>
                    <a:pt x="2668179" y="2554480"/>
                  </a:cubicBezTo>
                  <a:cubicBezTo>
                    <a:pt x="2662624" y="2560036"/>
                    <a:pt x="2655088" y="2563157"/>
                    <a:pt x="2647231" y="2563157"/>
                  </a:cubicBezTo>
                  <a:lnTo>
                    <a:pt x="29625" y="2563157"/>
                  </a:lnTo>
                  <a:cubicBezTo>
                    <a:pt x="21768" y="2563157"/>
                    <a:pt x="14233" y="2560036"/>
                    <a:pt x="8677" y="2554480"/>
                  </a:cubicBezTo>
                  <a:cubicBezTo>
                    <a:pt x="3121" y="2548924"/>
                    <a:pt x="0" y="2541389"/>
                    <a:pt x="0" y="2533532"/>
                  </a:cubicBezTo>
                  <a:lnTo>
                    <a:pt x="0" y="29625"/>
                  </a:lnTo>
                  <a:cubicBezTo>
                    <a:pt x="0" y="21768"/>
                    <a:pt x="3121" y="14233"/>
                    <a:pt x="8677" y="8677"/>
                  </a:cubicBezTo>
                  <a:cubicBezTo>
                    <a:pt x="14233" y="3121"/>
                    <a:pt x="21768" y="0"/>
                    <a:pt x="296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676856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81100" y="1181100"/>
            <a:ext cx="7627862" cy="8007498"/>
            <a:chOff x="0" y="0"/>
            <a:chExt cx="2441638" cy="25631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41638" cy="2563157"/>
            </a:xfrm>
            <a:custGeom>
              <a:avLst/>
              <a:gdLst/>
              <a:ahLst/>
              <a:cxnLst/>
              <a:rect r="r" b="b" t="t" l="l"/>
              <a:pathLst>
                <a:path h="2563157" w="2441638">
                  <a:moveTo>
                    <a:pt x="32478" y="0"/>
                  </a:moveTo>
                  <a:lnTo>
                    <a:pt x="2409159" y="0"/>
                  </a:lnTo>
                  <a:cubicBezTo>
                    <a:pt x="2427097" y="0"/>
                    <a:pt x="2441638" y="14541"/>
                    <a:pt x="2441638" y="32478"/>
                  </a:cubicBezTo>
                  <a:lnTo>
                    <a:pt x="2441638" y="2530678"/>
                  </a:lnTo>
                  <a:cubicBezTo>
                    <a:pt x="2441638" y="2548616"/>
                    <a:pt x="2427097" y="2563157"/>
                    <a:pt x="2409159" y="2563157"/>
                  </a:cubicBezTo>
                  <a:lnTo>
                    <a:pt x="32478" y="2563157"/>
                  </a:lnTo>
                  <a:cubicBezTo>
                    <a:pt x="14541" y="2563157"/>
                    <a:pt x="0" y="2548616"/>
                    <a:pt x="0" y="2530678"/>
                  </a:cubicBezTo>
                  <a:lnTo>
                    <a:pt x="0" y="32478"/>
                  </a:lnTo>
                  <a:cubicBezTo>
                    <a:pt x="0" y="14541"/>
                    <a:pt x="14541" y="0"/>
                    <a:pt x="32478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441638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1028700"/>
            <a:ext cx="7560184" cy="8007498"/>
            <a:chOff x="0" y="0"/>
            <a:chExt cx="2419974" cy="256315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19974" cy="2563157"/>
            </a:xfrm>
            <a:custGeom>
              <a:avLst/>
              <a:gdLst/>
              <a:ahLst/>
              <a:cxnLst/>
              <a:rect r="r" b="b" t="t" l="l"/>
              <a:pathLst>
                <a:path h="2563157" w="2419974">
                  <a:moveTo>
                    <a:pt x="32769" y="0"/>
                  </a:moveTo>
                  <a:lnTo>
                    <a:pt x="2387205" y="0"/>
                  </a:lnTo>
                  <a:cubicBezTo>
                    <a:pt x="2405303" y="0"/>
                    <a:pt x="2419974" y="14671"/>
                    <a:pt x="2419974" y="32769"/>
                  </a:cubicBezTo>
                  <a:lnTo>
                    <a:pt x="2419974" y="2530388"/>
                  </a:lnTo>
                  <a:cubicBezTo>
                    <a:pt x="2419974" y="2548486"/>
                    <a:pt x="2405303" y="2563157"/>
                    <a:pt x="2387205" y="2563157"/>
                  </a:cubicBezTo>
                  <a:lnTo>
                    <a:pt x="32769" y="2563157"/>
                  </a:lnTo>
                  <a:cubicBezTo>
                    <a:pt x="14671" y="2563157"/>
                    <a:pt x="0" y="2548486"/>
                    <a:pt x="0" y="2530388"/>
                  </a:cubicBezTo>
                  <a:lnTo>
                    <a:pt x="0" y="32769"/>
                  </a:lnTo>
                  <a:cubicBezTo>
                    <a:pt x="0" y="14671"/>
                    <a:pt x="14671" y="0"/>
                    <a:pt x="32769" y="0"/>
                  </a:cubicBezTo>
                  <a:close/>
                </a:path>
              </a:pathLst>
            </a:custGeom>
            <a:solidFill>
              <a:srgbClr val="FFECCE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419974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9743810" y="3067083"/>
            <a:ext cx="7591690" cy="5278672"/>
          </a:xfrm>
          <a:custGeom>
            <a:avLst/>
            <a:gdLst/>
            <a:ahLst/>
            <a:cxnLst/>
            <a:rect r="r" b="b" t="t" l="l"/>
            <a:pathLst>
              <a:path h="5278672" w="7591690">
                <a:moveTo>
                  <a:pt x="0" y="0"/>
                </a:moveTo>
                <a:lnTo>
                  <a:pt x="7591690" y="0"/>
                </a:lnTo>
                <a:lnTo>
                  <a:pt x="7591690" y="5278672"/>
                </a:lnTo>
                <a:lnTo>
                  <a:pt x="0" y="5278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15091" y="1243331"/>
            <a:ext cx="6855080" cy="7957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spc="68">
                <a:solidFill>
                  <a:srgbClr val="000000"/>
                </a:solidFill>
                <a:latin typeface="Canva Sans"/>
              </a:rPr>
              <a:t>Na criação do texto, o chargista Iotti usa criativamente um intertexto: os traços reconstroem uma cena de Guernica, painel de Pablo Picasso que retrata os horrores e a destruição provocados pelo bombardeio a uma pequena cidade da Espanha. Na charge, publicada no período de carnaval, recebe destaque a figura do carro, elemento introduzido por Iotti no intertexto. Além dessa figura, a linguagem verbal contribui para estabelecer um diálogo entre a obra de Picasso e a charge, ao explorar.</a:t>
            </a:r>
          </a:p>
          <a:p>
            <a:pPr>
              <a:lnSpc>
                <a:spcPts val="2380"/>
              </a:lnSpc>
            </a:pPr>
          </a:p>
          <a:p>
            <a:pPr>
              <a:lnSpc>
                <a:spcPts val="2380"/>
              </a:lnSpc>
            </a:pPr>
            <a:r>
              <a:rPr lang="en-US" sz="1700" spc="68">
                <a:solidFill>
                  <a:srgbClr val="000000"/>
                </a:solidFill>
                <a:latin typeface="Canva Sans"/>
              </a:rPr>
              <a:t>A) uma referência ao contexto, “trânsito no feriadão”, esclarecendo-se o referente tanto do texto de Iotti quanto da obra de Picasso.</a:t>
            </a:r>
          </a:p>
          <a:p>
            <a:pPr>
              <a:lnSpc>
                <a:spcPts val="2380"/>
              </a:lnSpc>
            </a:pPr>
            <a:r>
              <a:rPr lang="en-US" sz="1700" spc="68">
                <a:solidFill>
                  <a:srgbClr val="000000"/>
                </a:solidFill>
                <a:latin typeface="Canva Sans"/>
              </a:rPr>
              <a:t>B) uma referência ao tempo presente, com o emprego da forma verbal “é”, evidenciando-se a atualidade do tema abordado tanto pelo pintor espanhol quanto pelo chargista brasileiro.</a:t>
            </a:r>
          </a:p>
          <a:p>
            <a:pPr>
              <a:lnSpc>
                <a:spcPts val="2380"/>
              </a:lnSpc>
            </a:pPr>
            <a:r>
              <a:rPr lang="en-US" sz="1700" spc="68">
                <a:solidFill>
                  <a:srgbClr val="000000"/>
                </a:solidFill>
                <a:latin typeface="Canva Sans"/>
              </a:rPr>
              <a:t>C) um termo pejorativo, “trânsito”, reforçando-se a imagem negativa de mundo caótico presente tanto em Guernica quanto na charge.</a:t>
            </a:r>
          </a:p>
          <a:p>
            <a:pPr>
              <a:lnSpc>
                <a:spcPts val="2380"/>
              </a:lnSpc>
            </a:pPr>
            <a:r>
              <a:rPr lang="en-US" sz="1700" spc="68">
                <a:solidFill>
                  <a:srgbClr val="000000"/>
                </a:solidFill>
                <a:latin typeface="Canva Sans"/>
              </a:rPr>
              <a:t>D) uma referência temporal, “sempre”, referindo-se à permanência de tragédias retratadas tanto em Guernica quanto na charge.</a:t>
            </a:r>
          </a:p>
          <a:p>
            <a:pPr>
              <a:lnSpc>
                <a:spcPts val="2380"/>
              </a:lnSpc>
            </a:pPr>
            <a:r>
              <a:rPr lang="en-US" sz="1700" spc="68">
                <a:solidFill>
                  <a:srgbClr val="000000"/>
                </a:solidFill>
                <a:latin typeface="Canva Sans"/>
              </a:rPr>
              <a:t>E) uma expressão polissêmica, “quadro dramático”, remetendo-se tanto à obra pictórica quanto ao contexto do trânsito brasileiro.</a:t>
            </a:r>
          </a:p>
          <a:p>
            <a:pPr>
              <a:lnSpc>
                <a:spcPts val="2380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1856393" y="1803431"/>
            <a:ext cx="3328424" cy="662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9"/>
              </a:lnSpc>
            </a:pPr>
            <a:r>
              <a:rPr lang="en-US" sz="3399" spc="135">
                <a:solidFill>
                  <a:srgbClr val="000000"/>
                </a:solidFill>
                <a:latin typeface="Canva Sans Bold"/>
              </a:rPr>
              <a:t>ENEM 2015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06393" y="812107"/>
            <a:ext cx="13675214" cy="1854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60"/>
              </a:lnSpc>
            </a:pPr>
            <a:r>
              <a:rPr lang="en-US" sz="12531" spc="501">
                <a:solidFill>
                  <a:srgbClr val="000000"/>
                </a:solidFill>
                <a:latin typeface="Chewy"/>
              </a:rPr>
              <a:t>Linguagem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275895" y="601961"/>
            <a:ext cx="13583809" cy="1854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60"/>
              </a:lnSpc>
            </a:pPr>
            <a:r>
              <a:rPr lang="en-US" sz="12531" spc="501">
                <a:solidFill>
                  <a:srgbClr val="D7E8FA"/>
                </a:solidFill>
                <a:latin typeface="Chewy"/>
              </a:rPr>
              <a:t>Linguagem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209882" y="3072240"/>
            <a:ext cx="12020637" cy="5141171"/>
            <a:chOff x="0" y="0"/>
            <a:chExt cx="4035034" cy="172576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35034" cy="1725765"/>
            </a:xfrm>
            <a:custGeom>
              <a:avLst/>
              <a:gdLst/>
              <a:ahLst/>
              <a:cxnLst/>
              <a:rect r="r" b="b" t="t" l="l"/>
              <a:pathLst>
                <a:path h="1725765" w="4035034">
                  <a:moveTo>
                    <a:pt x="20610" y="0"/>
                  </a:moveTo>
                  <a:lnTo>
                    <a:pt x="4014424" y="0"/>
                  </a:lnTo>
                  <a:cubicBezTo>
                    <a:pt x="4025807" y="0"/>
                    <a:pt x="4035034" y="9227"/>
                    <a:pt x="4035034" y="20610"/>
                  </a:cubicBezTo>
                  <a:lnTo>
                    <a:pt x="4035034" y="1705156"/>
                  </a:lnTo>
                  <a:cubicBezTo>
                    <a:pt x="4035034" y="1716538"/>
                    <a:pt x="4025807" y="1725765"/>
                    <a:pt x="4014424" y="1725765"/>
                  </a:cubicBezTo>
                  <a:lnTo>
                    <a:pt x="20610" y="1725765"/>
                  </a:lnTo>
                  <a:cubicBezTo>
                    <a:pt x="9227" y="1725765"/>
                    <a:pt x="0" y="1716538"/>
                    <a:pt x="0" y="1705156"/>
                  </a:cubicBezTo>
                  <a:lnTo>
                    <a:pt x="0" y="20610"/>
                  </a:lnTo>
                  <a:cubicBezTo>
                    <a:pt x="0" y="9227"/>
                    <a:pt x="9227" y="0"/>
                    <a:pt x="20610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035034" cy="1763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057482" y="3084884"/>
            <a:ext cx="12020637" cy="4988771"/>
            <a:chOff x="0" y="0"/>
            <a:chExt cx="4035034" cy="167460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35034" cy="1674608"/>
            </a:xfrm>
            <a:custGeom>
              <a:avLst/>
              <a:gdLst/>
              <a:ahLst/>
              <a:cxnLst/>
              <a:rect r="r" b="b" t="t" l="l"/>
              <a:pathLst>
                <a:path h="1674608" w="4035034">
                  <a:moveTo>
                    <a:pt x="20610" y="0"/>
                  </a:moveTo>
                  <a:lnTo>
                    <a:pt x="4014424" y="0"/>
                  </a:lnTo>
                  <a:cubicBezTo>
                    <a:pt x="4025807" y="0"/>
                    <a:pt x="4035034" y="9227"/>
                    <a:pt x="4035034" y="20610"/>
                  </a:cubicBezTo>
                  <a:lnTo>
                    <a:pt x="4035034" y="1653999"/>
                  </a:lnTo>
                  <a:cubicBezTo>
                    <a:pt x="4035034" y="1665381"/>
                    <a:pt x="4025807" y="1674608"/>
                    <a:pt x="4014424" y="1674608"/>
                  </a:cubicBezTo>
                  <a:lnTo>
                    <a:pt x="20610" y="1674608"/>
                  </a:lnTo>
                  <a:cubicBezTo>
                    <a:pt x="9227" y="1674608"/>
                    <a:pt x="0" y="1665381"/>
                    <a:pt x="0" y="1653999"/>
                  </a:cubicBezTo>
                  <a:lnTo>
                    <a:pt x="0" y="20610"/>
                  </a:lnTo>
                  <a:cubicBezTo>
                    <a:pt x="0" y="9227"/>
                    <a:pt x="9227" y="0"/>
                    <a:pt x="2061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035034" cy="17127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4942595" y="-373338"/>
            <a:ext cx="4633410" cy="4719432"/>
            <a:chOff x="0" y="0"/>
            <a:chExt cx="6177880" cy="6292576"/>
          </a:xfrm>
        </p:grpSpPr>
        <p:sp>
          <p:nvSpPr>
            <p:cNvPr name="Freeform 12" id="12"/>
            <p:cNvSpPr/>
            <p:nvPr/>
          </p:nvSpPr>
          <p:spPr>
            <a:xfrm flipH="false" flipV="false" rot="-1727375">
              <a:off x="1042228" y="954317"/>
              <a:ext cx="4296624" cy="4587143"/>
            </a:xfrm>
            <a:custGeom>
              <a:avLst/>
              <a:gdLst/>
              <a:ahLst/>
              <a:cxnLst/>
              <a:rect r="r" b="b" t="t" l="l"/>
              <a:pathLst>
                <a:path h="4587143" w="4296624">
                  <a:moveTo>
                    <a:pt x="0" y="0"/>
                  </a:moveTo>
                  <a:lnTo>
                    <a:pt x="4296624" y="0"/>
                  </a:lnTo>
                  <a:lnTo>
                    <a:pt x="4296624" y="4587143"/>
                  </a:lnTo>
                  <a:lnTo>
                    <a:pt x="0" y="4587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-1727375">
              <a:off x="839028" y="751117"/>
              <a:ext cx="4296624" cy="4587143"/>
            </a:xfrm>
            <a:custGeom>
              <a:avLst/>
              <a:gdLst/>
              <a:ahLst/>
              <a:cxnLst/>
              <a:rect r="r" b="b" t="t" l="l"/>
              <a:pathLst>
                <a:path h="4587143" w="4296624">
                  <a:moveTo>
                    <a:pt x="0" y="0"/>
                  </a:moveTo>
                  <a:lnTo>
                    <a:pt x="4296624" y="0"/>
                  </a:lnTo>
                  <a:lnTo>
                    <a:pt x="4296624" y="4587143"/>
                  </a:lnTo>
                  <a:lnTo>
                    <a:pt x="0" y="4587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-1051419" y="6451585"/>
            <a:ext cx="6065742" cy="5193762"/>
            <a:chOff x="0" y="0"/>
            <a:chExt cx="8087656" cy="6925016"/>
          </a:xfrm>
        </p:grpSpPr>
        <p:sp>
          <p:nvSpPr>
            <p:cNvPr name="Freeform 15" id="15"/>
            <p:cNvSpPr/>
            <p:nvPr/>
          </p:nvSpPr>
          <p:spPr>
            <a:xfrm flipH="false" flipV="false" rot="1805710">
              <a:off x="674427" y="1691214"/>
              <a:ext cx="6942002" cy="3745789"/>
            </a:xfrm>
            <a:custGeom>
              <a:avLst/>
              <a:gdLst/>
              <a:ahLst/>
              <a:cxnLst/>
              <a:rect r="r" b="b" t="t" l="l"/>
              <a:pathLst>
                <a:path h="3745789" w="6942002">
                  <a:moveTo>
                    <a:pt x="0" y="0"/>
                  </a:moveTo>
                  <a:lnTo>
                    <a:pt x="6942002" y="0"/>
                  </a:lnTo>
                  <a:lnTo>
                    <a:pt x="6942002" y="3745788"/>
                  </a:lnTo>
                  <a:lnTo>
                    <a:pt x="0" y="3745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1805710">
              <a:off x="471227" y="1488014"/>
              <a:ext cx="6942002" cy="3745789"/>
            </a:xfrm>
            <a:custGeom>
              <a:avLst/>
              <a:gdLst/>
              <a:ahLst/>
              <a:cxnLst/>
              <a:rect r="r" b="b" t="t" l="l"/>
              <a:pathLst>
                <a:path h="3745789" w="6942002">
                  <a:moveTo>
                    <a:pt x="0" y="0"/>
                  </a:moveTo>
                  <a:lnTo>
                    <a:pt x="6942002" y="0"/>
                  </a:lnTo>
                  <a:lnTo>
                    <a:pt x="6942002" y="3745788"/>
                  </a:lnTo>
                  <a:lnTo>
                    <a:pt x="0" y="3745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-1386466" y="4211640"/>
            <a:ext cx="4180215" cy="3211508"/>
            <a:chOff x="0" y="0"/>
            <a:chExt cx="5573620" cy="4282011"/>
          </a:xfrm>
        </p:grpSpPr>
        <p:sp>
          <p:nvSpPr>
            <p:cNvPr name="Freeform 18" id="18"/>
            <p:cNvSpPr/>
            <p:nvPr/>
          </p:nvSpPr>
          <p:spPr>
            <a:xfrm flipH="false" flipV="false" rot="1047764">
              <a:off x="510724" y="852650"/>
              <a:ext cx="4755373" cy="2779912"/>
            </a:xfrm>
            <a:custGeom>
              <a:avLst/>
              <a:gdLst/>
              <a:ahLst/>
              <a:cxnLst/>
              <a:rect r="r" b="b" t="t" l="l"/>
              <a:pathLst>
                <a:path h="2779912" w="4755373">
                  <a:moveTo>
                    <a:pt x="0" y="0"/>
                  </a:moveTo>
                  <a:lnTo>
                    <a:pt x="4755372" y="0"/>
                  </a:lnTo>
                  <a:lnTo>
                    <a:pt x="4755372" y="2779911"/>
                  </a:lnTo>
                  <a:lnTo>
                    <a:pt x="0" y="27799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1047764">
              <a:off x="307524" y="649450"/>
              <a:ext cx="4755373" cy="2779912"/>
            </a:xfrm>
            <a:custGeom>
              <a:avLst/>
              <a:gdLst/>
              <a:ahLst/>
              <a:cxnLst/>
              <a:rect r="r" b="b" t="t" l="l"/>
              <a:pathLst>
                <a:path h="2779912" w="4755373">
                  <a:moveTo>
                    <a:pt x="0" y="0"/>
                  </a:moveTo>
                  <a:lnTo>
                    <a:pt x="4755372" y="0"/>
                  </a:lnTo>
                  <a:lnTo>
                    <a:pt x="4755372" y="2779911"/>
                  </a:lnTo>
                  <a:lnTo>
                    <a:pt x="0" y="27799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6598222" y="4023988"/>
            <a:ext cx="2013558" cy="2579997"/>
            <a:chOff x="0" y="0"/>
            <a:chExt cx="2684744" cy="343999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203200" y="203200"/>
              <a:ext cx="2481544" cy="3236797"/>
            </a:xfrm>
            <a:custGeom>
              <a:avLst/>
              <a:gdLst/>
              <a:ahLst/>
              <a:cxnLst/>
              <a:rect r="r" b="b" t="t" l="l"/>
              <a:pathLst>
                <a:path h="3236797" w="2481544">
                  <a:moveTo>
                    <a:pt x="0" y="0"/>
                  </a:moveTo>
                  <a:lnTo>
                    <a:pt x="2481544" y="0"/>
                  </a:lnTo>
                  <a:lnTo>
                    <a:pt x="2481544" y="3236797"/>
                  </a:lnTo>
                  <a:lnTo>
                    <a:pt x="0" y="3236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481544" cy="3236797"/>
            </a:xfrm>
            <a:custGeom>
              <a:avLst/>
              <a:gdLst/>
              <a:ahLst/>
              <a:cxnLst/>
              <a:rect r="r" b="b" t="t" l="l"/>
              <a:pathLst>
                <a:path h="3236797" w="2481544">
                  <a:moveTo>
                    <a:pt x="0" y="0"/>
                  </a:moveTo>
                  <a:lnTo>
                    <a:pt x="2481544" y="0"/>
                  </a:lnTo>
                  <a:lnTo>
                    <a:pt x="2481544" y="3236797"/>
                  </a:lnTo>
                  <a:lnTo>
                    <a:pt x="0" y="3236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3507095" y="3005565"/>
            <a:ext cx="10722154" cy="5543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8"/>
              </a:lnSpc>
            </a:pPr>
          </a:p>
          <a:p>
            <a:pPr algn="ctr">
              <a:lnSpc>
                <a:spcPts val="3928"/>
              </a:lnSpc>
            </a:pPr>
            <a:r>
              <a:rPr lang="en-US" sz="2805" spc="112">
                <a:solidFill>
                  <a:srgbClr val="000000"/>
                </a:solidFill>
                <a:latin typeface="Canva Sans Bold"/>
              </a:rPr>
              <a:t>A linguagem está na natureza do homem, que não a fabricou. [...] Não atingimos nunca o homem separado da linguagem e não o vemos nunca inventando-a. Não atingimos jamais o homem reduzido a si mesmo e procurando conceber a existência do outro. É um homem falando que encontramos no mundo, um homem falando com outro homem, e a linguagem ensina a própria definição do homem (BENVENISTE, 2005, p.285). </a:t>
            </a:r>
          </a:p>
          <a:p>
            <a:pPr algn="ctr">
              <a:lnSpc>
                <a:spcPts val="4208"/>
              </a:lnSpc>
            </a:pPr>
          </a:p>
          <a:p>
            <a:pPr algn="ctr">
              <a:lnSpc>
                <a:spcPts val="4208"/>
              </a:lnSpc>
            </a:pPr>
          </a:p>
        </p:txBody>
      </p:sp>
      <p:grpSp>
        <p:nvGrpSpPr>
          <p:cNvPr name="Group 24" id="24"/>
          <p:cNvGrpSpPr/>
          <p:nvPr/>
        </p:nvGrpSpPr>
        <p:grpSpPr>
          <a:xfrm rot="0">
            <a:off x="4385442" y="8539442"/>
            <a:ext cx="2530033" cy="2158829"/>
            <a:chOff x="0" y="0"/>
            <a:chExt cx="3373377" cy="2878439"/>
          </a:xfrm>
        </p:grpSpPr>
        <p:sp>
          <p:nvSpPr>
            <p:cNvPr name="Freeform 25" id="25"/>
            <p:cNvSpPr/>
            <p:nvPr/>
          </p:nvSpPr>
          <p:spPr>
            <a:xfrm flipH="false" flipV="false" rot="5203350">
              <a:off x="445916" y="-71229"/>
              <a:ext cx="2481544" cy="3236797"/>
            </a:xfrm>
            <a:custGeom>
              <a:avLst/>
              <a:gdLst/>
              <a:ahLst/>
              <a:cxnLst/>
              <a:rect r="r" b="b" t="t" l="l"/>
              <a:pathLst>
                <a:path h="3236797" w="2481544">
                  <a:moveTo>
                    <a:pt x="0" y="0"/>
                  </a:moveTo>
                  <a:lnTo>
                    <a:pt x="2481545" y="0"/>
                  </a:lnTo>
                  <a:lnTo>
                    <a:pt x="2481545" y="3236797"/>
                  </a:lnTo>
                  <a:lnTo>
                    <a:pt x="0" y="3236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5203350">
              <a:off x="445916" y="-287129"/>
              <a:ext cx="2481544" cy="3236797"/>
            </a:xfrm>
            <a:custGeom>
              <a:avLst/>
              <a:gdLst/>
              <a:ahLst/>
              <a:cxnLst/>
              <a:rect r="r" b="b" t="t" l="l"/>
              <a:pathLst>
                <a:path h="3236797" w="2481544">
                  <a:moveTo>
                    <a:pt x="0" y="0"/>
                  </a:moveTo>
                  <a:lnTo>
                    <a:pt x="2481545" y="0"/>
                  </a:lnTo>
                  <a:lnTo>
                    <a:pt x="2481545" y="3236797"/>
                  </a:lnTo>
                  <a:lnTo>
                    <a:pt x="0" y="3236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162663" y="1181100"/>
            <a:ext cx="8734934" cy="8007498"/>
            <a:chOff x="0" y="0"/>
            <a:chExt cx="2796005" cy="256315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96005" cy="2563157"/>
            </a:xfrm>
            <a:custGeom>
              <a:avLst/>
              <a:gdLst/>
              <a:ahLst/>
              <a:cxnLst/>
              <a:rect r="r" b="b" t="t" l="l"/>
              <a:pathLst>
                <a:path h="2563157" w="2796005">
                  <a:moveTo>
                    <a:pt x="28362" y="0"/>
                  </a:moveTo>
                  <a:lnTo>
                    <a:pt x="2767643" y="0"/>
                  </a:lnTo>
                  <a:cubicBezTo>
                    <a:pt x="2783307" y="0"/>
                    <a:pt x="2796005" y="12698"/>
                    <a:pt x="2796005" y="28362"/>
                  </a:cubicBezTo>
                  <a:lnTo>
                    <a:pt x="2796005" y="2534795"/>
                  </a:lnTo>
                  <a:cubicBezTo>
                    <a:pt x="2796005" y="2550459"/>
                    <a:pt x="2783307" y="2563157"/>
                    <a:pt x="2767643" y="2563157"/>
                  </a:cubicBezTo>
                  <a:lnTo>
                    <a:pt x="28362" y="2563157"/>
                  </a:lnTo>
                  <a:cubicBezTo>
                    <a:pt x="12698" y="2563157"/>
                    <a:pt x="0" y="2550459"/>
                    <a:pt x="0" y="2534795"/>
                  </a:cubicBezTo>
                  <a:lnTo>
                    <a:pt x="0" y="28362"/>
                  </a:lnTo>
                  <a:cubicBezTo>
                    <a:pt x="0" y="12698"/>
                    <a:pt x="12698" y="0"/>
                    <a:pt x="28362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796005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339254" y="1028700"/>
            <a:ext cx="8362702" cy="8007498"/>
            <a:chOff x="0" y="0"/>
            <a:chExt cx="2676856" cy="256315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76856" cy="2563157"/>
            </a:xfrm>
            <a:custGeom>
              <a:avLst/>
              <a:gdLst/>
              <a:ahLst/>
              <a:cxnLst/>
              <a:rect r="r" b="b" t="t" l="l"/>
              <a:pathLst>
                <a:path h="2563157" w="2676856">
                  <a:moveTo>
                    <a:pt x="29625" y="0"/>
                  </a:moveTo>
                  <a:lnTo>
                    <a:pt x="2647231" y="0"/>
                  </a:lnTo>
                  <a:cubicBezTo>
                    <a:pt x="2655088" y="0"/>
                    <a:pt x="2662624" y="3121"/>
                    <a:pt x="2668179" y="8677"/>
                  </a:cubicBezTo>
                  <a:cubicBezTo>
                    <a:pt x="2673735" y="14233"/>
                    <a:pt x="2676856" y="21768"/>
                    <a:pt x="2676856" y="29625"/>
                  </a:cubicBezTo>
                  <a:lnTo>
                    <a:pt x="2676856" y="2533532"/>
                  </a:lnTo>
                  <a:cubicBezTo>
                    <a:pt x="2676856" y="2541389"/>
                    <a:pt x="2673735" y="2548924"/>
                    <a:pt x="2668179" y="2554480"/>
                  </a:cubicBezTo>
                  <a:cubicBezTo>
                    <a:pt x="2662624" y="2560036"/>
                    <a:pt x="2655088" y="2563157"/>
                    <a:pt x="2647231" y="2563157"/>
                  </a:cubicBezTo>
                  <a:lnTo>
                    <a:pt x="29625" y="2563157"/>
                  </a:lnTo>
                  <a:cubicBezTo>
                    <a:pt x="21768" y="2563157"/>
                    <a:pt x="14233" y="2560036"/>
                    <a:pt x="8677" y="2554480"/>
                  </a:cubicBezTo>
                  <a:cubicBezTo>
                    <a:pt x="3121" y="2548924"/>
                    <a:pt x="0" y="2541389"/>
                    <a:pt x="0" y="2533532"/>
                  </a:cubicBezTo>
                  <a:lnTo>
                    <a:pt x="0" y="29625"/>
                  </a:lnTo>
                  <a:cubicBezTo>
                    <a:pt x="0" y="21768"/>
                    <a:pt x="3121" y="14233"/>
                    <a:pt x="8677" y="8677"/>
                  </a:cubicBezTo>
                  <a:cubicBezTo>
                    <a:pt x="14233" y="3121"/>
                    <a:pt x="21768" y="0"/>
                    <a:pt x="296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676856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81100" y="1181100"/>
            <a:ext cx="7627862" cy="8007498"/>
            <a:chOff x="0" y="0"/>
            <a:chExt cx="2441638" cy="25631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41638" cy="2563157"/>
            </a:xfrm>
            <a:custGeom>
              <a:avLst/>
              <a:gdLst/>
              <a:ahLst/>
              <a:cxnLst/>
              <a:rect r="r" b="b" t="t" l="l"/>
              <a:pathLst>
                <a:path h="2563157" w="2441638">
                  <a:moveTo>
                    <a:pt x="32478" y="0"/>
                  </a:moveTo>
                  <a:lnTo>
                    <a:pt x="2409159" y="0"/>
                  </a:lnTo>
                  <a:cubicBezTo>
                    <a:pt x="2427097" y="0"/>
                    <a:pt x="2441638" y="14541"/>
                    <a:pt x="2441638" y="32478"/>
                  </a:cubicBezTo>
                  <a:lnTo>
                    <a:pt x="2441638" y="2530678"/>
                  </a:lnTo>
                  <a:cubicBezTo>
                    <a:pt x="2441638" y="2548616"/>
                    <a:pt x="2427097" y="2563157"/>
                    <a:pt x="2409159" y="2563157"/>
                  </a:cubicBezTo>
                  <a:lnTo>
                    <a:pt x="32478" y="2563157"/>
                  </a:lnTo>
                  <a:cubicBezTo>
                    <a:pt x="14541" y="2563157"/>
                    <a:pt x="0" y="2548616"/>
                    <a:pt x="0" y="2530678"/>
                  </a:cubicBezTo>
                  <a:lnTo>
                    <a:pt x="0" y="32478"/>
                  </a:lnTo>
                  <a:cubicBezTo>
                    <a:pt x="0" y="14541"/>
                    <a:pt x="14541" y="0"/>
                    <a:pt x="32478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441638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1028700"/>
            <a:ext cx="7560184" cy="8007498"/>
            <a:chOff x="0" y="0"/>
            <a:chExt cx="2419974" cy="256315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19974" cy="2563157"/>
            </a:xfrm>
            <a:custGeom>
              <a:avLst/>
              <a:gdLst/>
              <a:ahLst/>
              <a:cxnLst/>
              <a:rect r="r" b="b" t="t" l="l"/>
              <a:pathLst>
                <a:path h="2563157" w="2419974">
                  <a:moveTo>
                    <a:pt x="32769" y="0"/>
                  </a:moveTo>
                  <a:lnTo>
                    <a:pt x="2387205" y="0"/>
                  </a:lnTo>
                  <a:cubicBezTo>
                    <a:pt x="2405303" y="0"/>
                    <a:pt x="2419974" y="14671"/>
                    <a:pt x="2419974" y="32769"/>
                  </a:cubicBezTo>
                  <a:lnTo>
                    <a:pt x="2419974" y="2530388"/>
                  </a:lnTo>
                  <a:cubicBezTo>
                    <a:pt x="2419974" y="2548486"/>
                    <a:pt x="2405303" y="2563157"/>
                    <a:pt x="2387205" y="2563157"/>
                  </a:cubicBezTo>
                  <a:lnTo>
                    <a:pt x="32769" y="2563157"/>
                  </a:lnTo>
                  <a:cubicBezTo>
                    <a:pt x="14671" y="2563157"/>
                    <a:pt x="0" y="2548486"/>
                    <a:pt x="0" y="2530388"/>
                  </a:cubicBezTo>
                  <a:lnTo>
                    <a:pt x="0" y="32769"/>
                  </a:lnTo>
                  <a:cubicBezTo>
                    <a:pt x="0" y="14671"/>
                    <a:pt x="14671" y="0"/>
                    <a:pt x="32769" y="0"/>
                  </a:cubicBezTo>
                  <a:close/>
                </a:path>
              </a:pathLst>
            </a:custGeom>
            <a:solidFill>
              <a:srgbClr val="FFECCE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419974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9743810" y="3067083"/>
            <a:ext cx="7591690" cy="5278672"/>
          </a:xfrm>
          <a:custGeom>
            <a:avLst/>
            <a:gdLst/>
            <a:ahLst/>
            <a:cxnLst/>
            <a:rect r="r" b="b" t="t" l="l"/>
            <a:pathLst>
              <a:path h="5278672" w="7591690">
                <a:moveTo>
                  <a:pt x="0" y="0"/>
                </a:moveTo>
                <a:lnTo>
                  <a:pt x="7591690" y="0"/>
                </a:lnTo>
                <a:lnTo>
                  <a:pt x="7591690" y="5278672"/>
                </a:lnTo>
                <a:lnTo>
                  <a:pt x="0" y="5278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15091" y="1243331"/>
            <a:ext cx="6855080" cy="7957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spc="68">
                <a:solidFill>
                  <a:srgbClr val="000000"/>
                </a:solidFill>
                <a:latin typeface="Canva Sans"/>
              </a:rPr>
              <a:t>Na criação do texto, o chargista Iotti usa criativamente um intertexto: os traços reconstroem uma cena de Guernica, painel de Pablo Picasso que retrata os horrores e a destruição provocados pelo bombardeio a uma pequena cidade da Espanha. Na charge, publicada no período de carnaval, recebe destaque a figura do carro, elemento introduzido por Iotti no intertexto. Além dessa figura, a linguagem verbal contribui para estabelecer um diálogo entre a obra de Picasso e a charge, ao explorar.</a:t>
            </a:r>
          </a:p>
          <a:p>
            <a:pPr>
              <a:lnSpc>
                <a:spcPts val="2380"/>
              </a:lnSpc>
            </a:pPr>
          </a:p>
          <a:p>
            <a:pPr>
              <a:lnSpc>
                <a:spcPts val="2380"/>
              </a:lnSpc>
            </a:pPr>
            <a:r>
              <a:rPr lang="en-US" sz="1700" spc="68">
                <a:solidFill>
                  <a:srgbClr val="000000"/>
                </a:solidFill>
                <a:latin typeface="Canva Sans"/>
              </a:rPr>
              <a:t>A) uma referência ao contexto, “trânsito no feriadão”, esclarecendo-se o referente tanto do texto de Iotti quanto da obra de Picasso.</a:t>
            </a:r>
          </a:p>
          <a:p>
            <a:pPr>
              <a:lnSpc>
                <a:spcPts val="2380"/>
              </a:lnSpc>
            </a:pPr>
            <a:r>
              <a:rPr lang="en-US" sz="1700" spc="68">
                <a:solidFill>
                  <a:srgbClr val="000000"/>
                </a:solidFill>
                <a:latin typeface="Canva Sans"/>
              </a:rPr>
              <a:t>B) uma referência ao tempo presente, com o emprego da forma verbal “é”, evidenciando-se a atualidade do tema abordado tanto pelo pintor espanhol quanto pelo chargista brasileiro.</a:t>
            </a:r>
          </a:p>
          <a:p>
            <a:pPr>
              <a:lnSpc>
                <a:spcPts val="2380"/>
              </a:lnSpc>
            </a:pPr>
            <a:r>
              <a:rPr lang="en-US" sz="1700" spc="68">
                <a:solidFill>
                  <a:srgbClr val="000000"/>
                </a:solidFill>
                <a:latin typeface="Canva Sans"/>
              </a:rPr>
              <a:t>C) um termo pejorativo, “trânsito”, reforçando-se a imagem negativa de mundo caótico presente tanto em Guernica quanto na charge.</a:t>
            </a:r>
          </a:p>
          <a:p>
            <a:pPr>
              <a:lnSpc>
                <a:spcPts val="2380"/>
              </a:lnSpc>
            </a:pPr>
            <a:r>
              <a:rPr lang="en-US" sz="1700" spc="68">
                <a:solidFill>
                  <a:srgbClr val="000000"/>
                </a:solidFill>
                <a:latin typeface="Canva Sans"/>
              </a:rPr>
              <a:t>D) uma referência temporal, “sempre”, referindo-se à permanência de tragédias retratadas tanto em Guernica quanto na charge.</a:t>
            </a:r>
          </a:p>
          <a:p>
            <a:pPr>
              <a:lnSpc>
                <a:spcPts val="2380"/>
              </a:lnSpc>
            </a:pPr>
            <a:r>
              <a:rPr lang="en-US" sz="1700" spc="68">
                <a:solidFill>
                  <a:srgbClr val="333692"/>
                </a:solidFill>
                <a:latin typeface="Canva Sans Bold"/>
              </a:rPr>
              <a:t>E) uma expressão polissêmica, “quadro dramático”, remetendo-se tanto à obra pictórica quanto ao contexto do trânsito brasileiro.</a:t>
            </a:r>
          </a:p>
          <a:p>
            <a:pPr>
              <a:lnSpc>
                <a:spcPts val="2380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1856393" y="1803431"/>
            <a:ext cx="3328424" cy="662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9"/>
              </a:lnSpc>
            </a:pPr>
            <a:r>
              <a:rPr lang="en-US" sz="3399" spc="135">
                <a:solidFill>
                  <a:srgbClr val="000000"/>
                </a:solidFill>
                <a:latin typeface="Canva Sans Bold"/>
              </a:rPr>
              <a:t>ENEM 2015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3257129"/>
            <a:ext cx="16256937" cy="1761173"/>
            <a:chOff x="0" y="0"/>
            <a:chExt cx="5203758" cy="5637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203758" cy="563742"/>
            </a:xfrm>
            <a:custGeom>
              <a:avLst/>
              <a:gdLst/>
              <a:ahLst/>
              <a:cxnLst/>
              <a:rect r="r" b="b" t="t" l="l"/>
              <a:pathLst>
                <a:path h="563742" w="5203758">
                  <a:moveTo>
                    <a:pt x="15239" y="0"/>
                  </a:moveTo>
                  <a:lnTo>
                    <a:pt x="5188519" y="0"/>
                  </a:lnTo>
                  <a:cubicBezTo>
                    <a:pt x="5192561" y="0"/>
                    <a:pt x="5196437" y="1606"/>
                    <a:pt x="5199295" y="4463"/>
                  </a:cubicBezTo>
                  <a:cubicBezTo>
                    <a:pt x="5202153" y="7321"/>
                    <a:pt x="5203758" y="11197"/>
                    <a:pt x="5203758" y="15239"/>
                  </a:cubicBezTo>
                  <a:lnTo>
                    <a:pt x="5203758" y="548503"/>
                  </a:lnTo>
                  <a:cubicBezTo>
                    <a:pt x="5203758" y="556919"/>
                    <a:pt x="5196935" y="563742"/>
                    <a:pt x="5188519" y="563742"/>
                  </a:cubicBezTo>
                  <a:lnTo>
                    <a:pt x="15239" y="563742"/>
                  </a:lnTo>
                  <a:cubicBezTo>
                    <a:pt x="6823" y="563742"/>
                    <a:pt x="0" y="556919"/>
                    <a:pt x="0" y="548503"/>
                  </a:cubicBezTo>
                  <a:lnTo>
                    <a:pt x="0" y="15239"/>
                  </a:lnTo>
                  <a:cubicBezTo>
                    <a:pt x="0" y="6823"/>
                    <a:pt x="6823" y="0"/>
                    <a:pt x="15239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203758" cy="601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3104729"/>
            <a:ext cx="16256937" cy="1761173"/>
            <a:chOff x="0" y="0"/>
            <a:chExt cx="5203758" cy="56374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03758" cy="563742"/>
            </a:xfrm>
            <a:custGeom>
              <a:avLst/>
              <a:gdLst/>
              <a:ahLst/>
              <a:cxnLst/>
              <a:rect r="r" b="b" t="t" l="l"/>
              <a:pathLst>
                <a:path h="563742" w="5203758">
                  <a:moveTo>
                    <a:pt x="15239" y="0"/>
                  </a:moveTo>
                  <a:lnTo>
                    <a:pt x="5188519" y="0"/>
                  </a:lnTo>
                  <a:cubicBezTo>
                    <a:pt x="5192561" y="0"/>
                    <a:pt x="5196437" y="1606"/>
                    <a:pt x="5199295" y="4463"/>
                  </a:cubicBezTo>
                  <a:cubicBezTo>
                    <a:pt x="5202153" y="7321"/>
                    <a:pt x="5203758" y="11197"/>
                    <a:pt x="5203758" y="15239"/>
                  </a:cubicBezTo>
                  <a:lnTo>
                    <a:pt x="5203758" y="548503"/>
                  </a:lnTo>
                  <a:cubicBezTo>
                    <a:pt x="5203758" y="556919"/>
                    <a:pt x="5196935" y="563742"/>
                    <a:pt x="5188519" y="563742"/>
                  </a:cubicBezTo>
                  <a:lnTo>
                    <a:pt x="15239" y="563742"/>
                  </a:lnTo>
                  <a:cubicBezTo>
                    <a:pt x="6823" y="563742"/>
                    <a:pt x="0" y="556919"/>
                    <a:pt x="0" y="548503"/>
                  </a:cubicBezTo>
                  <a:lnTo>
                    <a:pt x="0" y="15239"/>
                  </a:lnTo>
                  <a:cubicBezTo>
                    <a:pt x="0" y="6823"/>
                    <a:pt x="6823" y="0"/>
                    <a:pt x="1523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5203758" cy="601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136314" y="1413378"/>
            <a:ext cx="12167772" cy="1196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64"/>
              </a:lnSpc>
            </a:pPr>
            <a:r>
              <a:rPr lang="en-US" sz="8110" spc="324">
                <a:solidFill>
                  <a:srgbClr val="000000"/>
                </a:solidFill>
                <a:latin typeface="Chewy"/>
              </a:rPr>
              <a:t>Diversas definições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060114" y="1260978"/>
            <a:ext cx="12167772" cy="1196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64"/>
              </a:lnSpc>
            </a:pPr>
            <a:r>
              <a:rPr lang="en-US" sz="8110" spc="324">
                <a:solidFill>
                  <a:srgbClr val="FFECCE"/>
                </a:solidFill>
                <a:latin typeface="Chewy"/>
              </a:rPr>
              <a:t>Diversas definições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181100" y="5514579"/>
            <a:ext cx="16230600" cy="1140671"/>
            <a:chOff x="0" y="0"/>
            <a:chExt cx="5195328" cy="36512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195328" cy="365123"/>
            </a:xfrm>
            <a:custGeom>
              <a:avLst/>
              <a:gdLst/>
              <a:ahLst/>
              <a:cxnLst/>
              <a:rect r="r" b="b" t="t" l="l"/>
              <a:pathLst>
                <a:path h="365123" w="5195328">
                  <a:moveTo>
                    <a:pt x="15264" y="0"/>
                  </a:moveTo>
                  <a:lnTo>
                    <a:pt x="5180064" y="0"/>
                  </a:lnTo>
                  <a:cubicBezTo>
                    <a:pt x="5184112" y="0"/>
                    <a:pt x="5187995" y="1608"/>
                    <a:pt x="5190857" y="4471"/>
                  </a:cubicBezTo>
                  <a:cubicBezTo>
                    <a:pt x="5193720" y="7333"/>
                    <a:pt x="5195328" y="11216"/>
                    <a:pt x="5195328" y="15264"/>
                  </a:cubicBezTo>
                  <a:lnTo>
                    <a:pt x="5195328" y="349859"/>
                  </a:lnTo>
                  <a:cubicBezTo>
                    <a:pt x="5195328" y="353907"/>
                    <a:pt x="5193720" y="357789"/>
                    <a:pt x="5190857" y="360652"/>
                  </a:cubicBezTo>
                  <a:cubicBezTo>
                    <a:pt x="5187995" y="363514"/>
                    <a:pt x="5184112" y="365123"/>
                    <a:pt x="5180064" y="365123"/>
                  </a:cubicBezTo>
                  <a:lnTo>
                    <a:pt x="15264" y="365123"/>
                  </a:lnTo>
                  <a:cubicBezTo>
                    <a:pt x="11216" y="365123"/>
                    <a:pt x="7333" y="363514"/>
                    <a:pt x="4471" y="360652"/>
                  </a:cubicBezTo>
                  <a:cubicBezTo>
                    <a:pt x="1608" y="357789"/>
                    <a:pt x="0" y="353907"/>
                    <a:pt x="0" y="349859"/>
                  </a:cubicBezTo>
                  <a:lnTo>
                    <a:pt x="0" y="15264"/>
                  </a:lnTo>
                  <a:cubicBezTo>
                    <a:pt x="0" y="11216"/>
                    <a:pt x="1608" y="7333"/>
                    <a:pt x="4471" y="4471"/>
                  </a:cubicBezTo>
                  <a:cubicBezTo>
                    <a:pt x="7333" y="1608"/>
                    <a:pt x="11216" y="0"/>
                    <a:pt x="15264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5195328" cy="403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28700" y="5362179"/>
            <a:ext cx="16230600" cy="1140671"/>
            <a:chOff x="0" y="0"/>
            <a:chExt cx="5195328" cy="36512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195328" cy="365123"/>
            </a:xfrm>
            <a:custGeom>
              <a:avLst/>
              <a:gdLst/>
              <a:ahLst/>
              <a:cxnLst/>
              <a:rect r="r" b="b" t="t" l="l"/>
              <a:pathLst>
                <a:path h="365123" w="5195328">
                  <a:moveTo>
                    <a:pt x="15264" y="0"/>
                  </a:moveTo>
                  <a:lnTo>
                    <a:pt x="5180064" y="0"/>
                  </a:lnTo>
                  <a:cubicBezTo>
                    <a:pt x="5184112" y="0"/>
                    <a:pt x="5187995" y="1608"/>
                    <a:pt x="5190857" y="4471"/>
                  </a:cubicBezTo>
                  <a:cubicBezTo>
                    <a:pt x="5193720" y="7333"/>
                    <a:pt x="5195328" y="11216"/>
                    <a:pt x="5195328" y="15264"/>
                  </a:cubicBezTo>
                  <a:lnTo>
                    <a:pt x="5195328" y="349859"/>
                  </a:lnTo>
                  <a:cubicBezTo>
                    <a:pt x="5195328" y="353907"/>
                    <a:pt x="5193720" y="357789"/>
                    <a:pt x="5190857" y="360652"/>
                  </a:cubicBezTo>
                  <a:cubicBezTo>
                    <a:pt x="5187995" y="363514"/>
                    <a:pt x="5184112" y="365123"/>
                    <a:pt x="5180064" y="365123"/>
                  </a:cubicBezTo>
                  <a:lnTo>
                    <a:pt x="15264" y="365123"/>
                  </a:lnTo>
                  <a:cubicBezTo>
                    <a:pt x="11216" y="365123"/>
                    <a:pt x="7333" y="363514"/>
                    <a:pt x="4471" y="360652"/>
                  </a:cubicBezTo>
                  <a:cubicBezTo>
                    <a:pt x="1608" y="357789"/>
                    <a:pt x="0" y="353907"/>
                    <a:pt x="0" y="349859"/>
                  </a:cubicBezTo>
                  <a:lnTo>
                    <a:pt x="0" y="15264"/>
                  </a:lnTo>
                  <a:cubicBezTo>
                    <a:pt x="0" y="11216"/>
                    <a:pt x="1608" y="7333"/>
                    <a:pt x="4471" y="4471"/>
                  </a:cubicBezTo>
                  <a:cubicBezTo>
                    <a:pt x="7333" y="1608"/>
                    <a:pt x="11216" y="0"/>
                    <a:pt x="15264" y="0"/>
                  </a:cubicBezTo>
                  <a:close/>
                </a:path>
              </a:pathLst>
            </a:custGeom>
            <a:solidFill>
              <a:srgbClr val="FFECCE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5195328" cy="403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556881" y="5653163"/>
            <a:ext cx="15213997" cy="94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 spc="108">
                <a:solidFill>
                  <a:srgbClr val="000000"/>
                </a:solidFill>
                <a:latin typeface="Canva Sans Bold"/>
              </a:rPr>
              <a:t>Linguagem como atividade e não como instrumento. (</a:t>
            </a:r>
            <a:r>
              <a:rPr lang="en-US" sz="2700" spc="108">
                <a:solidFill>
                  <a:srgbClr val="000000"/>
                </a:solidFill>
                <a:latin typeface="Canva Sans Bold"/>
              </a:rPr>
              <a:t>Bakhtin)</a:t>
            </a:r>
          </a:p>
          <a:p>
            <a:pPr>
              <a:lnSpc>
                <a:spcPts val="3779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1473970" y="3510363"/>
            <a:ext cx="15213997" cy="1417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 spc="108">
                <a:solidFill>
                  <a:srgbClr val="000000"/>
                </a:solidFill>
                <a:latin typeface="Canva Sans"/>
              </a:rPr>
              <a:t>Linguagem como interação: os interlocutores assumem o papel de sujeitos ativos, atores sociais. (Koch e Elias, 2009)</a:t>
            </a:r>
          </a:p>
          <a:p>
            <a:pPr>
              <a:lnSpc>
                <a:spcPts val="3779"/>
              </a:lnSpc>
            </a:pPr>
          </a:p>
        </p:txBody>
      </p:sp>
      <p:grpSp>
        <p:nvGrpSpPr>
          <p:cNvPr name="Group 19" id="19"/>
          <p:cNvGrpSpPr/>
          <p:nvPr/>
        </p:nvGrpSpPr>
        <p:grpSpPr>
          <a:xfrm rot="0">
            <a:off x="1181100" y="7302950"/>
            <a:ext cx="16256937" cy="1761173"/>
            <a:chOff x="0" y="0"/>
            <a:chExt cx="5203758" cy="56374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203758" cy="563742"/>
            </a:xfrm>
            <a:custGeom>
              <a:avLst/>
              <a:gdLst/>
              <a:ahLst/>
              <a:cxnLst/>
              <a:rect r="r" b="b" t="t" l="l"/>
              <a:pathLst>
                <a:path h="563742" w="5203758">
                  <a:moveTo>
                    <a:pt x="15239" y="0"/>
                  </a:moveTo>
                  <a:lnTo>
                    <a:pt x="5188519" y="0"/>
                  </a:lnTo>
                  <a:cubicBezTo>
                    <a:pt x="5192561" y="0"/>
                    <a:pt x="5196437" y="1606"/>
                    <a:pt x="5199295" y="4463"/>
                  </a:cubicBezTo>
                  <a:cubicBezTo>
                    <a:pt x="5202153" y="7321"/>
                    <a:pt x="5203758" y="11197"/>
                    <a:pt x="5203758" y="15239"/>
                  </a:cubicBezTo>
                  <a:lnTo>
                    <a:pt x="5203758" y="548503"/>
                  </a:lnTo>
                  <a:cubicBezTo>
                    <a:pt x="5203758" y="556919"/>
                    <a:pt x="5196935" y="563742"/>
                    <a:pt x="5188519" y="563742"/>
                  </a:cubicBezTo>
                  <a:lnTo>
                    <a:pt x="15239" y="563742"/>
                  </a:lnTo>
                  <a:cubicBezTo>
                    <a:pt x="6823" y="563742"/>
                    <a:pt x="0" y="556919"/>
                    <a:pt x="0" y="548503"/>
                  </a:cubicBezTo>
                  <a:lnTo>
                    <a:pt x="0" y="15239"/>
                  </a:lnTo>
                  <a:cubicBezTo>
                    <a:pt x="0" y="6823"/>
                    <a:pt x="6823" y="0"/>
                    <a:pt x="15239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5203758" cy="601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28700" y="7150550"/>
            <a:ext cx="16256937" cy="1761173"/>
            <a:chOff x="0" y="0"/>
            <a:chExt cx="5203758" cy="56374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203758" cy="563742"/>
            </a:xfrm>
            <a:custGeom>
              <a:avLst/>
              <a:gdLst/>
              <a:ahLst/>
              <a:cxnLst/>
              <a:rect r="r" b="b" t="t" l="l"/>
              <a:pathLst>
                <a:path h="563742" w="5203758">
                  <a:moveTo>
                    <a:pt x="15239" y="0"/>
                  </a:moveTo>
                  <a:lnTo>
                    <a:pt x="5188519" y="0"/>
                  </a:lnTo>
                  <a:cubicBezTo>
                    <a:pt x="5192561" y="0"/>
                    <a:pt x="5196437" y="1606"/>
                    <a:pt x="5199295" y="4463"/>
                  </a:cubicBezTo>
                  <a:cubicBezTo>
                    <a:pt x="5202153" y="7321"/>
                    <a:pt x="5203758" y="11197"/>
                    <a:pt x="5203758" y="15239"/>
                  </a:cubicBezTo>
                  <a:lnTo>
                    <a:pt x="5203758" y="548503"/>
                  </a:lnTo>
                  <a:cubicBezTo>
                    <a:pt x="5203758" y="556919"/>
                    <a:pt x="5196935" y="563742"/>
                    <a:pt x="5188519" y="563742"/>
                  </a:cubicBezTo>
                  <a:lnTo>
                    <a:pt x="15239" y="563742"/>
                  </a:lnTo>
                  <a:cubicBezTo>
                    <a:pt x="6823" y="563742"/>
                    <a:pt x="0" y="556919"/>
                    <a:pt x="0" y="548503"/>
                  </a:cubicBezTo>
                  <a:lnTo>
                    <a:pt x="0" y="15239"/>
                  </a:lnTo>
                  <a:cubicBezTo>
                    <a:pt x="0" y="6823"/>
                    <a:pt x="6823" y="0"/>
                    <a:pt x="1523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5203758" cy="601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556881" y="7532026"/>
            <a:ext cx="15213997" cy="1417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 spc="108">
                <a:solidFill>
                  <a:srgbClr val="000000"/>
                </a:solidFill>
                <a:latin typeface="Canva Sans"/>
              </a:rPr>
              <a:t>Todo sistema de sinais que serve de meio de comunicação entre os indivíduos.</a:t>
            </a:r>
          </a:p>
          <a:p>
            <a:pPr>
              <a:lnSpc>
                <a:spcPts val="3779"/>
              </a:lnSpc>
            </a:pPr>
            <a:r>
              <a:rPr lang="en-US" sz="2700" spc="108">
                <a:solidFill>
                  <a:srgbClr val="000000"/>
                </a:solidFill>
                <a:latin typeface="Canva Sans"/>
              </a:rPr>
              <a:t>(CUNHA, CINTRA, 2008, P. 2)</a:t>
            </a:r>
          </a:p>
          <a:p>
            <a:pPr>
              <a:lnSpc>
                <a:spcPts val="3779"/>
              </a:lnSpc>
            </a:pPr>
          </a:p>
        </p:txBody>
      </p:sp>
      <p:grpSp>
        <p:nvGrpSpPr>
          <p:cNvPr name="Group 26" id="26"/>
          <p:cNvGrpSpPr/>
          <p:nvPr/>
        </p:nvGrpSpPr>
        <p:grpSpPr>
          <a:xfrm rot="0">
            <a:off x="15183252" y="-1026743"/>
            <a:ext cx="3009430" cy="3331372"/>
            <a:chOff x="0" y="0"/>
            <a:chExt cx="4012573" cy="4441830"/>
          </a:xfrm>
        </p:grpSpPr>
        <p:sp>
          <p:nvSpPr>
            <p:cNvPr name="Freeform 27" id="27"/>
            <p:cNvSpPr/>
            <p:nvPr/>
          </p:nvSpPr>
          <p:spPr>
            <a:xfrm flipH="false" flipV="false" rot="1380558">
              <a:off x="776204" y="585537"/>
              <a:ext cx="2663365" cy="3473955"/>
            </a:xfrm>
            <a:custGeom>
              <a:avLst/>
              <a:gdLst/>
              <a:ahLst/>
              <a:cxnLst/>
              <a:rect r="r" b="b" t="t" l="l"/>
              <a:pathLst>
                <a:path h="3473955" w="2663365">
                  <a:moveTo>
                    <a:pt x="0" y="0"/>
                  </a:moveTo>
                  <a:lnTo>
                    <a:pt x="2663365" y="0"/>
                  </a:lnTo>
                  <a:lnTo>
                    <a:pt x="2663365" y="3473955"/>
                  </a:lnTo>
                  <a:lnTo>
                    <a:pt x="0" y="3473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1380558">
              <a:off x="573004" y="382337"/>
              <a:ext cx="2663365" cy="3473955"/>
            </a:xfrm>
            <a:custGeom>
              <a:avLst/>
              <a:gdLst/>
              <a:ahLst/>
              <a:cxnLst/>
              <a:rect r="r" b="b" t="t" l="l"/>
              <a:pathLst>
                <a:path h="3473955" w="2663365">
                  <a:moveTo>
                    <a:pt x="0" y="0"/>
                  </a:moveTo>
                  <a:lnTo>
                    <a:pt x="2663365" y="0"/>
                  </a:lnTo>
                  <a:lnTo>
                    <a:pt x="2663365" y="3473955"/>
                  </a:lnTo>
                  <a:lnTo>
                    <a:pt x="0" y="3473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-394986">
            <a:off x="16059385" y="913283"/>
            <a:ext cx="3610638" cy="3647628"/>
            <a:chOff x="0" y="0"/>
            <a:chExt cx="4814184" cy="4863504"/>
          </a:xfrm>
        </p:grpSpPr>
        <p:sp>
          <p:nvSpPr>
            <p:cNvPr name="Freeform 30" id="30"/>
            <p:cNvSpPr/>
            <p:nvPr/>
          </p:nvSpPr>
          <p:spPr>
            <a:xfrm flipH="false" flipV="false" rot="-2605914">
              <a:off x="1187741" y="575180"/>
              <a:ext cx="2641901" cy="3916345"/>
            </a:xfrm>
            <a:custGeom>
              <a:avLst/>
              <a:gdLst/>
              <a:ahLst/>
              <a:cxnLst/>
              <a:rect r="r" b="b" t="t" l="l"/>
              <a:pathLst>
                <a:path h="3916345" w="2641901">
                  <a:moveTo>
                    <a:pt x="0" y="0"/>
                  </a:moveTo>
                  <a:lnTo>
                    <a:pt x="2641901" y="0"/>
                  </a:lnTo>
                  <a:lnTo>
                    <a:pt x="2641901" y="3916345"/>
                  </a:lnTo>
                  <a:lnTo>
                    <a:pt x="0" y="391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-2605914">
              <a:off x="984541" y="371980"/>
              <a:ext cx="2641901" cy="3916345"/>
            </a:xfrm>
            <a:custGeom>
              <a:avLst/>
              <a:gdLst/>
              <a:ahLst/>
              <a:cxnLst/>
              <a:rect r="r" b="b" t="t" l="l"/>
              <a:pathLst>
                <a:path h="3916345" w="2641901">
                  <a:moveTo>
                    <a:pt x="0" y="0"/>
                  </a:moveTo>
                  <a:lnTo>
                    <a:pt x="2641901" y="0"/>
                  </a:lnTo>
                  <a:lnTo>
                    <a:pt x="2641901" y="3916345"/>
                  </a:lnTo>
                  <a:lnTo>
                    <a:pt x="0" y="391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-371639" y="8383685"/>
            <a:ext cx="1552739" cy="1749231"/>
            <a:chOff x="0" y="0"/>
            <a:chExt cx="2070319" cy="2332308"/>
          </a:xfrm>
        </p:grpSpPr>
        <p:sp>
          <p:nvSpPr>
            <p:cNvPr name="Freeform 33" id="33"/>
            <p:cNvSpPr/>
            <p:nvPr/>
          </p:nvSpPr>
          <p:spPr>
            <a:xfrm flipH="true" flipV="false" rot="0">
              <a:off x="0" y="236667"/>
              <a:ext cx="2070319" cy="2095641"/>
            </a:xfrm>
            <a:custGeom>
              <a:avLst/>
              <a:gdLst/>
              <a:ahLst/>
              <a:cxnLst/>
              <a:rect r="r" b="b" t="t" l="l"/>
              <a:pathLst>
                <a:path h="2095641" w="2070319">
                  <a:moveTo>
                    <a:pt x="2070319" y="0"/>
                  </a:moveTo>
                  <a:lnTo>
                    <a:pt x="0" y="0"/>
                  </a:lnTo>
                  <a:lnTo>
                    <a:pt x="0" y="2095641"/>
                  </a:lnTo>
                  <a:lnTo>
                    <a:pt x="2070319" y="2095641"/>
                  </a:lnTo>
                  <a:lnTo>
                    <a:pt x="2070319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true" flipV="false" rot="0">
              <a:off x="0" y="0"/>
              <a:ext cx="2070319" cy="2095641"/>
            </a:xfrm>
            <a:custGeom>
              <a:avLst/>
              <a:gdLst/>
              <a:ahLst/>
              <a:cxnLst/>
              <a:rect r="r" b="b" t="t" l="l"/>
              <a:pathLst>
                <a:path h="2095641" w="2070319">
                  <a:moveTo>
                    <a:pt x="2070319" y="0"/>
                  </a:moveTo>
                  <a:lnTo>
                    <a:pt x="0" y="0"/>
                  </a:lnTo>
                  <a:lnTo>
                    <a:pt x="0" y="2095641"/>
                  </a:lnTo>
                  <a:lnTo>
                    <a:pt x="2070319" y="2095641"/>
                  </a:lnTo>
                  <a:lnTo>
                    <a:pt x="2070319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671721" y="1181100"/>
            <a:ext cx="9739979" cy="8007498"/>
            <a:chOff x="0" y="0"/>
            <a:chExt cx="3117715" cy="256315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17715" cy="2563157"/>
            </a:xfrm>
            <a:custGeom>
              <a:avLst/>
              <a:gdLst/>
              <a:ahLst/>
              <a:cxnLst/>
              <a:rect r="r" b="b" t="t" l="l"/>
              <a:pathLst>
                <a:path h="2563157" w="3117715">
                  <a:moveTo>
                    <a:pt x="25436" y="0"/>
                  </a:moveTo>
                  <a:lnTo>
                    <a:pt x="3092279" y="0"/>
                  </a:lnTo>
                  <a:cubicBezTo>
                    <a:pt x="3099025" y="0"/>
                    <a:pt x="3105495" y="2680"/>
                    <a:pt x="3110265" y="7450"/>
                  </a:cubicBezTo>
                  <a:cubicBezTo>
                    <a:pt x="3115035" y="12220"/>
                    <a:pt x="3117715" y="18690"/>
                    <a:pt x="3117715" y="25436"/>
                  </a:cubicBezTo>
                  <a:lnTo>
                    <a:pt x="3117715" y="2537721"/>
                  </a:lnTo>
                  <a:cubicBezTo>
                    <a:pt x="3117715" y="2551769"/>
                    <a:pt x="3106327" y="2563157"/>
                    <a:pt x="3092279" y="2563157"/>
                  </a:cubicBezTo>
                  <a:lnTo>
                    <a:pt x="25436" y="2563157"/>
                  </a:lnTo>
                  <a:cubicBezTo>
                    <a:pt x="11388" y="2563157"/>
                    <a:pt x="0" y="2551769"/>
                    <a:pt x="0" y="2537721"/>
                  </a:cubicBezTo>
                  <a:lnTo>
                    <a:pt x="0" y="25436"/>
                  </a:lnTo>
                  <a:cubicBezTo>
                    <a:pt x="0" y="11388"/>
                    <a:pt x="11388" y="0"/>
                    <a:pt x="25436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117715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519321" y="1028700"/>
            <a:ext cx="9739979" cy="8007498"/>
            <a:chOff x="0" y="0"/>
            <a:chExt cx="3117715" cy="256315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117715" cy="2563157"/>
            </a:xfrm>
            <a:custGeom>
              <a:avLst/>
              <a:gdLst/>
              <a:ahLst/>
              <a:cxnLst/>
              <a:rect r="r" b="b" t="t" l="l"/>
              <a:pathLst>
                <a:path h="2563157" w="3117715">
                  <a:moveTo>
                    <a:pt x="25436" y="0"/>
                  </a:moveTo>
                  <a:lnTo>
                    <a:pt x="3092279" y="0"/>
                  </a:lnTo>
                  <a:cubicBezTo>
                    <a:pt x="3099025" y="0"/>
                    <a:pt x="3105495" y="2680"/>
                    <a:pt x="3110265" y="7450"/>
                  </a:cubicBezTo>
                  <a:cubicBezTo>
                    <a:pt x="3115035" y="12220"/>
                    <a:pt x="3117715" y="18690"/>
                    <a:pt x="3117715" y="25436"/>
                  </a:cubicBezTo>
                  <a:lnTo>
                    <a:pt x="3117715" y="2537721"/>
                  </a:lnTo>
                  <a:cubicBezTo>
                    <a:pt x="3117715" y="2551769"/>
                    <a:pt x="3106327" y="2563157"/>
                    <a:pt x="3092279" y="2563157"/>
                  </a:cubicBezTo>
                  <a:lnTo>
                    <a:pt x="25436" y="2563157"/>
                  </a:lnTo>
                  <a:cubicBezTo>
                    <a:pt x="11388" y="2563157"/>
                    <a:pt x="0" y="2551769"/>
                    <a:pt x="0" y="2537721"/>
                  </a:cubicBezTo>
                  <a:lnTo>
                    <a:pt x="0" y="25436"/>
                  </a:lnTo>
                  <a:cubicBezTo>
                    <a:pt x="0" y="11388"/>
                    <a:pt x="11388" y="0"/>
                    <a:pt x="2543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117715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81100" y="1181100"/>
            <a:ext cx="5856229" cy="8007498"/>
            <a:chOff x="0" y="0"/>
            <a:chExt cx="1874547" cy="25631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874547" cy="2563157"/>
            </a:xfrm>
            <a:custGeom>
              <a:avLst/>
              <a:gdLst/>
              <a:ahLst/>
              <a:cxnLst/>
              <a:rect r="r" b="b" t="t" l="l"/>
              <a:pathLst>
                <a:path h="2563157" w="1874547">
                  <a:moveTo>
                    <a:pt x="42304" y="0"/>
                  </a:moveTo>
                  <a:lnTo>
                    <a:pt x="1832243" y="0"/>
                  </a:lnTo>
                  <a:cubicBezTo>
                    <a:pt x="1855607" y="0"/>
                    <a:pt x="1874547" y="18940"/>
                    <a:pt x="1874547" y="42304"/>
                  </a:cubicBezTo>
                  <a:lnTo>
                    <a:pt x="1874547" y="2520853"/>
                  </a:lnTo>
                  <a:cubicBezTo>
                    <a:pt x="1874547" y="2544217"/>
                    <a:pt x="1855607" y="2563157"/>
                    <a:pt x="1832243" y="2563157"/>
                  </a:cubicBezTo>
                  <a:lnTo>
                    <a:pt x="42304" y="2563157"/>
                  </a:lnTo>
                  <a:cubicBezTo>
                    <a:pt x="18940" y="2563157"/>
                    <a:pt x="0" y="2544217"/>
                    <a:pt x="0" y="2520853"/>
                  </a:cubicBezTo>
                  <a:lnTo>
                    <a:pt x="0" y="42304"/>
                  </a:lnTo>
                  <a:cubicBezTo>
                    <a:pt x="0" y="18940"/>
                    <a:pt x="18940" y="0"/>
                    <a:pt x="42304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874547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1028700"/>
            <a:ext cx="5856229" cy="8007498"/>
            <a:chOff x="0" y="0"/>
            <a:chExt cx="1874547" cy="256315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74547" cy="2563157"/>
            </a:xfrm>
            <a:custGeom>
              <a:avLst/>
              <a:gdLst/>
              <a:ahLst/>
              <a:cxnLst/>
              <a:rect r="r" b="b" t="t" l="l"/>
              <a:pathLst>
                <a:path h="2563157" w="1874547">
                  <a:moveTo>
                    <a:pt x="42304" y="0"/>
                  </a:moveTo>
                  <a:lnTo>
                    <a:pt x="1832243" y="0"/>
                  </a:lnTo>
                  <a:cubicBezTo>
                    <a:pt x="1855607" y="0"/>
                    <a:pt x="1874547" y="18940"/>
                    <a:pt x="1874547" y="42304"/>
                  </a:cubicBezTo>
                  <a:lnTo>
                    <a:pt x="1874547" y="2520853"/>
                  </a:lnTo>
                  <a:cubicBezTo>
                    <a:pt x="1874547" y="2544217"/>
                    <a:pt x="1855607" y="2563157"/>
                    <a:pt x="1832243" y="2563157"/>
                  </a:cubicBezTo>
                  <a:lnTo>
                    <a:pt x="42304" y="2563157"/>
                  </a:lnTo>
                  <a:cubicBezTo>
                    <a:pt x="18940" y="2563157"/>
                    <a:pt x="0" y="2544217"/>
                    <a:pt x="0" y="2520853"/>
                  </a:cubicBezTo>
                  <a:lnTo>
                    <a:pt x="0" y="42304"/>
                  </a:lnTo>
                  <a:cubicBezTo>
                    <a:pt x="0" y="18940"/>
                    <a:pt x="18940" y="0"/>
                    <a:pt x="42304" y="0"/>
                  </a:cubicBezTo>
                  <a:close/>
                </a:path>
              </a:pathLst>
            </a:custGeom>
            <a:solidFill>
              <a:srgbClr val="FFECCE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874547" cy="2601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8311134" y="2289476"/>
            <a:ext cx="8156353" cy="5485946"/>
          </a:xfrm>
          <a:custGeom>
            <a:avLst/>
            <a:gdLst/>
            <a:ahLst/>
            <a:cxnLst/>
            <a:rect r="r" b="b" t="t" l="l"/>
            <a:pathLst>
              <a:path h="5485946" w="8156353">
                <a:moveTo>
                  <a:pt x="0" y="0"/>
                </a:moveTo>
                <a:lnTo>
                  <a:pt x="8156353" y="0"/>
                </a:lnTo>
                <a:lnTo>
                  <a:pt x="8156353" y="5485946"/>
                </a:lnTo>
                <a:lnTo>
                  <a:pt x="0" y="54859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53948" y="1437714"/>
            <a:ext cx="5005732" cy="681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spc="104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600" spc="104">
                <a:solidFill>
                  <a:srgbClr val="000000"/>
                </a:solidFill>
                <a:latin typeface="Canva Sans Bold"/>
              </a:rPr>
              <a:t>Seis elementos são indispensáveis para que haja comunicação:</a:t>
            </a:r>
          </a:p>
          <a:p>
            <a:pPr>
              <a:lnSpc>
                <a:spcPts val="3360"/>
              </a:lnSpc>
            </a:pPr>
          </a:p>
          <a:p>
            <a:pPr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 spc="96">
                <a:solidFill>
                  <a:srgbClr val="000000"/>
                </a:solidFill>
                <a:latin typeface="Canva Sans"/>
              </a:rPr>
              <a:t> alguém que comunique (emissor / remetente)</a:t>
            </a:r>
          </a:p>
          <a:p>
            <a:pPr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 spc="96">
                <a:solidFill>
                  <a:srgbClr val="000000"/>
                </a:solidFill>
                <a:latin typeface="Canva Sans"/>
              </a:rPr>
              <a:t> algo a ser comunicado (mensagem)</a:t>
            </a:r>
          </a:p>
          <a:p>
            <a:pPr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 spc="96">
                <a:solidFill>
                  <a:srgbClr val="000000"/>
                </a:solidFill>
                <a:latin typeface="Canva Sans"/>
              </a:rPr>
              <a:t> alguém que receba essa comunicação (receptor / destinatário)</a:t>
            </a:r>
          </a:p>
          <a:p>
            <a:pPr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 spc="96">
                <a:solidFill>
                  <a:srgbClr val="000000"/>
                </a:solidFill>
                <a:latin typeface="Canva Sans"/>
              </a:rPr>
              <a:t> meio de propagação (canal)</a:t>
            </a:r>
          </a:p>
          <a:p>
            <a:pPr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 spc="96">
                <a:solidFill>
                  <a:srgbClr val="000000"/>
                </a:solidFill>
                <a:latin typeface="Canva Sans"/>
              </a:rPr>
              <a:t> conhecimento do sistema linguístico (código)</a:t>
            </a:r>
          </a:p>
          <a:p>
            <a:pPr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 spc="96">
                <a:solidFill>
                  <a:srgbClr val="000000"/>
                </a:solidFill>
                <a:latin typeface="Canva Sans"/>
              </a:rPr>
              <a:t> situação da comunicação (contexto / referente)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63997" y="5053456"/>
            <a:ext cx="4914563" cy="4357244"/>
            <a:chOff x="0" y="0"/>
            <a:chExt cx="1779621" cy="157781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79621" cy="1577810"/>
            </a:xfrm>
            <a:custGeom>
              <a:avLst/>
              <a:gdLst/>
              <a:ahLst/>
              <a:cxnLst/>
              <a:rect r="r" b="b" t="t" l="l"/>
              <a:pathLst>
                <a:path h="1577810" w="1779621">
                  <a:moveTo>
                    <a:pt x="50410" y="0"/>
                  </a:moveTo>
                  <a:lnTo>
                    <a:pt x="1729212" y="0"/>
                  </a:lnTo>
                  <a:cubicBezTo>
                    <a:pt x="1742581" y="0"/>
                    <a:pt x="1755403" y="5311"/>
                    <a:pt x="1764857" y="14765"/>
                  </a:cubicBezTo>
                  <a:cubicBezTo>
                    <a:pt x="1774310" y="24218"/>
                    <a:pt x="1779621" y="37040"/>
                    <a:pt x="1779621" y="50410"/>
                  </a:cubicBezTo>
                  <a:lnTo>
                    <a:pt x="1779621" y="1527400"/>
                  </a:lnTo>
                  <a:cubicBezTo>
                    <a:pt x="1779621" y="1540769"/>
                    <a:pt x="1774310" y="1553591"/>
                    <a:pt x="1764857" y="1563045"/>
                  </a:cubicBezTo>
                  <a:cubicBezTo>
                    <a:pt x="1755403" y="1572498"/>
                    <a:pt x="1742581" y="1577810"/>
                    <a:pt x="1729212" y="1577810"/>
                  </a:cubicBezTo>
                  <a:lnTo>
                    <a:pt x="50410" y="1577810"/>
                  </a:lnTo>
                  <a:cubicBezTo>
                    <a:pt x="37040" y="1577810"/>
                    <a:pt x="24218" y="1572498"/>
                    <a:pt x="14765" y="1563045"/>
                  </a:cubicBezTo>
                  <a:cubicBezTo>
                    <a:pt x="5311" y="1553591"/>
                    <a:pt x="0" y="1540769"/>
                    <a:pt x="0" y="1527400"/>
                  </a:cubicBezTo>
                  <a:lnTo>
                    <a:pt x="0" y="50410"/>
                  </a:lnTo>
                  <a:cubicBezTo>
                    <a:pt x="0" y="37040"/>
                    <a:pt x="5311" y="24218"/>
                    <a:pt x="14765" y="14765"/>
                  </a:cubicBezTo>
                  <a:cubicBezTo>
                    <a:pt x="24218" y="5311"/>
                    <a:pt x="37040" y="0"/>
                    <a:pt x="50410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779621" cy="16159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761501" y="5053456"/>
            <a:ext cx="4914563" cy="4357244"/>
            <a:chOff x="0" y="0"/>
            <a:chExt cx="1779621" cy="157781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79621" cy="1577810"/>
            </a:xfrm>
            <a:custGeom>
              <a:avLst/>
              <a:gdLst/>
              <a:ahLst/>
              <a:cxnLst/>
              <a:rect r="r" b="b" t="t" l="l"/>
              <a:pathLst>
                <a:path h="1577810" w="1779621">
                  <a:moveTo>
                    <a:pt x="50410" y="0"/>
                  </a:moveTo>
                  <a:lnTo>
                    <a:pt x="1729212" y="0"/>
                  </a:lnTo>
                  <a:cubicBezTo>
                    <a:pt x="1742581" y="0"/>
                    <a:pt x="1755403" y="5311"/>
                    <a:pt x="1764857" y="14765"/>
                  </a:cubicBezTo>
                  <a:cubicBezTo>
                    <a:pt x="1774310" y="24218"/>
                    <a:pt x="1779621" y="37040"/>
                    <a:pt x="1779621" y="50410"/>
                  </a:cubicBezTo>
                  <a:lnTo>
                    <a:pt x="1779621" y="1527400"/>
                  </a:lnTo>
                  <a:cubicBezTo>
                    <a:pt x="1779621" y="1540769"/>
                    <a:pt x="1774310" y="1553591"/>
                    <a:pt x="1764857" y="1563045"/>
                  </a:cubicBezTo>
                  <a:cubicBezTo>
                    <a:pt x="1755403" y="1572498"/>
                    <a:pt x="1742581" y="1577810"/>
                    <a:pt x="1729212" y="1577810"/>
                  </a:cubicBezTo>
                  <a:lnTo>
                    <a:pt x="50410" y="1577810"/>
                  </a:lnTo>
                  <a:cubicBezTo>
                    <a:pt x="37040" y="1577810"/>
                    <a:pt x="24218" y="1572498"/>
                    <a:pt x="14765" y="1563045"/>
                  </a:cubicBezTo>
                  <a:cubicBezTo>
                    <a:pt x="5311" y="1553591"/>
                    <a:pt x="0" y="1540769"/>
                    <a:pt x="0" y="1527400"/>
                  </a:cubicBezTo>
                  <a:lnTo>
                    <a:pt x="0" y="50410"/>
                  </a:lnTo>
                  <a:cubicBezTo>
                    <a:pt x="0" y="37040"/>
                    <a:pt x="5311" y="24218"/>
                    <a:pt x="14765" y="14765"/>
                  </a:cubicBezTo>
                  <a:cubicBezTo>
                    <a:pt x="24218" y="5311"/>
                    <a:pt x="37040" y="0"/>
                    <a:pt x="50410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779621" cy="16159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161839" y="5053456"/>
            <a:ext cx="4914563" cy="4357244"/>
            <a:chOff x="0" y="0"/>
            <a:chExt cx="1779621" cy="157781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779621" cy="1577810"/>
            </a:xfrm>
            <a:custGeom>
              <a:avLst/>
              <a:gdLst/>
              <a:ahLst/>
              <a:cxnLst/>
              <a:rect r="r" b="b" t="t" l="l"/>
              <a:pathLst>
                <a:path h="1577810" w="1779621">
                  <a:moveTo>
                    <a:pt x="50410" y="0"/>
                  </a:moveTo>
                  <a:lnTo>
                    <a:pt x="1729212" y="0"/>
                  </a:lnTo>
                  <a:cubicBezTo>
                    <a:pt x="1742581" y="0"/>
                    <a:pt x="1755403" y="5311"/>
                    <a:pt x="1764857" y="14765"/>
                  </a:cubicBezTo>
                  <a:cubicBezTo>
                    <a:pt x="1774310" y="24218"/>
                    <a:pt x="1779621" y="37040"/>
                    <a:pt x="1779621" y="50410"/>
                  </a:cubicBezTo>
                  <a:lnTo>
                    <a:pt x="1779621" y="1527400"/>
                  </a:lnTo>
                  <a:cubicBezTo>
                    <a:pt x="1779621" y="1540769"/>
                    <a:pt x="1774310" y="1553591"/>
                    <a:pt x="1764857" y="1563045"/>
                  </a:cubicBezTo>
                  <a:cubicBezTo>
                    <a:pt x="1755403" y="1572498"/>
                    <a:pt x="1742581" y="1577810"/>
                    <a:pt x="1729212" y="1577810"/>
                  </a:cubicBezTo>
                  <a:lnTo>
                    <a:pt x="50410" y="1577810"/>
                  </a:lnTo>
                  <a:cubicBezTo>
                    <a:pt x="37040" y="1577810"/>
                    <a:pt x="24218" y="1572498"/>
                    <a:pt x="14765" y="1563045"/>
                  </a:cubicBezTo>
                  <a:cubicBezTo>
                    <a:pt x="5311" y="1553591"/>
                    <a:pt x="0" y="1540769"/>
                    <a:pt x="0" y="1527400"/>
                  </a:cubicBezTo>
                  <a:lnTo>
                    <a:pt x="0" y="50410"/>
                  </a:lnTo>
                  <a:cubicBezTo>
                    <a:pt x="0" y="37040"/>
                    <a:pt x="5311" y="24218"/>
                    <a:pt x="14765" y="14765"/>
                  </a:cubicBezTo>
                  <a:cubicBezTo>
                    <a:pt x="24218" y="5311"/>
                    <a:pt x="37040" y="0"/>
                    <a:pt x="50410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779621" cy="16159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11597" y="4901056"/>
            <a:ext cx="4914563" cy="4357244"/>
            <a:chOff x="0" y="0"/>
            <a:chExt cx="1779621" cy="157781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79621" cy="1577810"/>
            </a:xfrm>
            <a:custGeom>
              <a:avLst/>
              <a:gdLst/>
              <a:ahLst/>
              <a:cxnLst/>
              <a:rect r="r" b="b" t="t" l="l"/>
              <a:pathLst>
                <a:path h="1577810" w="1779621">
                  <a:moveTo>
                    <a:pt x="50410" y="0"/>
                  </a:moveTo>
                  <a:lnTo>
                    <a:pt x="1729212" y="0"/>
                  </a:lnTo>
                  <a:cubicBezTo>
                    <a:pt x="1742581" y="0"/>
                    <a:pt x="1755403" y="5311"/>
                    <a:pt x="1764857" y="14765"/>
                  </a:cubicBezTo>
                  <a:cubicBezTo>
                    <a:pt x="1774310" y="24218"/>
                    <a:pt x="1779621" y="37040"/>
                    <a:pt x="1779621" y="50410"/>
                  </a:cubicBezTo>
                  <a:lnTo>
                    <a:pt x="1779621" y="1527400"/>
                  </a:lnTo>
                  <a:cubicBezTo>
                    <a:pt x="1779621" y="1540769"/>
                    <a:pt x="1774310" y="1553591"/>
                    <a:pt x="1764857" y="1563045"/>
                  </a:cubicBezTo>
                  <a:cubicBezTo>
                    <a:pt x="1755403" y="1572498"/>
                    <a:pt x="1742581" y="1577810"/>
                    <a:pt x="1729212" y="1577810"/>
                  </a:cubicBezTo>
                  <a:lnTo>
                    <a:pt x="50410" y="1577810"/>
                  </a:lnTo>
                  <a:cubicBezTo>
                    <a:pt x="37040" y="1577810"/>
                    <a:pt x="24218" y="1572498"/>
                    <a:pt x="14765" y="1563045"/>
                  </a:cubicBezTo>
                  <a:cubicBezTo>
                    <a:pt x="5311" y="1553591"/>
                    <a:pt x="0" y="1540769"/>
                    <a:pt x="0" y="1527400"/>
                  </a:cubicBezTo>
                  <a:lnTo>
                    <a:pt x="0" y="50410"/>
                  </a:lnTo>
                  <a:cubicBezTo>
                    <a:pt x="0" y="37040"/>
                    <a:pt x="5311" y="24218"/>
                    <a:pt x="14765" y="14765"/>
                  </a:cubicBezTo>
                  <a:cubicBezTo>
                    <a:pt x="24218" y="5311"/>
                    <a:pt x="37040" y="0"/>
                    <a:pt x="5041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779621" cy="16159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6609101" y="4901056"/>
            <a:ext cx="4914563" cy="4357244"/>
            <a:chOff x="0" y="0"/>
            <a:chExt cx="1779621" cy="157781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779621" cy="1577810"/>
            </a:xfrm>
            <a:custGeom>
              <a:avLst/>
              <a:gdLst/>
              <a:ahLst/>
              <a:cxnLst/>
              <a:rect r="r" b="b" t="t" l="l"/>
              <a:pathLst>
                <a:path h="1577810" w="1779621">
                  <a:moveTo>
                    <a:pt x="50410" y="0"/>
                  </a:moveTo>
                  <a:lnTo>
                    <a:pt x="1729212" y="0"/>
                  </a:lnTo>
                  <a:cubicBezTo>
                    <a:pt x="1742581" y="0"/>
                    <a:pt x="1755403" y="5311"/>
                    <a:pt x="1764857" y="14765"/>
                  </a:cubicBezTo>
                  <a:cubicBezTo>
                    <a:pt x="1774310" y="24218"/>
                    <a:pt x="1779621" y="37040"/>
                    <a:pt x="1779621" y="50410"/>
                  </a:cubicBezTo>
                  <a:lnTo>
                    <a:pt x="1779621" y="1527400"/>
                  </a:lnTo>
                  <a:cubicBezTo>
                    <a:pt x="1779621" y="1540769"/>
                    <a:pt x="1774310" y="1553591"/>
                    <a:pt x="1764857" y="1563045"/>
                  </a:cubicBezTo>
                  <a:cubicBezTo>
                    <a:pt x="1755403" y="1572498"/>
                    <a:pt x="1742581" y="1577810"/>
                    <a:pt x="1729212" y="1577810"/>
                  </a:cubicBezTo>
                  <a:lnTo>
                    <a:pt x="50410" y="1577810"/>
                  </a:lnTo>
                  <a:cubicBezTo>
                    <a:pt x="37040" y="1577810"/>
                    <a:pt x="24218" y="1572498"/>
                    <a:pt x="14765" y="1563045"/>
                  </a:cubicBezTo>
                  <a:cubicBezTo>
                    <a:pt x="5311" y="1553591"/>
                    <a:pt x="0" y="1540769"/>
                    <a:pt x="0" y="1527400"/>
                  </a:cubicBezTo>
                  <a:lnTo>
                    <a:pt x="0" y="50410"/>
                  </a:lnTo>
                  <a:cubicBezTo>
                    <a:pt x="0" y="37040"/>
                    <a:pt x="5311" y="24218"/>
                    <a:pt x="14765" y="14765"/>
                  </a:cubicBezTo>
                  <a:cubicBezTo>
                    <a:pt x="24218" y="5311"/>
                    <a:pt x="37040" y="0"/>
                    <a:pt x="5041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779621" cy="16159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009439" y="4901056"/>
            <a:ext cx="4914563" cy="4357244"/>
            <a:chOff x="0" y="0"/>
            <a:chExt cx="1779621" cy="157781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779621" cy="1577810"/>
            </a:xfrm>
            <a:custGeom>
              <a:avLst/>
              <a:gdLst/>
              <a:ahLst/>
              <a:cxnLst/>
              <a:rect r="r" b="b" t="t" l="l"/>
              <a:pathLst>
                <a:path h="1577810" w="1779621">
                  <a:moveTo>
                    <a:pt x="50410" y="0"/>
                  </a:moveTo>
                  <a:lnTo>
                    <a:pt x="1729212" y="0"/>
                  </a:lnTo>
                  <a:cubicBezTo>
                    <a:pt x="1742581" y="0"/>
                    <a:pt x="1755403" y="5311"/>
                    <a:pt x="1764857" y="14765"/>
                  </a:cubicBezTo>
                  <a:cubicBezTo>
                    <a:pt x="1774310" y="24218"/>
                    <a:pt x="1779621" y="37040"/>
                    <a:pt x="1779621" y="50410"/>
                  </a:cubicBezTo>
                  <a:lnTo>
                    <a:pt x="1779621" y="1527400"/>
                  </a:lnTo>
                  <a:cubicBezTo>
                    <a:pt x="1779621" y="1540769"/>
                    <a:pt x="1774310" y="1553591"/>
                    <a:pt x="1764857" y="1563045"/>
                  </a:cubicBezTo>
                  <a:cubicBezTo>
                    <a:pt x="1755403" y="1572498"/>
                    <a:pt x="1742581" y="1577810"/>
                    <a:pt x="1729212" y="1577810"/>
                  </a:cubicBezTo>
                  <a:lnTo>
                    <a:pt x="50410" y="1577810"/>
                  </a:lnTo>
                  <a:cubicBezTo>
                    <a:pt x="37040" y="1577810"/>
                    <a:pt x="24218" y="1572498"/>
                    <a:pt x="14765" y="1563045"/>
                  </a:cubicBezTo>
                  <a:cubicBezTo>
                    <a:pt x="5311" y="1553591"/>
                    <a:pt x="0" y="1540769"/>
                    <a:pt x="0" y="1527400"/>
                  </a:cubicBezTo>
                  <a:lnTo>
                    <a:pt x="0" y="50410"/>
                  </a:lnTo>
                  <a:cubicBezTo>
                    <a:pt x="0" y="37040"/>
                    <a:pt x="5311" y="24218"/>
                    <a:pt x="14765" y="14765"/>
                  </a:cubicBezTo>
                  <a:cubicBezTo>
                    <a:pt x="24218" y="5311"/>
                    <a:pt x="37040" y="0"/>
                    <a:pt x="5041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1779621" cy="16159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-1462828" y="-340959"/>
            <a:ext cx="4983056" cy="4561769"/>
            <a:chOff x="0" y="0"/>
            <a:chExt cx="6644075" cy="6082358"/>
          </a:xfrm>
        </p:grpSpPr>
        <p:sp>
          <p:nvSpPr>
            <p:cNvPr name="Freeform 22" id="22"/>
            <p:cNvSpPr/>
            <p:nvPr/>
          </p:nvSpPr>
          <p:spPr>
            <a:xfrm flipH="false" flipV="false" rot="-1542117">
              <a:off x="815621" y="1135693"/>
              <a:ext cx="5216032" cy="4014171"/>
            </a:xfrm>
            <a:custGeom>
              <a:avLst/>
              <a:gdLst/>
              <a:ahLst/>
              <a:cxnLst/>
              <a:rect r="r" b="b" t="t" l="l"/>
              <a:pathLst>
                <a:path h="4014171" w="5216032">
                  <a:moveTo>
                    <a:pt x="0" y="0"/>
                  </a:moveTo>
                  <a:lnTo>
                    <a:pt x="5216032" y="0"/>
                  </a:lnTo>
                  <a:lnTo>
                    <a:pt x="5216032" y="4014172"/>
                  </a:lnTo>
                  <a:lnTo>
                    <a:pt x="0" y="4014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-1542117">
              <a:off x="612421" y="932493"/>
              <a:ext cx="5216032" cy="4014171"/>
            </a:xfrm>
            <a:custGeom>
              <a:avLst/>
              <a:gdLst/>
              <a:ahLst/>
              <a:cxnLst/>
              <a:rect r="r" b="b" t="t" l="l"/>
              <a:pathLst>
                <a:path h="4014171" w="5216032">
                  <a:moveTo>
                    <a:pt x="0" y="0"/>
                  </a:moveTo>
                  <a:lnTo>
                    <a:pt x="5216032" y="0"/>
                  </a:lnTo>
                  <a:lnTo>
                    <a:pt x="5216032" y="4014172"/>
                  </a:lnTo>
                  <a:lnTo>
                    <a:pt x="0" y="4014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7226880" y="8034887"/>
            <a:ext cx="1705139" cy="1724131"/>
            <a:chOff x="0" y="0"/>
            <a:chExt cx="2273519" cy="229884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203200" y="203200"/>
              <a:ext cx="2070319" cy="2095641"/>
            </a:xfrm>
            <a:custGeom>
              <a:avLst/>
              <a:gdLst/>
              <a:ahLst/>
              <a:cxnLst/>
              <a:rect r="r" b="b" t="t" l="l"/>
              <a:pathLst>
                <a:path h="2095641" w="2070319">
                  <a:moveTo>
                    <a:pt x="0" y="0"/>
                  </a:moveTo>
                  <a:lnTo>
                    <a:pt x="2070319" y="0"/>
                  </a:lnTo>
                  <a:lnTo>
                    <a:pt x="2070319" y="2095641"/>
                  </a:lnTo>
                  <a:lnTo>
                    <a:pt x="0" y="2095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070319" cy="2095641"/>
            </a:xfrm>
            <a:custGeom>
              <a:avLst/>
              <a:gdLst/>
              <a:ahLst/>
              <a:cxnLst/>
              <a:rect r="r" b="b" t="t" l="l"/>
              <a:pathLst>
                <a:path h="2095641" w="2070319">
                  <a:moveTo>
                    <a:pt x="0" y="0"/>
                  </a:moveTo>
                  <a:lnTo>
                    <a:pt x="2070319" y="0"/>
                  </a:lnTo>
                  <a:lnTo>
                    <a:pt x="2070319" y="2095641"/>
                  </a:lnTo>
                  <a:lnTo>
                    <a:pt x="0" y="2095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6263316" y="3630764"/>
            <a:ext cx="3554127" cy="4149209"/>
            <a:chOff x="0" y="0"/>
            <a:chExt cx="4738836" cy="5532279"/>
          </a:xfrm>
        </p:grpSpPr>
        <p:sp>
          <p:nvSpPr>
            <p:cNvPr name="Freeform 28" id="28"/>
            <p:cNvSpPr/>
            <p:nvPr/>
          </p:nvSpPr>
          <p:spPr>
            <a:xfrm flipH="false" flipV="false" rot="-1350912">
              <a:off x="950452" y="613658"/>
              <a:ext cx="3041133" cy="4508164"/>
            </a:xfrm>
            <a:custGeom>
              <a:avLst/>
              <a:gdLst/>
              <a:ahLst/>
              <a:cxnLst/>
              <a:rect r="r" b="b" t="t" l="l"/>
              <a:pathLst>
                <a:path h="4508164" w="3041133">
                  <a:moveTo>
                    <a:pt x="0" y="0"/>
                  </a:moveTo>
                  <a:lnTo>
                    <a:pt x="3041132" y="0"/>
                  </a:lnTo>
                  <a:lnTo>
                    <a:pt x="3041132" y="4508164"/>
                  </a:lnTo>
                  <a:lnTo>
                    <a:pt x="0" y="4508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-1350912">
              <a:off x="747252" y="410458"/>
              <a:ext cx="3041133" cy="4508164"/>
            </a:xfrm>
            <a:custGeom>
              <a:avLst/>
              <a:gdLst/>
              <a:ahLst/>
              <a:cxnLst/>
              <a:rect r="r" b="b" t="t" l="l"/>
              <a:pathLst>
                <a:path h="4508164" w="3041133">
                  <a:moveTo>
                    <a:pt x="0" y="0"/>
                  </a:moveTo>
                  <a:lnTo>
                    <a:pt x="3041132" y="0"/>
                  </a:lnTo>
                  <a:lnTo>
                    <a:pt x="3041132" y="4508164"/>
                  </a:lnTo>
                  <a:lnTo>
                    <a:pt x="0" y="4508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1836558" y="1228725"/>
            <a:ext cx="14767283" cy="147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99"/>
              </a:lnSpc>
            </a:pPr>
            <a:r>
              <a:rPr lang="en-US" sz="9999" spc="399">
                <a:solidFill>
                  <a:srgbClr val="000000"/>
                </a:solidFill>
                <a:latin typeface="Chewy"/>
              </a:rPr>
              <a:t>Tipos de Linguagem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684158" y="1151382"/>
            <a:ext cx="14767283" cy="147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99"/>
              </a:lnSpc>
            </a:pPr>
            <a:r>
              <a:rPr lang="en-US" sz="9999" spc="399">
                <a:solidFill>
                  <a:srgbClr val="D7F1F0"/>
                </a:solidFill>
                <a:latin typeface="Chewy"/>
              </a:rPr>
              <a:t>Tipos de Linguagem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689387" y="6067319"/>
            <a:ext cx="3958984" cy="2462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1"/>
              </a:lnSpc>
            </a:pPr>
            <a:r>
              <a:rPr lang="en-US" sz="2786" spc="111">
                <a:solidFill>
                  <a:srgbClr val="000000"/>
                </a:solidFill>
                <a:latin typeface="Canva Sans Bold"/>
              </a:rPr>
              <a:t>Linguagem verbal</a:t>
            </a:r>
          </a:p>
          <a:p>
            <a:pPr algn="ctr">
              <a:lnSpc>
                <a:spcPts val="3901"/>
              </a:lnSpc>
            </a:pPr>
          </a:p>
          <a:p>
            <a:pPr algn="ctr">
              <a:lnSpc>
                <a:spcPts val="3901"/>
              </a:lnSpc>
            </a:pPr>
            <a:r>
              <a:rPr lang="en-US" sz="2786" spc="111">
                <a:solidFill>
                  <a:srgbClr val="000000"/>
                </a:solidFill>
                <a:latin typeface="Canva Sans"/>
              </a:rPr>
              <a:t>É expressa a partir de palavras, escritas ou faladas.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088308" y="5648219"/>
            <a:ext cx="3958984" cy="2846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1"/>
              </a:lnSpc>
            </a:pPr>
            <a:r>
              <a:rPr lang="en-US" sz="2686" spc="107">
                <a:solidFill>
                  <a:srgbClr val="000000"/>
                </a:solidFill>
                <a:latin typeface="Canva Sans Bold"/>
              </a:rPr>
              <a:t>Linguagem não verbal</a:t>
            </a:r>
          </a:p>
          <a:p>
            <a:pPr algn="ctr">
              <a:lnSpc>
                <a:spcPts val="3761"/>
              </a:lnSpc>
            </a:pPr>
          </a:p>
          <a:p>
            <a:pPr algn="ctr">
              <a:lnSpc>
                <a:spcPts val="3761"/>
              </a:lnSpc>
            </a:pPr>
            <a:r>
              <a:rPr lang="en-US" sz="2686" spc="107">
                <a:solidFill>
                  <a:srgbClr val="000000"/>
                </a:solidFill>
                <a:latin typeface="Canva Sans"/>
              </a:rPr>
              <a:t>Utiliza outros sinais (como imagens, símbolos, gestos, sons) para comunicar.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487229" y="5453506"/>
            <a:ext cx="3958984" cy="3322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1"/>
              </a:lnSpc>
            </a:pPr>
            <a:r>
              <a:rPr lang="en-US" sz="2686" spc="107">
                <a:solidFill>
                  <a:srgbClr val="000000"/>
                </a:solidFill>
                <a:latin typeface="Canva Sans Bold"/>
              </a:rPr>
              <a:t>Linguagem mista ou híbrida</a:t>
            </a:r>
          </a:p>
          <a:p>
            <a:pPr algn="ctr">
              <a:lnSpc>
                <a:spcPts val="3761"/>
              </a:lnSpc>
            </a:pPr>
          </a:p>
          <a:p>
            <a:pPr algn="ctr">
              <a:lnSpc>
                <a:spcPts val="3761"/>
              </a:lnSpc>
            </a:pPr>
            <a:r>
              <a:rPr lang="en-US" sz="2686" spc="107">
                <a:solidFill>
                  <a:srgbClr val="000000"/>
                </a:solidFill>
                <a:latin typeface="Canva Sans"/>
              </a:rPr>
              <a:t>Ocorre quando são usadas palavras e também outros signos para comunicação. 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204183" y="3431031"/>
            <a:ext cx="1234193" cy="147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99"/>
              </a:lnSpc>
            </a:pPr>
            <a:r>
              <a:rPr lang="en-US" sz="9999" spc="399">
                <a:solidFill>
                  <a:srgbClr val="000000"/>
                </a:solidFill>
                <a:latin typeface="Chewy"/>
              </a:rPr>
              <a:t>1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8601686" y="3431031"/>
            <a:ext cx="1234193" cy="147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99"/>
              </a:lnSpc>
            </a:pPr>
            <a:r>
              <a:rPr lang="en-US" sz="9999" spc="399">
                <a:solidFill>
                  <a:srgbClr val="000000"/>
                </a:solidFill>
                <a:latin typeface="Chewy"/>
              </a:rPr>
              <a:t>2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4002024" y="3431031"/>
            <a:ext cx="1234193" cy="147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99"/>
              </a:lnSpc>
            </a:pPr>
            <a:r>
              <a:rPr lang="en-US" sz="9999" spc="399">
                <a:solidFill>
                  <a:srgbClr val="000000"/>
                </a:solidFill>
                <a:latin typeface="Chewy"/>
              </a:rPr>
              <a:t>3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868885" y="3278631"/>
            <a:ext cx="1234193" cy="147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99"/>
              </a:lnSpc>
            </a:pPr>
            <a:r>
              <a:rPr lang="en-US" sz="9999" spc="399">
                <a:solidFill>
                  <a:srgbClr val="D7F1F0"/>
                </a:solidFill>
                <a:latin typeface="Chewy"/>
              </a:rPr>
              <a:t>1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8449286" y="3278631"/>
            <a:ext cx="1234193" cy="147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99"/>
              </a:lnSpc>
            </a:pPr>
            <a:r>
              <a:rPr lang="en-US" sz="9999" spc="399">
                <a:solidFill>
                  <a:srgbClr val="D7F1F0"/>
                </a:solidFill>
                <a:latin typeface="Chewy"/>
              </a:rPr>
              <a:t>2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3849624" y="3278631"/>
            <a:ext cx="1234193" cy="147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99"/>
              </a:lnSpc>
            </a:pPr>
            <a:r>
              <a:rPr lang="en-US" sz="9999" spc="399">
                <a:solidFill>
                  <a:srgbClr val="D7F1F0"/>
                </a:solidFill>
                <a:latin typeface="Chewy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02363" y="3474896"/>
            <a:ext cx="16409337" cy="5713701"/>
            <a:chOff x="0" y="0"/>
            <a:chExt cx="5252541" cy="18289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252541" cy="1828925"/>
            </a:xfrm>
            <a:custGeom>
              <a:avLst/>
              <a:gdLst/>
              <a:ahLst/>
              <a:cxnLst/>
              <a:rect r="r" b="b" t="t" l="l"/>
              <a:pathLst>
                <a:path h="1828925" w="5252541">
                  <a:moveTo>
                    <a:pt x="15098" y="0"/>
                  </a:moveTo>
                  <a:lnTo>
                    <a:pt x="5237443" y="0"/>
                  </a:lnTo>
                  <a:cubicBezTo>
                    <a:pt x="5245781" y="0"/>
                    <a:pt x="5252541" y="6759"/>
                    <a:pt x="5252541" y="15098"/>
                  </a:cubicBezTo>
                  <a:lnTo>
                    <a:pt x="5252541" y="1813827"/>
                  </a:lnTo>
                  <a:cubicBezTo>
                    <a:pt x="5252541" y="1822166"/>
                    <a:pt x="5245781" y="1828925"/>
                    <a:pt x="5237443" y="1828925"/>
                  </a:cubicBezTo>
                  <a:lnTo>
                    <a:pt x="15098" y="1828925"/>
                  </a:lnTo>
                  <a:cubicBezTo>
                    <a:pt x="6759" y="1828925"/>
                    <a:pt x="0" y="1822166"/>
                    <a:pt x="0" y="1813827"/>
                  </a:cubicBezTo>
                  <a:lnTo>
                    <a:pt x="0" y="15098"/>
                  </a:lnTo>
                  <a:cubicBezTo>
                    <a:pt x="0" y="6759"/>
                    <a:pt x="6759" y="0"/>
                    <a:pt x="15098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252541" cy="186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49963" y="3322496"/>
            <a:ext cx="16409337" cy="5713701"/>
            <a:chOff x="0" y="0"/>
            <a:chExt cx="5252541" cy="18289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52541" cy="1828925"/>
            </a:xfrm>
            <a:custGeom>
              <a:avLst/>
              <a:gdLst/>
              <a:ahLst/>
              <a:cxnLst/>
              <a:rect r="r" b="b" t="t" l="l"/>
              <a:pathLst>
                <a:path h="1828925" w="5252541">
                  <a:moveTo>
                    <a:pt x="15098" y="0"/>
                  </a:moveTo>
                  <a:lnTo>
                    <a:pt x="5237443" y="0"/>
                  </a:lnTo>
                  <a:cubicBezTo>
                    <a:pt x="5245781" y="0"/>
                    <a:pt x="5252541" y="6759"/>
                    <a:pt x="5252541" y="15098"/>
                  </a:cubicBezTo>
                  <a:lnTo>
                    <a:pt x="5252541" y="1813827"/>
                  </a:lnTo>
                  <a:cubicBezTo>
                    <a:pt x="5252541" y="1822166"/>
                    <a:pt x="5245781" y="1828925"/>
                    <a:pt x="5237443" y="1828925"/>
                  </a:cubicBezTo>
                  <a:lnTo>
                    <a:pt x="15098" y="1828925"/>
                  </a:lnTo>
                  <a:cubicBezTo>
                    <a:pt x="6759" y="1828925"/>
                    <a:pt x="0" y="1822166"/>
                    <a:pt x="0" y="1813827"/>
                  </a:cubicBezTo>
                  <a:lnTo>
                    <a:pt x="0" y="15098"/>
                  </a:lnTo>
                  <a:cubicBezTo>
                    <a:pt x="0" y="6759"/>
                    <a:pt x="6759" y="0"/>
                    <a:pt x="1509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5252541" cy="186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849963" y="1238935"/>
            <a:ext cx="5113373" cy="1197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64"/>
              </a:lnSpc>
            </a:pPr>
            <a:r>
              <a:rPr lang="en-US" sz="8110" spc="324">
                <a:solidFill>
                  <a:srgbClr val="000000"/>
                </a:solidFill>
                <a:latin typeface="Chewy"/>
              </a:rPr>
              <a:t>Na prática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104983" y="1181100"/>
            <a:ext cx="11295965" cy="1781479"/>
            <a:chOff x="0" y="0"/>
            <a:chExt cx="3615778" cy="57024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615778" cy="570242"/>
            </a:xfrm>
            <a:custGeom>
              <a:avLst/>
              <a:gdLst/>
              <a:ahLst/>
              <a:cxnLst/>
              <a:rect r="r" b="b" t="t" l="l"/>
              <a:pathLst>
                <a:path h="570242" w="3615778">
                  <a:moveTo>
                    <a:pt x="21932" y="0"/>
                  </a:moveTo>
                  <a:lnTo>
                    <a:pt x="3593846" y="0"/>
                  </a:lnTo>
                  <a:cubicBezTo>
                    <a:pt x="3599662" y="0"/>
                    <a:pt x="3605241" y="2311"/>
                    <a:pt x="3609354" y="6424"/>
                  </a:cubicBezTo>
                  <a:cubicBezTo>
                    <a:pt x="3613467" y="10537"/>
                    <a:pt x="3615778" y="16115"/>
                    <a:pt x="3615778" y="21932"/>
                  </a:cubicBezTo>
                  <a:lnTo>
                    <a:pt x="3615778" y="548310"/>
                  </a:lnTo>
                  <a:cubicBezTo>
                    <a:pt x="3615778" y="554127"/>
                    <a:pt x="3613467" y="559705"/>
                    <a:pt x="3609354" y="563818"/>
                  </a:cubicBezTo>
                  <a:cubicBezTo>
                    <a:pt x="3605241" y="567931"/>
                    <a:pt x="3599662" y="570242"/>
                    <a:pt x="3593846" y="570242"/>
                  </a:cubicBezTo>
                  <a:lnTo>
                    <a:pt x="21932" y="570242"/>
                  </a:lnTo>
                  <a:cubicBezTo>
                    <a:pt x="16115" y="570242"/>
                    <a:pt x="10537" y="567931"/>
                    <a:pt x="6424" y="563818"/>
                  </a:cubicBezTo>
                  <a:cubicBezTo>
                    <a:pt x="2311" y="559705"/>
                    <a:pt x="0" y="554127"/>
                    <a:pt x="0" y="548310"/>
                  </a:cubicBezTo>
                  <a:lnTo>
                    <a:pt x="0" y="21932"/>
                  </a:lnTo>
                  <a:cubicBezTo>
                    <a:pt x="0" y="16115"/>
                    <a:pt x="2311" y="10537"/>
                    <a:pt x="6424" y="6424"/>
                  </a:cubicBezTo>
                  <a:cubicBezTo>
                    <a:pt x="10537" y="2311"/>
                    <a:pt x="16115" y="0"/>
                    <a:pt x="21932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615778" cy="6083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952583" y="1028700"/>
            <a:ext cx="11295965" cy="1751689"/>
            <a:chOff x="0" y="0"/>
            <a:chExt cx="3615778" cy="56070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615778" cy="560706"/>
            </a:xfrm>
            <a:custGeom>
              <a:avLst/>
              <a:gdLst/>
              <a:ahLst/>
              <a:cxnLst/>
              <a:rect r="r" b="b" t="t" l="l"/>
              <a:pathLst>
                <a:path h="560706" w="3615778">
                  <a:moveTo>
                    <a:pt x="21932" y="0"/>
                  </a:moveTo>
                  <a:lnTo>
                    <a:pt x="3593846" y="0"/>
                  </a:lnTo>
                  <a:cubicBezTo>
                    <a:pt x="3599662" y="0"/>
                    <a:pt x="3605241" y="2311"/>
                    <a:pt x="3609354" y="6424"/>
                  </a:cubicBezTo>
                  <a:cubicBezTo>
                    <a:pt x="3613467" y="10537"/>
                    <a:pt x="3615778" y="16115"/>
                    <a:pt x="3615778" y="21932"/>
                  </a:cubicBezTo>
                  <a:lnTo>
                    <a:pt x="3615778" y="538774"/>
                  </a:lnTo>
                  <a:cubicBezTo>
                    <a:pt x="3615778" y="544591"/>
                    <a:pt x="3613467" y="550170"/>
                    <a:pt x="3609354" y="554283"/>
                  </a:cubicBezTo>
                  <a:cubicBezTo>
                    <a:pt x="3605241" y="558396"/>
                    <a:pt x="3599662" y="560706"/>
                    <a:pt x="3593846" y="560706"/>
                  </a:cubicBezTo>
                  <a:lnTo>
                    <a:pt x="21932" y="560706"/>
                  </a:lnTo>
                  <a:cubicBezTo>
                    <a:pt x="16115" y="560706"/>
                    <a:pt x="10537" y="558396"/>
                    <a:pt x="6424" y="554283"/>
                  </a:cubicBezTo>
                  <a:cubicBezTo>
                    <a:pt x="2311" y="550170"/>
                    <a:pt x="0" y="544591"/>
                    <a:pt x="0" y="538774"/>
                  </a:cubicBezTo>
                  <a:lnTo>
                    <a:pt x="0" y="21932"/>
                  </a:lnTo>
                  <a:cubicBezTo>
                    <a:pt x="0" y="16115"/>
                    <a:pt x="2311" y="10537"/>
                    <a:pt x="6424" y="6424"/>
                  </a:cubicBezTo>
                  <a:cubicBezTo>
                    <a:pt x="10537" y="2311"/>
                    <a:pt x="16115" y="0"/>
                    <a:pt x="21932" y="0"/>
                  </a:cubicBezTo>
                  <a:close/>
                </a:path>
              </a:pathLst>
            </a:custGeom>
            <a:solidFill>
              <a:srgbClr val="FFECCE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3615778" cy="5988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2246055" y="3836443"/>
            <a:ext cx="13795890" cy="4685808"/>
          </a:xfrm>
          <a:custGeom>
            <a:avLst/>
            <a:gdLst/>
            <a:ahLst/>
            <a:cxnLst/>
            <a:rect r="r" b="b" t="t" l="l"/>
            <a:pathLst>
              <a:path h="4685808" w="13795890">
                <a:moveTo>
                  <a:pt x="0" y="0"/>
                </a:moveTo>
                <a:lnTo>
                  <a:pt x="13795890" y="0"/>
                </a:lnTo>
                <a:lnTo>
                  <a:pt x="13795890" y="4685808"/>
                </a:lnTo>
                <a:lnTo>
                  <a:pt x="0" y="46858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849963" y="1114425"/>
            <a:ext cx="4941237" cy="1197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64"/>
              </a:lnSpc>
            </a:pPr>
            <a:r>
              <a:rPr lang="en-US" sz="8110" spc="324">
                <a:solidFill>
                  <a:srgbClr val="FFECCE"/>
                </a:solidFill>
                <a:latin typeface="Chewy"/>
              </a:rPr>
              <a:t>Na prática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480764" y="1581012"/>
            <a:ext cx="1023960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spc="135">
                <a:solidFill>
                  <a:srgbClr val="000000"/>
                </a:solidFill>
                <a:latin typeface="Canva Sans"/>
              </a:rPr>
              <a:t>Vamos ver alguns exemplos!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02363" y="4743713"/>
            <a:ext cx="16409337" cy="4666987"/>
            <a:chOff x="0" y="0"/>
            <a:chExt cx="5252541" cy="149387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252541" cy="1493877"/>
            </a:xfrm>
            <a:custGeom>
              <a:avLst/>
              <a:gdLst/>
              <a:ahLst/>
              <a:cxnLst/>
              <a:rect r="r" b="b" t="t" l="l"/>
              <a:pathLst>
                <a:path h="1493877" w="5252541">
                  <a:moveTo>
                    <a:pt x="15098" y="0"/>
                  </a:moveTo>
                  <a:lnTo>
                    <a:pt x="5237443" y="0"/>
                  </a:lnTo>
                  <a:cubicBezTo>
                    <a:pt x="5245781" y="0"/>
                    <a:pt x="5252541" y="6759"/>
                    <a:pt x="5252541" y="15098"/>
                  </a:cubicBezTo>
                  <a:lnTo>
                    <a:pt x="5252541" y="1478780"/>
                  </a:lnTo>
                  <a:cubicBezTo>
                    <a:pt x="5252541" y="1487118"/>
                    <a:pt x="5245781" y="1493877"/>
                    <a:pt x="5237443" y="1493877"/>
                  </a:cubicBezTo>
                  <a:lnTo>
                    <a:pt x="15098" y="1493877"/>
                  </a:lnTo>
                  <a:cubicBezTo>
                    <a:pt x="6759" y="1493877"/>
                    <a:pt x="0" y="1487118"/>
                    <a:pt x="0" y="1478780"/>
                  </a:cubicBezTo>
                  <a:lnTo>
                    <a:pt x="0" y="15098"/>
                  </a:lnTo>
                  <a:cubicBezTo>
                    <a:pt x="0" y="6759"/>
                    <a:pt x="6759" y="0"/>
                    <a:pt x="15098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252541" cy="15319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49963" y="4591313"/>
            <a:ext cx="16409337" cy="4666987"/>
            <a:chOff x="0" y="0"/>
            <a:chExt cx="5252541" cy="149387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52541" cy="1493877"/>
            </a:xfrm>
            <a:custGeom>
              <a:avLst/>
              <a:gdLst/>
              <a:ahLst/>
              <a:cxnLst/>
              <a:rect r="r" b="b" t="t" l="l"/>
              <a:pathLst>
                <a:path h="1493877" w="5252541">
                  <a:moveTo>
                    <a:pt x="15098" y="0"/>
                  </a:moveTo>
                  <a:lnTo>
                    <a:pt x="5237443" y="0"/>
                  </a:lnTo>
                  <a:cubicBezTo>
                    <a:pt x="5245781" y="0"/>
                    <a:pt x="5252541" y="6759"/>
                    <a:pt x="5252541" y="15098"/>
                  </a:cubicBezTo>
                  <a:lnTo>
                    <a:pt x="5252541" y="1478780"/>
                  </a:lnTo>
                  <a:cubicBezTo>
                    <a:pt x="5252541" y="1487118"/>
                    <a:pt x="5245781" y="1493877"/>
                    <a:pt x="5237443" y="1493877"/>
                  </a:cubicBezTo>
                  <a:lnTo>
                    <a:pt x="15098" y="1493877"/>
                  </a:lnTo>
                  <a:cubicBezTo>
                    <a:pt x="6759" y="1493877"/>
                    <a:pt x="0" y="1487118"/>
                    <a:pt x="0" y="1478780"/>
                  </a:cubicBezTo>
                  <a:lnTo>
                    <a:pt x="0" y="15098"/>
                  </a:lnTo>
                  <a:cubicBezTo>
                    <a:pt x="0" y="6759"/>
                    <a:pt x="6759" y="0"/>
                    <a:pt x="1509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5252541" cy="15319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226970" y="1238935"/>
            <a:ext cx="8006196" cy="1196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64"/>
              </a:lnSpc>
            </a:pPr>
            <a:r>
              <a:rPr lang="en-US" sz="8110" spc="324">
                <a:solidFill>
                  <a:srgbClr val="000000"/>
                </a:solidFill>
                <a:latin typeface="Chewy"/>
              </a:rPr>
              <a:t>Linguagem verbal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117866" y="1066800"/>
            <a:ext cx="8115300" cy="1196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64"/>
              </a:lnSpc>
            </a:pPr>
            <a:r>
              <a:rPr lang="en-US" sz="8110" spc="324">
                <a:solidFill>
                  <a:srgbClr val="D7F1F0"/>
                </a:solidFill>
                <a:latin typeface="Chewy"/>
              </a:rPr>
              <a:t>Linguagem verbal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181100" y="3022018"/>
            <a:ext cx="16230600" cy="1140671"/>
            <a:chOff x="0" y="0"/>
            <a:chExt cx="5195328" cy="36512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195328" cy="365123"/>
            </a:xfrm>
            <a:custGeom>
              <a:avLst/>
              <a:gdLst/>
              <a:ahLst/>
              <a:cxnLst/>
              <a:rect r="r" b="b" t="t" l="l"/>
              <a:pathLst>
                <a:path h="365123" w="5195328">
                  <a:moveTo>
                    <a:pt x="15264" y="0"/>
                  </a:moveTo>
                  <a:lnTo>
                    <a:pt x="5180064" y="0"/>
                  </a:lnTo>
                  <a:cubicBezTo>
                    <a:pt x="5184112" y="0"/>
                    <a:pt x="5187995" y="1608"/>
                    <a:pt x="5190857" y="4471"/>
                  </a:cubicBezTo>
                  <a:cubicBezTo>
                    <a:pt x="5193720" y="7333"/>
                    <a:pt x="5195328" y="11216"/>
                    <a:pt x="5195328" y="15264"/>
                  </a:cubicBezTo>
                  <a:lnTo>
                    <a:pt x="5195328" y="349859"/>
                  </a:lnTo>
                  <a:cubicBezTo>
                    <a:pt x="5195328" y="353907"/>
                    <a:pt x="5193720" y="357789"/>
                    <a:pt x="5190857" y="360652"/>
                  </a:cubicBezTo>
                  <a:cubicBezTo>
                    <a:pt x="5187995" y="363514"/>
                    <a:pt x="5184112" y="365123"/>
                    <a:pt x="5180064" y="365123"/>
                  </a:cubicBezTo>
                  <a:lnTo>
                    <a:pt x="15264" y="365123"/>
                  </a:lnTo>
                  <a:cubicBezTo>
                    <a:pt x="11216" y="365123"/>
                    <a:pt x="7333" y="363514"/>
                    <a:pt x="4471" y="360652"/>
                  </a:cubicBezTo>
                  <a:cubicBezTo>
                    <a:pt x="1608" y="357789"/>
                    <a:pt x="0" y="353907"/>
                    <a:pt x="0" y="349859"/>
                  </a:cubicBezTo>
                  <a:lnTo>
                    <a:pt x="0" y="15264"/>
                  </a:lnTo>
                  <a:cubicBezTo>
                    <a:pt x="0" y="11216"/>
                    <a:pt x="1608" y="7333"/>
                    <a:pt x="4471" y="4471"/>
                  </a:cubicBezTo>
                  <a:cubicBezTo>
                    <a:pt x="7333" y="1608"/>
                    <a:pt x="11216" y="0"/>
                    <a:pt x="15264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5195328" cy="403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28700" y="2590096"/>
            <a:ext cx="16230600" cy="1431319"/>
            <a:chOff x="0" y="0"/>
            <a:chExt cx="5195328" cy="45815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195328" cy="458158"/>
            </a:xfrm>
            <a:custGeom>
              <a:avLst/>
              <a:gdLst/>
              <a:ahLst/>
              <a:cxnLst/>
              <a:rect r="r" b="b" t="t" l="l"/>
              <a:pathLst>
                <a:path h="458158" w="5195328">
                  <a:moveTo>
                    <a:pt x="15264" y="0"/>
                  </a:moveTo>
                  <a:lnTo>
                    <a:pt x="5180064" y="0"/>
                  </a:lnTo>
                  <a:cubicBezTo>
                    <a:pt x="5184112" y="0"/>
                    <a:pt x="5187995" y="1608"/>
                    <a:pt x="5190857" y="4471"/>
                  </a:cubicBezTo>
                  <a:cubicBezTo>
                    <a:pt x="5193720" y="7333"/>
                    <a:pt x="5195328" y="11216"/>
                    <a:pt x="5195328" y="15264"/>
                  </a:cubicBezTo>
                  <a:lnTo>
                    <a:pt x="5195328" y="442894"/>
                  </a:lnTo>
                  <a:cubicBezTo>
                    <a:pt x="5195328" y="446942"/>
                    <a:pt x="5193720" y="450824"/>
                    <a:pt x="5190857" y="453687"/>
                  </a:cubicBezTo>
                  <a:cubicBezTo>
                    <a:pt x="5187995" y="456549"/>
                    <a:pt x="5184112" y="458158"/>
                    <a:pt x="5180064" y="458158"/>
                  </a:cubicBezTo>
                  <a:lnTo>
                    <a:pt x="15264" y="458158"/>
                  </a:lnTo>
                  <a:cubicBezTo>
                    <a:pt x="11216" y="458158"/>
                    <a:pt x="7333" y="456549"/>
                    <a:pt x="4471" y="453687"/>
                  </a:cubicBezTo>
                  <a:cubicBezTo>
                    <a:pt x="1608" y="450824"/>
                    <a:pt x="0" y="446942"/>
                    <a:pt x="0" y="442894"/>
                  </a:cubicBezTo>
                  <a:lnTo>
                    <a:pt x="0" y="15264"/>
                  </a:lnTo>
                  <a:cubicBezTo>
                    <a:pt x="0" y="11216"/>
                    <a:pt x="1608" y="7333"/>
                    <a:pt x="4471" y="4471"/>
                  </a:cubicBezTo>
                  <a:cubicBezTo>
                    <a:pt x="7333" y="1608"/>
                    <a:pt x="11216" y="0"/>
                    <a:pt x="15264" y="0"/>
                  </a:cubicBezTo>
                  <a:close/>
                </a:path>
              </a:pathLst>
            </a:custGeom>
            <a:solidFill>
              <a:srgbClr val="D7F1F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5195328" cy="4962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447633" y="4858517"/>
            <a:ext cx="15417033" cy="4389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Exemplos de linguagem verbal: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  <a:hlinkClick r:id="rId3" tooltip="https://querobolsa.com.br/enem/redacao/generos-textuais"/>
              </a:rPr>
              <a:t>Gêneros textuais</a:t>
            </a:r>
            <a:r>
              <a:rPr lang="en-US" sz="2300" spc="92">
                <a:solidFill>
                  <a:srgbClr val="000000"/>
                </a:solidFill>
                <a:latin typeface="Canva Sans"/>
              </a:rPr>
              <a:t>, como </a:t>
            </a:r>
            <a:r>
              <a:rPr lang="en-US" sz="2300" spc="92">
                <a:solidFill>
                  <a:srgbClr val="000000"/>
                </a:solidFill>
                <a:latin typeface="Canva Sans"/>
                <a:hlinkClick r:id="rId4" tooltip="https://querobolsa.com.br/enem/literatura/poema"/>
              </a:rPr>
              <a:t>poemas</a:t>
            </a:r>
            <a:r>
              <a:rPr lang="en-US" sz="2300" spc="92">
                <a:solidFill>
                  <a:srgbClr val="000000"/>
                </a:solidFill>
                <a:latin typeface="Canva Sans"/>
              </a:rPr>
              <a:t>, contos, </a:t>
            </a:r>
            <a:r>
              <a:rPr lang="en-US" sz="2300" spc="92">
                <a:solidFill>
                  <a:srgbClr val="000000"/>
                </a:solidFill>
                <a:latin typeface="Canva Sans"/>
                <a:hlinkClick r:id="rId5" tooltip="https://querobolsa.com.br/enem/redacao/cronica-o-que-e-cronica"/>
              </a:rPr>
              <a:t>crônicas</a:t>
            </a:r>
            <a:r>
              <a:rPr lang="en-US" sz="2300" spc="92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300" spc="92">
                <a:solidFill>
                  <a:srgbClr val="000000"/>
                </a:solidFill>
                <a:latin typeface="Canva Sans"/>
                <a:hlinkClick r:id="rId6" tooltip="https://querobolsa.com.br/enem/literatura/romantismo"/>
              </a:rPr>
              <a:t>romances</a:t>
            </a:r>
            <a:r>
              <a:rPr lang="en-US" sz="2300" spc="92">
                <a:solidFill>
                  <a:srgbClr val="000000"/>
                </a:solidFill>
                <a:latin typeface="Canva Sans"/>
              </a:rPr>
              <a:t>;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Livros, dicionários, enciclopédias, jornais, revistas, panfletos;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Relatórios, formulários, manuais, cadastros, requerimentos;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Palestras, congressos, seminários, colóquios, aulas educativas;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  <a:hlinkClick r:id="rId7" tooltip="https://querobolsa.com.br/enem/redacao/carta-argumentativa"/>
              </a:rPr>
              <a:t>Carta</a:t>
            </a:r>
            <a:r>
              <a:rPr lang="en-US" sz="2300" spc="92">
                <a:solidFill>
                  <a:srgbClr val="000000"/>
                </a:solidFill>
                <a:latin typeface="Canva Sans"/>
              </a:rPr>
              <a:t>, e-mail, mensagens de celular e pelas redes sociais;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Todo tipo de conversação, como um diálogo entre amigos ou familiares;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Textos de blogs e sites, como este que você está lendo;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Artigos científicos, pesquisas acadêmicas, apostilas e livros didáticos;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Bulas de remédio, receitas médicas, receitas culinárias.</a:t>
            </a:r>
          </a:p>
          <a:p>
            <a:pPr>
              <a:lnSpc>
                <a:spcPts val="3220"/>
              </a:lnSpc>
            </a:pPr>
          </a:p>
        </p:txBody>
      </p:sp>
      <p:grpSp>
        <p:nvGrpSpPr>
          <p:cNvPr name="Group 18" id="18"/>
          <p:cNvGrpSpPr/>
          <p:nvPr/>
        </p:nvGrpSpPr>
        <p:grpSpPr>
          <a:xfrm rot="0">
            <a:off x="14554670" y="-752403"/>
            <a:ext cx="3009430" cy="3331372"/>
            <a:chOff x="0" y="0"/>
            <a:chExt cx="4012573" cy="4441830"/>
          </a:xfrm>
        </p:grpSpPr>
        <p:sp>
          <p:nvSpPr>
            <p:cNvPr name="Freeform 19" id="19"/>
            <p:cNvSpPr/>
            <p:nvPr/>
          </p:nvSpPr>
          <p:spPr>
            <a:xfrm flipH="false" flipV="false" rot="1380558">
              <a:off x="776204" y="585537"/>
              <a:ext cx="2663365" cy="3473955"/>
            </a:xfrm>
            <a:custGeom>
              <a:avLst/>
              <a:gdLst/>
              <a:ahLst/>
              <a:cxnLst/>
              <a:rect r="r" b="b" t="t" l="l"/>
              <a:pathLst>
                <a:path h="3473955" w="2663365">
                  <a:moveTo>
                    <a:pt x="0" y="0"/>
                  </a:moveTo>
                  <a:lnTo>
                    <a:pt x="2663365" y="0"/>
                  </a:lnTo>
                  <a:lnTo>
                    <a:pt x="2663365" y="3473955"/>
                  </a:lnTo>
                  <a:lnTo>
                    <a:pt x="0" y="3473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1380558">
              <a:off x="573004" y="382337"/>
              <a:ext cx="2663365" cy="3473955"/>
            </a:xfrm>
            <a:custGeom>
              <a:avLst/>
              <a:gdLst/>
              <a:ahLst/>
              <a:cxnLst/>
              <a:rect r="r" b="b" t="t" l="l"/>
              <a:pathLst>
                <a:path h="3473955" w="2663365">
                  <a:moveTo>
                    <a:pt x="0" y="0"/>
                  </a:moveTo>
                  <a:lnTo>
                    <a:pt x="2663365" y="0"/>
                  </a:lnTo>
                  <a:lnTo>
                    <a:pt x="2663365" y="3473955"/>
                  </a:lnTo>
                  <a:lnTo>
                    <a:pt x="0" y="3473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-394986">
            <a:off x="16059385" y="913283"/>
            <a:ext cx="3610638" cy="3647628"/>
            <a:chOff x="0" y="0"/>
            <a:chExt cx="4814184" cy="4863504"/>
          </a:xfrm>
        </p:grpSpPr>
        <p:sp>
          <p:nvSpPr>
            <p:cNvPr name="Freeform 22" id="22"/>
            <p:cNvSpPr/>
            <p:nvPr/>
          </p:nvSpPr>
          <p:spPr>
            <a:xfrm flipH="false" flipV="false" rot="-2605914">
              <a:off x="1187741" y="575180"/>
              <a:ext cx="2641901" cy="3916345"/>
            </a:xfrm>
            <a:custGeom>
              <a:avLst/>
              <a:gdLst/>
              <a:ahLst/>
              <a:cxnLst/>
              <a:rect r="r" b="b" t="t" l="l"/>
              <a:pathLst>
                <a:path h="3916345" w="2641901">
                  <a:moveTo>
                    <a:pt x="0" y="0"/>
                  </a:moveTo>
                  <a:lnTo>
                    <a:pt x="2641901" y="0"/>
                  </a:lnTo>
                  <a:lnTo>
                    <a:pt x="2641901" y="3916345"/>
                  </a:lnTo>
                  <a:lnTo>
                    <a:pt x="0" y="391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-2605914">
              <a:off x="984541" y="371980"/>
              <a:ext cx="2641901" cy="3916345"/>
            </a:xfrm>
            <a:custGeom>
              <a:avLst/>
              <a:gdLst/>
              <a:ahLst/>
              <a:cxnLst/>
              <a:rect r="r" b="b" t="t" l="l"/>
              <a:pathLst>
                <a:path h="3916345" w="2641901">
                  <a:moveTo>
                    <a:pt x="0" y="0"/>
                  </a:moveTo>
                  <a:lnTo>
                    <a:pt x="2641901" y="0"/>
                  </a:lnTo>
                  <a:lnTo>
                    <a:pt x="2641901" y="3916345"/>
                  </a:lnTo>
                  <a:lnTo>
                    <a:pt x="0" y="391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-371639" y="8383685"/>
            <a:ext cx="1552739" cy="1749231"/>
            <a:chOff x="0" y="0"/>
            <a:chExt cx="2070319" cy="2332308"/>
          </a:xfrm>
        </p:grpSpPr>
        <p:sp>
          <p:nvSpPr>
            <p:cNvPr name="Freeform 25" id="25"/>
            <p:cNvSpPr/>
            <p:nvPr/>
          </p:nvSpPr>
          <p:spPr>
            <a:xfrm flipH="true" flipV="false" rot="0">
              <a:off x="0" y="236667"/>
              <a:ext cx="2070319" cy="2095641"/>
            </a:xfrm>
            <a:custGeom>
              <a:avLst/>
              <a:gdLst/>
              <a:ahLst/>
              <a:cxnLst/>
              <a:rect r="r" b="b" t="t" l="l"/>
              <a:pathLst>
                <a:path h="2095641" w="2070319">
                  <a:moveTo>
                    <a:pt x="2070319" y="0"/>
                  </a:moveTo>
                  <a:lnTo>
                    <a:pt x="0" y="0"/>
                  </a:lnTo>
                  <a:lnTo>
                    <a:pt x="0" y="2095641"/>
                  </a:lnTo>
                  <a:lnTo>
                    <a:pt x="2070319" y="2095641"/>
                  </a:lnTo>
                  <a:lnTo>
                    <a:pt x="2070319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true" flipV="false" rot="0">
              <a:off x="0" y="0"/>
              <a:ext cx="2070319" cy="2095641"/>
            </a:xfrm>
            <a:custGeom>
              <a:avLst/>
              <a:gdLst/>
              <a:ahLst/>
              <a:cxnLst/>
              <a:rect r="r" b="b" t="t" l="l"/>
              <a:pathLst>
                <a:path h="2095641" w="2070319">
                  <a:moveTo>
                    <a:pt x="2070319" y="0"/>
                  </a:moveTo>
                  <a:lnTo>
                    <a:pt x="0" y="0"/>
                  </a:lnTo>
                  <a:lnTo>
                    <a:pt x="0" y="2095641"/>
                  </a:lnTo>
                  <a:lnTo>
                    <a:pt x="2070319" y="2095641"/>
                  </a:lnTo>
                  <a:lnTo>
                    <a:pt x="2070319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1447633" y="2974393"/>
            <a:ext cx="15213997" cy="701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A linguagem verbal se estrutura por meio de palavras escritas e/ou faladas, estando presente, por exemplo, em conversas com amigos ou familiares, na escrita de um texto, na leitura de um livro ou em uma aula sobre algum assunto a que comparecemos.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02363" y="4743713"/>
            <a:ext cx="16409337" cy="4666987"/>
            <a:chOff x="0" y="0"/>
            <a:chExt cx="5252541" cy="149387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252541" cy="1493877"/>
            </a:xfrm>
            <a:custGeom>
              <a:avLst/>
              <a:gdLst/>
              <a:ahLst/>
              <a:cxnLst/>
              <a:rect r="r" b="b" t="t" l="l"/>
              <a:pathLst>
                <a:path h="1493877" w="5252541">
                  <a:moveTo>
                    <a:pt x="15098" y="0"/>
                  </a:moveTo>
                  <a:lnTo>
                    <a:pt x="5237443" y="0"/>
                  </a:lnTo>
                  <a:cubicBezTo>
                    <a:pt x="5245781" y="0"/>
                    <a:pt x="5252541" y="6759"/>
                    <a:pt x="5252541" y="15098"/>
                  </a:cubicBezTo>
                  <a:lnTo>
                    <a:pt x="5252541" y="1478780"/>
                  </a:lnTo>
                  <a:cubicBezTo>
                    <a:pt x="5252541" y="1487118"/>
                    <a:pt x="5245781" y="1493877"/>
                    <a:pt x="5237443" y="1493877"/>
                  </a:cubicBezTo>
                  <a:lnTo>
                    <a:pt x="15098" y="1493877"/>
                  </a:lnTo>
                  <a:cubicBezTo>
                    <a:pt x="6759" y="1493877"/>
                    <a:pt x="0" y="1487118"/>
                    <a:pt x="0" y="1478780"/>
                  </a:cubicBezTo>
                  <a:lnTo>
                    <a:pt x="0" y="15098"/>
                  </a:lnTo>
                  <a:cubicBezTo>
                    <a:pt x="0" y="6759"/>
                    <a:pt x="6759" y="0"/>
                    <a:pt x="15098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252541" cy="15319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49963" y="4591313"/>
            <a:ext cx="16409337" cy="4666987"/>
            <a:chOff x="0" y="0"/>
            <a:chExt cx="5252541" cy="149387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52541" cy="1493877"/>
            </a:xfrm>
            <a:custGeom>
              <a:avLst/>
              <a:gdLst/>
              <a:ahLst/>
              <a:cxnLst/>
              <a:rect r="r" b="b" t="t" l="l"/>
              <a:pathLst>
                <a:path h="1493877" w="5252541">
                  <a:moveTo>
                    <a:pt x="15098" y="0"/>
                  </a:moveTo>
                  <a:lnTo>
                    <a:pt x="5237443" y="0"/>
                  </a:lnTo>
                  <a:cubicBezTo>
                    <a:pt x="5245781" y="0"/>
                    <a:pt x="5252541" y="6759"/>
                    <a:pt x="5252541" y="15098"/>
                  </a:cubicBezTo>
                  <a:lnTo>
                    <a:pt x="5252541" y="1478780"/>
                  </a:lnTo>
                  <a:cubicBezTo>
                    <a:pt x="5252541" y="1487118"/>
                    <a:pt x="5245781" y="1493877"/>
                    <a:pt x="5237443" y="1493877"/>
                  </a:cubicBezTo>
                  <a:lnTo>
                    <a:pt x="15098" y="1493877"/>
                  </a:lnTo>
                  <a:cubicBezTo>
                    <a:pt x="6759" y="1493877"/>
                    <a:pt x="0" y="1487118"/>
                    <a:pt x="0" y="1478780"/>
                  </a:cubicBezTo>
                  <a:lnTo>
                    <a:pt x="0" y="15098"/>
                  </a:lnTo>
                  <a:cubicBezTo>
                    <a:pt x="0" y="6759"/>
                    <a:pt x="6759" y="0"/>
                    <a:pt x="1509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5252541" cy="15319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459742" y="1181100"/>
            <a:ext cx="10273426" cy="1196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64"/>
              </a:lnSpc>
            </a:pPr>
            <a:r>
              <a:rPr lang="en-US" sz="8110" spc="324">
                <a:solidFill>
                  <a:srgbClr val="000000"/>
                </a:solidFill>
                <a:latin typeface="Chewy"/>
              </a:rPr>
              <a:t>Linguagem não verbal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459742" y="1066800"/>
            <a:ext cx="10348691" cy="1196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64"/>
              </a:lnSpc>
            </a:pPr>
            <a:r>
              <a:rPr lang="en-US" sz="8110" spc="324">
                <a:solidFill>
                  <a:srgbClr val="D7F1F0"/>
                </a:solidFill>
                <a:latin typeface="Chewy"/>
              </a:rPr>
              <a:t>Linguagem não verbal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181100" y="3022018"/>
            <a:ext cx="16230600" cy="1140671"/>
            <a:chOff x="0" y="0"/>
            <a:chExt cx="5195328" cy="36512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195328" cy="365123"/>
            </a:xfrm>
            <a:custGeom>
              <a:avLst/>
              <a:gdLst/>
              <a:ahLst/>
              <a:cxnLst/>
              <a:rect r="r" b="b" t="t" l="l"/>
              <a:pathLst>
                <a:path h="365123" w="5195328">
                  <a:moveTo>
                    <a:pt x="15264" y="0"/>
                  </a:moveTo>
                  <a:lnTo>
                    <a:pt x="5180064" y="0"/>
                  </a:lnTo>
                  <a:cubicBezTo>
                    <a:pt x="5184112" y="0"/>
                    <a:pt x="5187995" y="1608"/>
                    <a:pt x="5190857" y="4471"/>
                  </a:cubicBezTo>
                  <a:cubicBezTo>
                    <a:pt x="5193720" y="7333"/>
                    <a:pt x="5195328" y="11216"/>
                    <a:pt x="5195328" y="15264"/>
                  </a:cubicBezTo>
                  <a:lnTo>
                    <a:pt x="5195328" y="349859"/>
                  </a:lnTo>
                  <a:cubicBezTo>
                    <a:pt x="5195328" y="353907"/>
                    <a:pt x="5193720" y="357789"/>
                    <a:pt x="5190857" y="360652"/>
                  </a:cubicBezTo>
                  <a:cubicBezTo>
                    <a:pt x="5187995" y="363514"/>
                    <a:pt x="5184112" y="365123"/>
                    <a:pt x="5180064" y="365123"/>
                  </a:cubicBezTo>
                  <a:lnTo>
                    <a:pt x="15264" y="365123"/>
                  </a:lnTo>
                  <a:cubicBezTo>
                    <a:pt x="11216" y="365123"/>
                    <a:pt x="7333" y="363514"/>
                    <a:pt x="4471" y="360652"/>
                  </a:cubicBezTo>
                  <a:cubicBezTo>
                    <a:pt x="1608" y="357789"/>
                    <a:pt x="0" y="353907"/>
                    <a:pt x="0" y="349859"/>
                  </a:cubicBezTo>
                  <a:lnTo>
                    <a:pt x="0" y="15264"/>
                  </a:lnTo>
                  <a:cubicBezTo>
                    <a:pt x="0" y="11216"/>
                    <a:pt x="1608" y="7333"/>
                    <a:pt x="4471" y="4471"/>
                  </a:cubicBezTo>
                  <a:cubicBezTo>
                    <a:pt x="7333" y="1608"/>
                    <a:pt x="11216" y="0"/>
                    <a:pt x="15264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5195328" cy="403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28700" y="2590096"/>
            <a:ext cx="16230600" cy="1431319"/>
            <a:chOff x="0" y="0"/>
            <a:chExt cx="5195328" cy="45815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195328" cy="458158"/>
            </a:xfrm>
            <a:custGeom>
              <a:avLst/>
              <a:gdLst/>
              <a:ahLst/>
              <a:cxnLst/>
              <a:rect r="r" b="b" t="t" l="l"/>
              <a:pathLst>
                <a:path h="458158" w="5195328">
                  <a:moveTo>
                    <a:pt x="15264" y="0"/>
                  </a:moveTo>
                  <a:lnTo>
                    <a:pt x="5180064" y="0"/>
                  </a:lnTo>
                  <a:cubicBezTo>
                    <a:pt x="5184112" y="0"/>
                    <a:pt x="5187995" y="1608"/>
                    <a:pt x="5190857" y="4471"/>
                  </a:cubicBezTo>
                  <a:cubicBezTo>
                    <a:pt x="5193720" y="7333"/>
                    <a:pt x="5195328" y="11216"/>
                    <a:pt x="5195328" y="15264"/>
                  </a:cubicBezTo>
                  <a:lnTo>
                    <a:pt x="5195328" y="442894"/>
                  </a:lnTo>
                  <a:cubicBezTo>
                    <a:pt x="5195328" y="446942"/>
                    <a:pt x="5193720" y="450824"/>
                    <a:pt x="5190857" y="453687"/>
                  </a:cubicBezTo>
                  <a:cubicBezTo>
                    <a:pt x="5187995" y="456549"/>
                    <a:pt x="5184112" y="458158"/>
                    <a:pt x="5180064" y="458158"/>
                  </a:cubicBezTo>
                  <a:lnTo>
                    <a:pt x="15264" y="458158"/>
                  </a:lnTo>
                  <a:cubicBezTo>
                    <a:pt x="11216" y="458158"/>
                    <a:pt x="7333" y="456549"/>
                    <a:pt x="4471" y="453687"/>
                  </a:cubicBezTo>
                  <a:cubicBezTo>
                    <a:pt x="1608" y="450824"/>
                    <a:pt x="0" y="446942"/>
                    <a:pt x="0" y="442894"/>
                  </a:cubicBezTo>
                  <a:lnTo>
                    <a:pt x="0" y="15264"/>
                  </a:lnTo>
                  <a:cubicBezTo>
                    <a:pt x="0" y="11216"/>
                    <a:pt x="1608" y="7333"/>
                    <a:pt x="4471" y="4471"/>
                  </a:cubicBezTo>
                  <a:cubicBezTo>
                    <a:pt x="7333" y="1608"/>
                    <a:pt x="11216" y="0"/>
                    <a:pt x="15264" y="0"/>
                  </a:cubicBezTo>
                  <a:close/>
                </a:path>
              </a:pathLst>
            </a:custGeom>
            <a:solidFill>
              <a:srgbClr val="D7F1F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5195328" cy="4962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447633" y="4858517"/>
            <a:ext cx="15417033" cy="4389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EExemplos de linguagem não verbal: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Linguagem corporal, como o sinal de positivo (um "joinha"), as expressões faciais, gestos, postura do corpo;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Luzes do semáforo;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Apito do juiz, cartões e bandeiras utilizadas em corridas e jogos;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Sinais sonoros, como tiro de largada, buzinas;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Placas de trânsito com símbolos que aprendemos na autoescola;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Fotografias, filmagens, ilustrações, obras de arte, como pinturas e esculturas;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Sirene de carros policiais ou ambulâncias;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  <a:hlinkClick r:id="rId3" tooltip="https://querobolsa.com.br/enem/portugues/charge"/>
              </a:rPr>
              <a:t>Charges</a:t>
            </a:r>
            <a:r>
              <a:rPr lang="en-US" sz="2300" spc="92">
                <a:solidFill>
                  <a:srgbClr val="000000"/>
                </a:solidFill>
                <a:latin typeface="Canva Sans"/>
              </a:rPr>
              <a:t> e caricaturas que utilizam apenas imagens e símbolos para transmitir uma mensagem.</a:t>
            </a:r>
          </a:p>
          <a:p>
            <a:pPr>
              <a:lnSpc>
                <a:spcPts val="3220"/>
              </a:lnSpc>
            </a:pPr>
          </a:p>
        </p:txBody>
      </p:sp>
      <p:grpSp>
        <p:nvGrpSpPr>
          <p:cNvPr name="Group 18" id="18"/>
          <p:cNvGrpSpPr/>
          <p:nvPr/>
        </p:nvGrpSpPr>
        <p:grpSpPr>
          <a:xfrm rot="0">
            <a:off x="14554670" y="-752403"/>
            <a:ext cx="3009430" cy="3331372"/>
            <a:chOff x="0" y="0"/>
            <a:chExt cx="4012573" cy="4441830"/>
          </a:xfrm>
        </p:grpSpPr>
        <p:sp>
          <p:nvSpPr>
            <p:cNvPr name="Freeform 19" id="19"/>
            <p:cNvSpPr/>
            <p:nvPr/>
          </p:nvSpPr>
          <p:spPr>
            <a:xfrm flipH="false" flipV="false" rot="1380558">
              <a:off x="776204" y="585537"/>
              <a:ext cx="2663365" cy="3473955"/>
            </a:xfrm>
            <a:custGeom>
              <a:avLst/>
              <a:gdLst/>
              <a:ahLst/>
              <a:cxnLst/>
              <a:rect r="r" b="b" t="t" l="l"/>
              <a:pathLst>
                <a:path h="3473955" w="2663365">
                  <a:moveTo>
                    <a:pt x="0" y="0"/>
                  </a:moveTo>
                  <a:lnTo>
                    <a:pt x="2663365" y="0"/>
                  </a:lnTo>
                  <a:lnTo>
                    <a:pt x="2663365" y="3473955"/>
                  </a:lnTo>
                  <a:lnTo>
                    <a:pt x="0" y="3473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1380558">
              <a:off x="573004" y="382337"/>
              <a:ext cx="2663365" cy="3473955"/>
            </a:xfrm>
            <a:custGeom>
              <a:avLst/>
              <a:gdLst/>
              <a:ahLst/>
              <a:cxnLst/>
              <a:rect r="r" b="b" t="t" l="l"/>
              <a:pathLst>
                <a:path h="3473955" w="2663365">
                  <a:moveTo>
                    <a:pt x="0" y="0"/>
                  </a:moveTo>
                  <a:lnTo>
                    <a:pt x="2663365" y="0"/>
                  </a:lnTo>
                  <a:lnTo>
                    <a:pt x="2663365" y="3473955"/>
                  </a:lnTo>
                  <a:lnTo>
                    <a:pt x="0" y="3473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-394986">
            <a:off x="16059385" y="913283"/>
            <a:ext cx="3610638" cy="3647628"/>
            <a:chOff x="0" y="0"/>
            <a:chExt cx="4814184" cy="4863504"/>
          </a:xfrm>
        </p:grpSpPr>
        <p:sp>
          <p:nvSpPr>
            <p:cNvPr name="Freeform 22" id="22"/>
            <p:cNvSpPr/>
            <p:nvPr/>
          </p:nvSpPr>
          <p:spPr>
            <a:xfrm flipH="false" flipV="false" rot="-2605914">
              <a:off x="1187741" y="575180"/>
              <a:ext cx="2641901" cy="3916345"/>
            </a:xfrm>
            <a:custGeom>
              <a:avLst/>
              <a:gdLst/>
              <a:ahLst/>
              <a:cxnLst/>
              <a:rect r="r" b="b" t="t" l="l"/>
              <a:pathLst>
                <a:path h="3916345" w="2641901">
                  <a:moveTo>
                    <a:pt x="0" y="0"/>
                  </a:moveTo>
                  <a:lnTo>
                    <a:pt x="2641901" y="0"/>
                  </a:lnTo>
                  <a:lnTo>
                    <a:pt x="2641901" y="3916345"/>
                  </a:lnTo>
                  <a:lnTo>
                    <a:pt x="0" y="391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-2605914">
              <a:off x="984541" y="371980"/>
              <a:ext cx="2641901" cy="3916345"/>
            </a:xfrm>
            <a:custGeom>
              <a:avLst/>
              <a:gdLst/>
              <a:ahLst/>
              <a:cxnLst/>
              <a:rect r="r" b="b" t="t" l="l"/>
              <a:pathLst>
                <a:path h="3916345" w="2641901">
                  <a:moveTo>
                    <a:pt x="0" y="0"/>
                  </a:moveTo>
                  <a:lnTo>
                    <a:pt x="2641901" y="0"/>
                  </a:lnTo>
                  <a:lnTo>
                    <a:pt x="2641901" y="3916345"/>
                  </a:lnTo>
                  <a:lnTo>
                    <a:pt x="0" y="391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-371639" y="8383685"/>
            <a:ext cx="1552739" cy="1749231"/>
            <a:chOff x="0" y="0"/>
            <a:chExt cx="2070319" cy="2332308"/>
          </a:xfrm>
        </p:grpSpPr>
        <p:sp>
          <p:nvSpPr>
            <p:cNvPr name="Freeform 25" id="25"/>
            <p:cNvSpPr/>
            <p:nvPr/>
          </p:nvSpPr>
          <p:spPr>
            <a:xfrm flipH="true" flipV="false" rot="0">
              <a:off x="0" y="236667"/>
              <a:ext cx="2070319" cy="2095641"/>
            </a:xfrm>
            <a:custGeom>
              <a:avLst/>
              <a:gdLst/>
              <a:ahLst/>
              <a:cxnLst/>
              <a:rect r="r" b="b" t="t" l="l"/>
              <a:pathLst>
                <a:path h="2095641" w="2070319">
                  <a:moveTo>
                    <a:pt x="2070319" y="0"/>
                  </a:moveTo>
                  <a:lnTo>
                    <a:pt x="0" y="0"/>
                  </a:lnTo>
                  <a:lnTo>
                    <a:pt x="0" y="2095641"/>
                  </a:lnTo>
                  <a:lnTo>
                    <a:pt x="2070319" y="2095641"/>
                  </a:lnTo>
                  <a:lnTo>
                    <a:pt x="2070319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true" flipV="false" rot="0">
              <a:off x="0" y="0"/>
              <a:ext cx="2070319" cy="2095641"/>
            </a:xfrm>
            <a:custGeom>
              <a:avLst/>
              <a:gdLst/>
              <a:ahLst/>
              <a:cxnLst/>
              <a:rect r="r" b="b" t="t" l="l"/>
              <a:pathLst>
                <a:path h="2095641" w="2070319">
                  <a:moveTo>
                    <a:pt x="2070319" y="0"/>
                  </a:moveTo>
                  <a:lnTo>
                    <a:pt x="0" y="0"/>
                  </a:lnTo>
                  <a:lnTo>
                    <a:pt x="0" y="2095641"/>
                  </a:lnTo>
                  <a:lnTo>
                    <a:pt x="2070319" y="2095641"/>
                  </a:lnTo>
                  <a:lnTo>
                    <a:pt x="207031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1447633" y="2964868"/>
            <a:ext cx="15213997" cy="789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"/>
              </a:rPr>
              <a:t>A linguagem não verbal não precisa de palavras para a transmissão de informações. Ela é construída por índices, signos e símbolos, visuais e/ou sonoros, estabelecidos socialmente.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02363" y="4743713"/>
            <a:ext cx="16409337" cy="4666987"/>
            <a:chOff x="0" y="0"/>
            <a:chExt cx="5252541" cy="149387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252541" cy="1493877"/>
            </a:xfrm>
            <a:custGeom>
              <a:avLst/>
              <a:gdLst/>
              <a:ahLst/>
              <a:cxnLst/>
              <a:rect r="r" b="b" t="t" l="l"/>
              <a:pathLst>
                <a:path h="1493877" w="5252541">
                  <a:moveTo>
                    <a:pt x="15098" y="0"/>
                  </a:moveTo>
                  <a:lnTo>
                    <a:pt x="5237443" y="0"/>
                  </a:lnTo>
                  <a:cubicBezTo>
                    <a:pt x="5245781" y="0"/>
                    <a:pt x="5252541" y="6759"/>
                    <a:pt x="5252541" y="15098"/>
                  </a:cubicBezTo>
                  <a:lnTo>
                    <a:pt x="5252541" y="1478780"/>
                  </a:lnTo>
                  <a:cubicBezTo>
                    <a:pt x="5252541" y="1487118"/>
                    <a:pt x="5245781" y="1493877"/>
                    <a:pt x="5237443" y="1493877"/>
                  </a:cubicBezTo>
                  <a:lnTo>
                    <a:pt x="15098" y="1493877"/>
                  </a:lnTo>
                  <a:cubicBezTo>
                    <a:pt x="6759" y="1493877"/>
                    <a:pt x="0" y="1487118"/>
                    <a:pt x="0" y="1478780"/>
                  </a:cubicBezTo>
                  <a:lnTo>
                    <a:pt x="0" y="15098"/>
                  </a:lnTo>
                  <a:cubicBezTo>
                    <a:pt x="0" y="6759"/>
                    <a:pt x="6759" y="0"/>
                    <a:pt x="15098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252541" cy="15319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49963" y="4591313"/>
            <a:ext cx="16409337" cy="4666987"/>
            <a:chOff x="0" y="0"/>
            <a:chExt cx="5252541" cy="149387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52541" cy="1493877"/>
            </a:xfrm>
            <a:custGeom>
              <a:avLst/>
              <a:gdLst/>
              <a:ahLst/>
              <a:cxnLst/>
              <a:rect r="r" b="b" t="t" l="l"/>
              <a:pathLst>
                <a:path h="1493877" w="5252541">
                  <a:moveTo>
                    <a:pt x="15098" y="0"/>
                  </a:moveTo>
                  <a:lnTo>
                    <a:pt x="5237443" y="0"/>
                  </a:lnTo>
                  <a:cubicBezTo>
                    <a:pt x="5245781" y="0"/>
                    <a:pt x="5252541" y="6759"/>
                    <a:pt x="5252541" y="15098"/>
                  </a:cubicBezTo>
                  <a:lnTo>
                    <a:pt x="5252541" y="1478780"/>
                  </a:lnTo>
                  <a:cubicBezTo>
                    <a:pt x="5252541" y="1487118"/>
                    <a:pt x="5245781" y="1493877"/>
                    <a:pt x="5237443" y="1493877"/>
                  </a:cubicBezTo>
                  <a:lnTo>
                    <a:pt x="15098" y="1493877"/>
                  </a:lnTo>
                  <a:cubicBezTo>
                    <a:pt x="6759" y="1493877"/>
                    <a:pt x="0" y="1487118"/>
                    <a:pt x="0" y="1478780"/>
                  </a:cubicBezTo>
                  <a:lnTo>
                    <a:pt x="0" y="15098"/>
                  </a:lnTo>
                  <a:cubicBezTo>
                    <a:pt x="0" y="6759"/>
                    <a:pt x="6759" y="0"/>
                    <a:pt x="1509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5252541" cy="15319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459742" y="1234251"/>
            <a:ext cx="10273426" cy="2358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64"/>
              </a:lnSpc>
            </a:pPr>
            <a:r>
              <a:rPr lang="en-US" sz="8110" spc="324">
                <a:solidFill>
                  <a:srgbClr val="000000"/>
                </a:solidFill>
                <a:latin typeface="Chewy"/>
              </a:rPr>
              <a:t>Linguagem mista</a:t>
            </a:r>
          </a:p>
          <a:p>
            <a:pPr algn="ctr">
              <a:lnSpc>
                <a:spcPts val="9164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3459742" y="1066800"/>
            <a:ext cx="10348691" cy="1196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64"/>
              </a:lnSpc>
            </a:pPr>
            <a:r>
              <a:rPr lang="en-US" sz="8110" spc="324">
                <a:solidFill>
                  <a:srgbClr val="D7F1F0"/>
                </a:solidFill>
                <a:latin typeface="Chewy"/>
              </a:rPr>
              <a:t>Linguagem mista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181100" y="3022018"/>
            <a:ext cx="16230600" cy="1140671"/>
            <a:chOff x="0" y="0"/>
            <a:chExt cx="5195328" cy="36512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195328" cy="365123"/>
            </a:xfrm>
            <a:custGeom>
              <a:avLst/>
              <a:gdLst/>
              <a:ahLst/>
              <a:cxnLst/>
              <a:rect r="r" b="b" t="t" l="l"/>
              <a:pathLst>
                <a:path h="365123" w="5195328">
                  <a:moveTo>
                    <a:pt x="15264" y="0"/>
                  </a:moveTo>
                  <a:lnTo>
                    <a:pt x="5180064" y="0"/>
                  </a:lnTo>
                  <a:cubicBezTo>
                    <a:pt x="5184112" y="0"/>
                    <a:pt x="5187995" y="1608"/>
                    <a:pt x="5190857" y="4471"/>
                  </a:cubicBezTo>
                  <a:cubicBezTo>
                    <a:pt x="5193720" y="7333"/>
                    <a:pt x="5195328" y="11216"/>
                    <a:pt x="5195328" y="15264"/>
                  </a:cubicBezTo>
                  <a:lnTo>
                    <a:pt x="5195328" y="349859"/>
                  </a:lnTo>
                  <a:cubicBezTo>
                    <a:pt x="5195328" y="353907"/>
                    <a:pt x="5193720" y="357789"/>
                    <a:pt x="5190857" y="360652"/>
                  </a:cubicBezTo>
                  <a:cubicBezTo>
                    <a:pt x="5187995" y="363514"/>
                    <a:pt x="5184112" y="365123"/>
                    <a:pt x="5180064" y="365123"/>
                  </a:cubicBezTo>
                  <a:lnTo>
                    <a:pt x="15264" y="365123"/>
                  </a:lnTo>
                  <a:cubicBezTo>
                    <a:pt x="11216" y="365123"/>
                    <a:pt x="7333" y="363514"/>
                    <a:pt x="4471" y="360652"/>
                  </a:cubicBezTo>
                  <a:cubicBezTo>
                    <a:pt x="1608" y="357789"/>
                    <a:pt x="0" y="353907"/>
                    <a:pt x="0" y="349859"/>
                  </a:cubicBezTo>
                  <a:lnTo>
                    <a:pt x="0" y="15264"/>
                  </a:lnTo>
                  <a:cubicBezTo>
                    <a:pt x="0" y="11216"/>
                    <a:pt x="1608" y="7333"/>
                    <a:pt x="4471" y="4471"/>
                  </a:cubicBezTo>
                  <a:cubicBezTo>
                    <a:pt x="7333" y="1608"/>
                    <a:pt x="11216" y="0"/>
                    <a:pt x="15264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5195328" cy="403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28700" y="2590096"/>
            <a:ext cx="16230600" cy="1431319"/>
            <a:chOff x="0" y="0"/>
            <a:chExt cx="5195328" cy="45815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195328" cy="458158"/>
            </a:xfrm>
            <a:custGeom>
              <a:avLst/>
              <a:gdLst/>
              <a:ahLst/>
              <a:cxnLst/>
              <a:rect r="r" b="b" t="t" l="l"/>
              <a:pathLst>
                <a:path h="458158" w="5195328">
                  <a:moveTo>
                    <a:pt x="15264" y="0"/>
                  </a:moveTo>
                  <a:lnTo>
                    <a:pt x="5180064" y="0"/>
                  </a:lnTo>
                  <a:cubicBezTo>
                    <a:pt x="5184112" y="0"/>
                    <a:pt x="5187995" y="1608"/>
                    <a:pt x="5190857" y="4471"/>
                  </a:cubicBezTo>
                  <a:cubicBezTo>
                    <a:pt x="5193720" y="7333"/>
                    <a:pt x="5195328" y="11216"/>
                    <a:pt x="5195328" y="15264"/>
                  </a:cubicBezTo>
                  <a:lnTo>
                    <a:pt x="5195328" y="442894"/>
                  </a:lnTo>
                  <a:cubicBezTo>
                    <a:pt x="5195328" y="446942"/>
                    <a:pt x="5193720" y="450824"/>
                    <a:pt x="5190857" y="453687"/>
                  </a:cubicBezTo>
                  <a:cubicBezTo>
                    <a:pt x="5187995" y="456549"/>
                    <a:pt x="5184112" y="458158"/>
                    <a:pt x="5180064" y="458158"/>
                  </a:cubicBezTo>
                  <a:lnTo>
                    <a:pt x="15264" y="458158"/>
                  </a:lnTo>
                  <a:cubicBezTo>
                    <a:pt x="11216" y="458158"/>
                    <a:pt x="7333" y="456549"/>
                    <a:pt x="4471" y="453687"/>
                  </a:cubicBezTo>
                  <a:cubicBezTo>
                    <a:pt x="1608" y="450824"/>
                    <a:pt x="0" y="446942"/>
                    <a:pt x="0" y="442894"/>
                  </a:cubicBezTo>
                  <a:lnTo>
                    <a:pt x="0" y="15264"/>
                  </a:lnTo>
                  <a:cubicBezTo>
                    <a:pt x="0" y="11216"/>
                    <a:pt x="1608" y="7333"/>
                    <a:pt x="4471" y="4471"/>
                  </a:cubicBezTo>
                  <a:cubicBezTo>
                    <a:pt x="7333" y="1608"/>
                    <a:pt x="11216" y="0"/>
                    <a:pt x="15264" y="0"/>
                  </a:cubicBezTo>
                  <a:close/>
                </a:path>
              </a:pathLst>
            </a:custGeom>
            <a:solidFill>
              <a:srgbClr val="D7F1F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5195328" cy="4962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447633" y="5124450"/>
            <a:ext cx="15417033" cy="3989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Exemplos de linguagem mista: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Filmes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Quadrinhos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Charges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Cartuns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T</a:t>
            </a:r>
            <a:r>
              <a:rPr lang="en-US" sz="2300" spc="92">
                <a:solidFill>
                  <a:srgbClr val="000000"/>
                </a:solidFill>
                <a:latin typeface="Canva Sans"/>
              </a:rPr>
              <a:t>irinhas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Placas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Outdoors</a:t>
            </a:r>
          </a:p>
          <a:p>
            <a:pPr marL="496572" indent="-248286" lvl="1">
              <a:lnSpc>
                <a:spcPts val="3220"/>
              </a:lnSpc>
              <a:buFont typeface="Arial"/>
              <a:buChar char="•"/>
            </a:pPr>
            <a:r>
              <a:rPr lang="en-US" sz="2300" spc="92">
                <a:solidFill>
                  <a:srgbClr val="000000"/>
                </a:solidFill>
                <a:latin typeface="Canva Sans"/>
              </a:rPr>
              <a:t>Cartazes de Publicidade</a:t>
            </a:r>
          </a:p>
          <a:p>
            <a:pPr>
              <a:lnSpc>
                <a:spcPts val="3220"/>
              </a:lnSpc>
            </a:pPr>
          </a:p>
        </p:txBody>
      </p:sp>
      <p:grpSp>
        <p:nvGrpSpPr>
          <p:cNvPr name="Group 18" id="18"/>
          <p:cNvGrpSpPr/>
          <p:nvPr/>
        </p:nvGrpSpPr>
        <p:grpSpPr>
          <a:xfrm rot="0">
            <a:off x="14554670" y="-752403"/>
            <a:ext cx="3009430" cy="3331372"/>
            <a:chOff x="0" y="0"/>
            <a:chExt cx="4012573" cy="4441830"/>
          </a:xfrm>
        </p:grpSpPr>
        <p:sp>
          <p:nvSpPr>
            <p:cNvPr name="Freeform 19" id="19"/>
            <p:cNvSpPr/>
            <p:nvPr/>
          </p:nvSpPr>
          <p:spPr>
            <a:xfrm flipH="false" flipV="false" rot="1380558">
              <a:off x="776204" y="585537"/>
              <a:ext cx="2663365" cy="3473955"/>
            </a:xfrm>
            <a:custGeom>
              <a:avLst/>
              <a:gdLst/>
              <a:ahLst/>
              <a:cxnLst/>
              <a:rect r="r" b="b" t="t" l="l"/>
              <a:pathLst>
                <a:path h="3473955" w="2663365">
                  <a:moveTo>
                    <a:pt x="0" y="0"/>
                  </a:moveTo>
                  <a:lnTo>
                    <a:pt x="2663365" y="0"/>
                  </a:lnTo>
                  <a:lnTo>
                    <a:pt x="2663365" y="3473955"/>
                  </a:lnTo>
                  <a:lnTo>
                    <a:pt x="0" y="3473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1380558">
              <a:off x="573004" y="382337"/>
              <a:ext cx="2663365" cy="3473955"/>
            </a:xfrm>
            <a:custGeom>
              <a:avLst/>
              <a:gdLst/>
              <a:ahLst/>
              <a:cxnLst/>
              <a:rect r="r" b="b" t="t" l="l"/>
              <a:pathLst>
                <a:path h="3473955" w="2663365">
                  <a:moveTo>
                    <a:pt x="0" y="0"/>
                  </a:moveTo>
                  <a:lnTo>
                    <a:pt x="2663365" y="0"/>
                  </a:lnTo>
                  <a:lnTo>
                    <a:pt x="2663365" y="3473955"/>
                  </a:lnTo>
                  <a:lnTo>
                    <a:pt x="0" y="3473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-394986">
            <a:off x="16059385" y="913283"/>
            <a:ext cx="3610638" cy="3647628"/>
            <a:chOff x="0" y="0"/>
            <a:chExt cx="4814184" cy="4863504"/>
          </a:xfrm>
        </p:grpSpPr>
        <p:sp>
          <p:nvSpPr>
            <p:cNvPr name="Freeform 22" id="22"/>
            <p:cNvSpPr/>
            <p:nvPr/>
          </p:nvSpPr>
          <p:spPr>
            <a:xfrm flipH="false" flipV="false" rot="-2605914">
              <a:off x="1187741" y="575180"/>
              <a:ext cx="2641901" cy="3916345"/>
            </a:xfrm>
            <a:custGeom>
              <a:avLst/>
              <a:gdLst/>
              <a:ahLst/>
              <a:cxnLst/>
              <a:rect r="r" b="b" t="t" l="l"/>
              <a:pathLst>
                <a:path h="3916345" w="2641901">
                  <a:moveTo>
                    <a:pt x="0" y="0"/>
                  </a:moveTo>
                  <a:lnTo>
                    <a:pt x="2641901" y="0"/>
                  </a:lnTo>
                  <a:lnTo>
                    <a:pt x="2641901" y="3916345"/>
                  </a:lnTo>
                  <a:lnTo>
                    <a:pt x="0" y="391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-2605914">
              <a:off x="984541" y="371980"/>
              <a:ext cx="2641901" cy="3916345"/>
            </a:xfrm>
            <a:custGeom>
              <a:avLst/>
              <a:gdLst/>
              <a:ahLst/>
              <a:cxnLst/>
              <a:rect r="r" b="b" t="t" l="l"/>
              <a:pathLst>
                <a:path h="3916345" w="2641901">
                  <a:moveTo>
                    <a:pt x="0" y="0"/>
                  </a:moveTo>
                  <a:lnTo>
                    <a:pt x="2641901" y="0"/>
                  </a:lnTo>
                  <a:lnTo>
                    <a:pt x="2641901" y="3916345"/>
                  </a:lnTo>
                  <a:lnTo>
                    <a:pt x="0" y="391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-371639" y="8383685"/>
            <a:ext cx="1552739" cy="1749231"/>
            <a:chOff x="0" y="0"/>
            <a:chExt cx="2070319" cy="2332308"/>
          </a:xfrm>
        </p:grpSpPr>
        <p:sp>
          <p:nvSpPr>
            <p:cNvPr name="Freeform 25" id="25"/>
            <p:cNvSpPr/>
            <p:nvPr/>
          </p:nvSpPr>
          <p:spPr>
            <a:xfrm flipH="true" flipV="false" rot="0">
              <a:off x="0" y="236667"/>
              <a:ext cx="2070319" cy="2095641"/>
            </a:xfrm>
            <a:custGeom>
              <a:avLst/>
              <a:gdLst/>
              <a:ahLst/>
              <a:cxnLst/>
              <a:rect r="r" b="b" t="t" l="l"/>
              <a:pathLst>
                <a:path h="2095641" w="2070319">
                  <a:moveTo>
                    <a:pt x="2070319" y="0"/>
                  </a:moveTo>
                  <a:lnTo>
                    <a:pt x="0" y="0"/>
                  </a:lnTo>
                  <a:lnTo>
                    <a:pt x="0" y="2095641"/>
                  </a:lnTo>
                  <a:lnTo>
                    <a:pt x="2070319" y="2095641"/>
                  </a:lnTo>
                  <a:lnTo>
                    <a:pt x="2070319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true" flipV="false" rot="0">
              <a:off x="0" y="0"/>
              <a:ext cx="2070319" cy="2095641"/>
            </a:xfrm>
            <a:custGeom>
              <a:avLst/>
              <a:gdLst/>
              <a:ahLst/>
              <a:cxnLst/>
              <a:rect r="r" b="b" t="t" l="l"/>
              <a:pathLst>
                <a:path h="2095641" w="2070319">
                  <a:moveTo>
                    <a:pt x="2070319" y="0"/>
                  </a:moveTo>
                  <a:lnTo>
                    <a:pt x="0" y="0"/>
                  </a:lnTo>
                  <a:lnTo>
                    <a:pt x="0" y="2095641"/>
                  </a:lnTo>
                  <a:lnTo>
                    <a:pt x="2070319" y="2095641"/>
                  </a:lnTo>
                  <a:lnTo>
                    <a:pt x="2070319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1447633" y="2974393"/>
            <a:ext cx="15213997" cy="1153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Open Sans"/>
              </a:rPr>
              <a:t>A linguagem mista é constituída pela mistura de elementos verbais e não verbais na transmissão de informações. Como exemplos muito comuns em nossa rotina, podemos citar músicas, filmes, </a:t>
            </a:r>
            <a:r>
              <a:rPr lang="en-US" sz="2200">
                <a:solidFill>
                  <a:srgbClr val="000000"/>
                </a:solidFill>
                <a:latin typeface="Open Sans"/>
                <a:hlinkClick r:id="rId15" tooltip="https://querobolsa.com.br/revista/7-hqs-para-estudar-fatos-historicos"/>
              </a:rPr>
              <a:t>histórias em quadrinho</a:t>
            </a:r>
            <a:r>
              <a:rPr lang="en-US" sz="2200">
                <a:solidFill>
                  <a:srgbClr val="000000"/>
                </a:solidFill>
                <a:latin typeface="Open Sans"/>
              </a:rPr>
              <a:t>s.</a:t>
            </a:r>
          </a:p>
          <a:p>
            <a:pPr algn="ctr">
              <a:lnSpc>
                <a:spcPts val="308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DAF-fbWUx0U</dc:identifier>
  <dcterms:modified xsi:type="dcterms:W3CDTF">2011-08-01T06:04:30Z</dcterms:modified>
  <cp:revision>1</cp:revision>
  <dc:title>Linguagem</dc:title>
</cp:coreProperties>
</file>