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9" r:id="rId2"/>
    <p:sldId id="256" r:id="rId3"/>
    <p:sldId id="270" r:id="rId4"/>
    <p:sldId id="272" r:id="rId5"/>
    <p:sldId id="265" r:id="rId6"/>
    <p:sldId id="271" r:id="rId7"/>
    <p:sldId id="284" r:id="rId8"/>
    <p:sldId id="266" r:id="rId9"/>
    <p:sldId id="267" r:id="rId10"/>
    <p:sldId id="292" r:id="rId11"/>
    <p:sldId id="275" r:id="rId12"/>
    <p:sldId id="276" r:id="rId13"/>
    <p:sldId id="277" r:id="rId14"/>
    <p:sldId id="278" r:id="rId15"/>
    <p:sldId id="279" r:id="rId16"/>
    <p:sldId id="280" r:id="rId17"/>
    <p:sldId id="281" r:id="rId18"/>
    <p:sldId id="282" r:id="rId19"/>
    <p:sldId id="263" r:id="rId20"/>
    <p:sldId id="290" r:id="rId21"/>
    <p:sldId id="293" r:id="rId22"/>
    <p:sldId id="285" r:id="rId23"/>
    <p:sldId id="286" r:id="rId24"/>
    <p:sldId id="287" r:id="rId25"/>
    <p:sldId id="288" r:id="rId26"/>
    <p:sldId id="289" r:id="rId27"/>
    <p:sldId id="257" r:id="rId28"/>
    <p:sldId id="264"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033" autoAdjust="0"/>
  </p:normalViewPr>
  <p:slideViewPr>
    <p:cSldViewPr snapToGrid="0">
      <p:cViewPr>
        <p:scale>
          <a:sx n="90" d="100"/>
          <a:sy n="90" d="100"/>
        </p:scale>
        <p:origin x="398" y="-23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A2A1B13A-9993-453B-A1E2-95F784347144}" type="datetimeFigureOut">
              <a:rPr lang="pt-BR" smtClean="0"/>
              <a:t>02/10/2023</a:t>
            </a:fld>
            <a:endParaRPr lang="pt-BR"/>
          </a:p>
        </p:txBody>
      </p:sp>
      <p:sp>
        <p:nvSpPr>
          <p:cNvPr id="5" name="Footer Placeholder 4"/>
          <p:cNvSpPr>
            <a:spLocks noGrp="1"/>
          </p:cNvSpPr>
          <p:nvPr>
            <p:ph type="ftr" sz="quarter" idx="11"/>
          </p:nvPr>
        </p:nvSpPr>
        <p:spPr/>
        <p:txBody>
          <a:bodyPr/>
          <a:lstStyle/>
          <a:p>
            <a:endParaRPr lang="pt-B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290394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A2A1B13A-9993-453B-A1E2-95F784347144}" type="datetimeFigureOut">
              <a:rPr lang="pt-BR" smtClean="0"/>
              <a:t>02/10/2023</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3117859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A2A1B13A-9993-453B-A1E2-95F784347144}" type="datetimeFigureOut">
              <a:rPr lang="pt-BR" smtClean="0"/>
              <a:t>02/10/2023</a:t>
            </a:fld>
            <a:endParaRPr lang="pt-BR"/>
          </a:p>
        </p:txBody>
      </p:sp>
      <p:sp>
        <p:nvSpPr>
          <p:cNvPr id="5" name="Footer Placeholder 4"/>
          <p:cNvSpPr>
            <a:spLocks noGrp="1"/>
          </p:cNvSpPr>
          <p:nvPr>
            <p:ph type="ftr" sz="quarter" idx="11"/>
          </p:nvPr>
        </p:nvSpPr>
        <p:spPr/>
        <p:txBody>
          <a:bodyPr/>
          <a:lstStyle/>
          <a:p>
            <a:endParaRPr lang="pt-B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9B584A-796C-4BD5-B6E0-47E85E80C476}" type="slidenum">
              <a:rPr lang="pt-BR" smtClean="0"/>
              <a:t>‹nº›</a:t>
            </a:fld>
            <a:endParaRPr lang="pt-B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3101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A2A1B13A-9993-453B-A1E2-95F784347144}" type="datetimeFigureOut">
              <a:rPr lang="pt-BR" smtClean="0"/>
              <a:t>02/10/2023</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119561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A2A1B13A-9993-453B-A1E2-95F784347144}" type="datetimeFigureOut">
              <a:rPr lang="pt-BR" smtClean="0"/>
              <a:t>02/10/2023</a:t>
            </a:fld>
            <a:endParaRPr lang="pt-BR"/>
          </a:p>
        </p:txBody>
      </p:sp>
      <p:sp>
        <p:nvSpPr>
          <p:cNvPr id="6" name="Footer Placeholder 5"/>
          <p:cNvSpPr>
            <a:spLocks noGrp="1"/>
          </p:cNvSpPr>
          <p:nvPr>
            <p:ph type="ftr" sz="quarter" idx="11"/>
          </p:nvPr>
        </p:nvSpPr>
        <p:spPr/>
        <p:txBody>
          <a:bodyPr/>
          <a:lstStyle/>
          <a:p>
            <a:endParaRPr lang="pt-B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9B584A-796C-4BD5-B6E0-47E85E80C476}" type="slidenum">
              <a:rPr lang="pt-BR" smtClean="0"/>
              <a:t>‹nº›</a:t>
            </a:fld>
            <a:endParaRPr lang="pt-B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4025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A2A1B13A-9993-453B-A1E2-95F784347144}" type="datetimeFigureOut">
              <a:rPr lang="pt-BR" smtClean="0"/>
              <a:t>02/10/2023</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1187306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2A1B13A-9993-453B-A1E2-95F784347144}" type="datetimeFigureOut">
              <a:rPr lang="pt-BR" smtClean="0"/>
              <a:t>02/10/2023</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998740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2A1B13A-9993-453B-A1E2-95F784347144}" type="datetimeFigureOut">
              <a:rPr lang="pt-BR" smtClean="0"/>
              <a:t>02/10/2023</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953274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2A1B13A-9993-453B-A1E2-95F784347144}" type="datetimeFigureOut">
              <a:rPr lang="pt-BR" smtClean="0"/>
              <a:t>02/10/2023</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3944396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A2A1B13A-9993-453B-A1E2-95F784347144}" type="datetimeFigureOut">
              <a:rPr lang="pt-BR" smtClean="0"/>
              <a:t>02/10/2023</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3577193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A2A1B13A-9993-453B-A1E2-95F784347144}" type="datetimeFigureOut">
              <a:rPr lang="pt-BR" smtClean="0"/>
              <a:t>02/10/2023</a:t>
            </a:fld>
            <a:endParaRPr lang="pt-BR"/>
          </a:p>
        </p:txBody>
      </p:sp>
      <p:sp>
        <p:nvSpPr>
          <p:cNvPr id="6" name="Footer Placeholder 5"/>
          <p:cNvSpPr>
            <a:spLocks noGrp="1"/>
          </p:cNvSpPr>
          <p:nvPr>
            <p:ph type="ftr" sz="quarter" idx="11"/>
          </p:nvPr>
        </p:nvSpPr>
        <p:spPr/>
        <p:txBody>
          <a:bodyPr/>
          <a:lstStyle/>
          <a:p>
            <a:endParaRPr lang="pt-B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3486972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A2A1B13A-9993-453B-A1E2-95F784347144}" type="datetimeFigureOut">
              <a:rPr lang="pt-BR" smtClean="0"/>
              <a:t>02/10/2023</a:t>
            </a:fld>
            <a:endParaRPr lang="pt-BR"/>
          </a:p>
        </p:txBody>
      </p:sp>
      <p:sp>
        <p:nvSpPr>
          <p:cNvPr id="8" name="Footer Placeholder 7"/>
          <p:cNvSpPr>
            <a:spLocks noGrp="1"/>
          </p:cNvSpPr>
          <p:nvPr>
            <p:ph type="ftr" sz="quarter" idx="11"/>
          </p:nvPr>
        </p:nvSpPr>
        <p:spPr/>
        <p:txBody>
          <a:bodyPr/>
          <a:lstStyle/>
          <a:p>
            <a:endParaRPr lang="pt-B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167496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A2A1B13A-9993-453B-A1E2-95F784347144}" type="datetimeFigureOut">
              <a:rPr lang="pt-BR" smtClean="0"/>
              <a:t>02/10/2023</a:t>
            </a:fld>
            <a:endParaRPr lang="pt-BR"/>
          </a:p>
        </p:txBody>
      </p:sp>
      <p:sp>
        <p:nvSpPr>
          <p:cNvPr id="4" name="Footer Placeholder 3"/>
          <p:cNvSpPr>
            <a:spLocks noGrp="1"/>
          </p:cNvSpPr>
          <p:nvPr>
            <p:ph type="ftr" sz="quarter" idx="11"/>
          </p:nvPr>
        </p:nvSpPr>
        <p:spPr/>
        <p:txBody>
          <a:bodyPr/>
          <a:lstStyle/>
          <a:p>
            <a:endParaRPr lang="pt-B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4115278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A1B13A-9993-453B-A1E2-95F784347144}" type="datetimeFigureOut">
              <a:rPr lang="pt-BR" smtClean="0"/>
              <a:t>02/10/2023</a:t>
            </a:fld>
            <a:endParaRPr lang="pt-BR"/>
          </a:p>
        </p:txBody>
      </p:sp>
      <p:sp>
        <p:nvSpPr>
          <p:cNvPr id="3" name="Footer Placeholder 2"/>
          <p:cNvSpPr>
            <a:spLocks noGrp="1"/>
          </p:cNvSpPr>
          <p:nvPr>
            <p:ph type="ftr" sz="quarter" idx="11"/>
          </p:nvPr>
        </p:nvSpPr>
        <p:spPr/>
        <p:txBody>
          <a:bodyPr/>
          <a:lstStyle/>
          <a:p>
            <a:endParaRPr lang="pt-B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2053981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A2A1B13A-9993-453B-A1E2-95F784347144}" type="datetimeFigureOut">
              <a:rPr lang="pt-BR" smtClean="0"/>
              <a:t>02/10/2023</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817350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A2A1B13A-9993-453B-A1E2-95F784347144}" type="datetimeFigureOut">
              <a:rPr lang="pt-BR" smtClean="0"/>
              <a:t>02/10/2023</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9B584A-796C-4BD5-B6E0-47E85E80C476}" type="slidenum">
              <a:rPr lang="pt-BR" smtClean="0"/>
              <a:t>‹nº›</a:t>
            </a:fld>
            <a:endParaRPr lang="pt-BR"/>
          </a:p>
        </p:txBody>
      </p:sp>
    </p:spTree>
    <p:extLst>
      <p:ext uri="{BB962C8B-B14F-4D97-AF65-F5344CB8AC3E}">
        <p14:creationId xmlns:p14="http://schemas.microsoft.com/office/powerpoint/2010/main" val="211677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2A1B13A-9993-453B-A1E2-95F784347144}" type="datetimeFigureOut">
              <a:rPr lang="pt-BR" smtClean="0"/>
              <a:t>02/10/2023</a:t>
            </a:fld>
            <a:endParaRPr lang="pt-B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09B584A-796C-4BD5-B6E0-47E85E80C476}" type="slidenum">
              <a:rPr lang="pt-BR" smtClean="0"/>
              <a:t>‹nº›</a:t>
            </a:fld>
            <a:endParaRPr lang="pt-BR"/>
          </a:p>
        </p:txBody>
      </p:sp>
    </p:spTree>
    <p:extLst>
      <p:ext uri="{BB962C8B-B14F-4D97-AF65-F5344CB8AC3E}">
        <p14:creationId xmlns:p14="http://schemas.microsoft.com/office/powerpoint/2010/main" val="2687552862"/>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B6B140-C4E7-82AF-697F-EFC9E5C2178A}"/>
              </a:ext>
            </a:extLst>
          </p:cNvPr>
          <p:cNvSpPr>
            <a:spLocks noGrp="1"/>
          </p:cNvSpPr>
          <p:nvPr>
            <p:ph type="title"/>
          </p:nvPr>
        </p:nvSpPr>
        <p:spPr/>
        <p:txBody>
          <a:bodyPr vert="horz" lIns="91440" tIns="45720" rIns="91440" bIns="45720" rtlCol="0" anchor="t">
            <a:normAutofit/>
          </a:bodyPr>
          <a:lstStyle/>
          <a:p>
            <a:pPr>
              <a:lnSpc>
                <a:spcPct val="90000"/>
              </a:lnSpc>
              <a:spcAft>
                <a:spcPts val="1200"/>
              </a:spcAft>
            </a:pPr>
            <a:r>
              <a:rPr lang="en-US" sz="3200" b="1" i="0" u="none" strike="noStrike" dirty="0">
                <a:effectLst/>
              </a:rPr>
              <a:t> </a:t>
            </a:r>
            <a:br>
              <a:rPr lang="en-US" sz="3200" b="0" dirty="0">
                <a:effectLst/>
              </a:rPr>
            </a:br>
            <a:r>
              <a:rPr lang="en-US" sz="3200" b="1" i="0" u="none" strike="noStrike" dirty="0" err="1">
                <a:effectLst/>
                <a:latin typeface="Arial" panose="020B0604020202020204" pitchFamily="34" charset="0"/>
                <a:cs typeface="Arial" panose="020B0604020202020204" pitchFamily="34" charset="0"/>
              </a:rPr>
              <a:t>Políticas</a:t>
            </a:r>
            <a:r>
              <a:rPr lang="en-US" sz="3200" b="1" i="0" u="none" strike="noStrike" dirty="0">
                <a:effectLst/>
              </a:rPr>
              <a:t> </a:t>
            </a:r>
            <a:r>
              <a:rPr lang="en-US" sz="3200" b="1" i="0" u="none" strike="noStrike" dirty="0" err="1">
                <a:effectLst/>
              </a:rPr>
              <a:t>Públicas</a:t>
            </a:r>
            <a:r>
              <a:rPr lang="en-US" sz="3200" b="1" i="0" u="none" strike="noStrike" dirty="0">
                <a:effectLst/>
              </a:rPr>
              <a:t> para a </a:t>
            </a:r>
            <a:r>
              <a:rPr lang="en-US" sz="3200" b="1" i="0" u="none" strike="noStrike" dirty="0" err="1">
                <a:effectLst/>
              </a:rPr>
              <a:t>Educação</a:t>
            </a:r>
            <a:r>
              <a:rPr lang="en-US" sz="3200" b="1" i="0" u="none" strike="noStrike" dirty="0">
                <a:effectLst/>
              </a:rPr>
              <a:t> </a:t>
            </a:r>
            <a:r>
              <a:rPr lang="en-US" sz="3200" b="1" i="0" u="none" strike="noStrike" dirty="0" err="1">
                <a:effectLst/>
              </a:rPr>
              <a:t>Básica</a:t>
            </a:r>
            <a:br>
              <a:rPr lang="en-US" sz="3200" dirty="0"/>
            </a:br>
            <a:endParaRPr lang="en-US" sz="3200" dirty="0"/>
          </a:p>
        </p:txBody>
      </p:sp>
      <p:sp>
        <p:nvSpPr>
          <p:cNvPr id="3" name="Subtítulo 2">
            <a:extLst>
              <a:ext uri="{FF2B5EF4-FFF2-40B4-BE49-F238E27FC236}">
                <a16:creationId xmlns:a16="http://schemas.microsoft.com/office/drawing/2014/main" id="{6AB0A459-8EDF-FEC5-7A40-6BA0FD5EC17D}"/>
              </a:ext>
            </a:extLst>
          </p:cNvPr>
          <p:cNvSpPr>
            <a:spLocks noGrp="1"/>
          </p:cNvSpPr>
          <p:nvPr>
            <p:ph type="body" idx="1"/>
          </p:nvPr>
        </p:nvSpPr>
        <p:spPr/>
        <p:txBody>
          <a:bodyPr vert="horz" lIns="91440" tIns="45720" rIns="91440" bIns="45720" rtlCol="0">
            <a:noAutofit/>
          </a:bodyPr>
          <a:lstStyle/>
          <a:p>
            <a:pPr algn="r"/>
            <a:r>
              <a:rPr lang="en-US" sz="1800" b="1" i="0" u="none" strike="noStrike" dirty="0">
                <a:solidFill>
                  <a:schemeClr val="tx1"/>
                </a:solidFill>
                <a:effectLst/>
              </a:rPr>
              <a:t>Adriano </a:t>
            </a:r>
            <a:r>
              <a:rPr lang="en-US" sz="1800" b="1" i="0" u="none" strike="noStrike" dirty="0" err="1">
                <a:solidFill>
                  <a:schemeClr val="tx1"/>
                </a:solidFill>
                <a:effectLst/>
              </a:rPr>
              <a:t>Makux</a:t>
            </a:r>
            <a:r>
              <a:rPr lang="en-US" sz="1800" b="1" i="0" u="none" strike="noStrike" dirty="0">
                <a:solidFill>
                  <a:schemeClr val="tx1"/>
                </a:solidFill>
                <a:effectLst/>
              </a:rPr>
              <a:t> de Paula</a:t>
            </a:r>
          </a:p>
          <a:p>
            <a:pPr algn="r"/>
            <a:r>
              <a:rPr lang="en-US" sz="1800" b="1" i="0" u="none" strike="noStrike" dirty="0">
                <a:solidFill>
                  <a:schemeClr val="tx1"/>
                </a:solidFill>
                <a:effectLst/>
              </a:rPr>
              <a:t>Michele </a:t>
            </a:r>
            <a:r>
              <a:rPr lang="en-US" sz="1800" b="1" i="0" u="none" strike="noStrike" dirty="0" err="1">
                <a:solidFill>
                  <a:schemeClr val="tx1"/>
                </a:solidFill>
                <a:effectLst/>
              </a:rPr>
              <a:t>Roos</a:t>
            </a:r>
            <a:r>
              <a:rPr lang="en-US" sz="1800" b="1" i="0" u="none" strike="noStrike" dirty="0">
                <a:solidFill>
                  <a:schemeClr val="tx1"/>
                </a:solidFill>
                <a:effectLst/>
              </a:rPr>
              <a:t> </a:t>
            </a:r>
            <a:r>
              <a:rPr lang="en-US" sz="1800" b="1" i="0" u="none" strike="noStrike" dirty="0" err="1">
                <a:solidFill>
                  <a:schemeClr val="tx1"/>
                </a:solidFill>
                <a:effectLst/>
              </a:rPr>
              <a:t>Marchesan</a:t>
            </a:r>
            <a:endParaRPr lang="en-US" sz="1800" b="1" i="0" u="none" strike="noStrike" dirty="0">
              <a:solidFill>
                <a:schemeClr val="tx1"/>
              </a:solidFill>
              <a:effectLst/>
            </a:endParaRPr>
          </a:p>
          <a:p>
            <a:pPr algn="r"/>
            <a:r>
              <a:rPr lang="en-US" sz="1800" b="1" i="0" u="none" strike="noStrike" dirty="0">
                <a:solidFill>
                  <a:schemeClr val="tx1"/>
                </a:solidFill>
                <a:effectLst/>
                <a:latin typeface="Arial" panose="020B0604020202020204" pitchFamily="34" charset="0"/>
                <a:cs typeface="Arial" panose="020B0604020202020204" pitchFamily="34" charset="0"/>
              </a:rPr>
              <a:t>Maria</a:t>
            </a:r>
            <a:r>
              <a:rPr lang="en-US" sz="1800" b="1" i="0" u="none" strike="noStrike" dirty="0">
                <a:solidFill>
                  <a:schemeClr val="tx1"/>
                </a:solidFill>
                <a:effectLst/>
              </a:rPr>
              <a:t> Carolina Fortes</a:t>
            </a:r>
            <a:endParaRPr lang="en-US" sz="1800" b="0" dirty="0">
              <a:solidFill>
                <a:schemeClr val="tx1"/>
              </a:solidFill>
              <a:effectLst/>
            </a:endParaRPr>
          </a:p>
          <a:p>
            <a:pPr algn="r"/>
            <a:endParaRPr lang="en-US" sz="1800" b="0" dirty="0">
              <a:solidFill>
                <a:schemeClr val="tx1"/>
              </a:solidFill>
              <a:effectLst/>
            </a:endParaRPr>
          </a:p>
          <a:p>
            <a:pPr algn="r"/>
            <a:br>
              <a:rPr lang="en-US" sz="1800" dirty="0">
                <a:solidFill>
                  <a:schemeClr val="tx1"/>
                </a:solidFill>
              </a:rPr>
            </a:br>
            <a:endParaRPr lang="en-US" sz="1800" dirty="0">
              <a:solidFill>
                <a:schemeClr val="tx1"/>
              </a:solidFill>
            </a:endParaRPr>
          </a:p>
        </p:txBody>
      </p:sp>
      <p:pic>
        <p:nvPicPr>
          <p:cNvPr id="5" name="Imagem 4" descr="logoIfet">
            <a:extLst>
              <a:ext uri="{FF2B5EF4-FFF2-40B4-BE49-F238E27FC236}">
                <a16:creationId xmlns:a16="http://schemas.microsoft.com/office/drawing/2014/main" id="{DD45218D-D4D4-511D-28B1-63667C49E50F}"/>
              </a:ext>
            </a:extLst>
          </p:cNvPr>
          <p:cNvPicPr/>
          <p:nvPr/>
        </p:nvPicPr>
        <p:blipFill>
          <a:blip r:embed="rId2" cstate="print"/>
          <a:stretch>
            <a:fillRect/>
          </a:stretch>
        </p:blipFill>
        <p:spPr bwMode="auto">
          <a:xfrm>
            <a:off x="990601" y="371531"/>
            <a:ext cx="3546720" cy="794532"/>
          </a:xfrm>
          <a:prstGeom prst="rect">
            <a:avLst/>
          </a:prstGeom>
          <a:noFill/>
        </p:spPr>
      </p:pic>
    </p:spTree>
    <p:extLst>
      <p:ext uri="{BB962C8B-B14F-4D97-AF65-F5344CB8AC3E}">
        <p14:creationId xmlns:p14="http://schemas.microsoft.com/office/powerpoint/2010/main" val="3755570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B1E0059-9A1E-F12D-F42E-9093DD99C399}"/>
              </a:ext>
            </a:extLst>
          </p:cNvPr>
          <p:cNvSpPr>
            <a:spLocks noGrp="1"/>
          </p:cNvSpPr>
          <p:nvPr>
            <p:ph type="title"/>
          </p:nvPr>
        </p:nvSpPr>
        <p:spPr>
          <a:xfrm>
            <a:off x="2592388" y="623888"/>
            <a:ext cx="8912225" cy="620712"/>
          </a:xfrm>
        </p:spPr>
        <p:style>
          <a:lnRef idx="2">
            <a:schemeClr val="dk1"/>
          </a:lnRef>
          <a:fillRef idx="1">
            <a:schemeClr val="lt1"/>
          </a:fillRef>
          <a:effectRef idx="0">
            <a:schemeClr val="dk1"/>
          </a:effectRef>
          <a:fontRef idx="minor">
            <a:schemeClr val="dk1"/>
          </a:fontRef>
        </p:style>
        <p:txBody>
          <a:bodyPr>
            <a:normAutofit fontScale="90000"/>
          </a:bodyPr>
          <a:lstStyle/>
          <a:p>
            <a:pPr algn="ctr"/>
            <a:r>
              <a:rPr lang="pt-BR" b="1" dirty="0">
                <a:latin typeface="Arial" panose="020B0604020202020204" pitchFamily="34" charset="0"/>
                <a:cs typeface="Arial" panose="020B0604020202020204" pitchFamily="34" charset="0"/>
              </a:rPr>
              <a:t>A Escola: </a:t>
            </a:r>
            <a:r>
              <a:rPr lang="pt-BR" sz="3600" b="1" i="0" u="none" strike="noStrike" dirty="0">
                <a:solidFill>
                  <a:srgbClr val="000000"/>
                </a:solidFill>
                <a:effectLst/>
                <a:latin typeface="Arial" panose="020B0604020202020204" pitchFamily="34" charset="0"/>
                <a:cs typeface="Arial" panose="020B0604020202020204" pitchFamily="34" charset="0"/>
              </a:rPr>
              <a:t>A construção da escola pública.</a:t>
            </a:r>
            <a:br>
              <a:rPr lang="pt-BR" sz="3600" b="1" dirty="0">
                <a:effectLst/>
                <a:latin typeface="Arial" panose="020B0604020202020204" pitchFamily="34" charset="0"/>
                <a:cs typeface="Arial" panose="020B0604020202020204" pitchFamily="34" charset="0"/>
              </a:rPr>
            </a:br>
            <a:endParaRPr lang="pt-BR" b="1" dirty="0">
              <a:latin typeface="Arial" panose="020B0604020202020204" pitchFamily="34" charset="0"/>
              <a:cs typeface="Arial" panose="020B0604020202020204" pitchFamily="34" charset="0"/>
            </a:endParaRPr>
          </a:p>
        </p:txBody>
      </p:sp>
      <p:sp>
        <p:nvSpPr>
          <p:cNvPr id="3" name="Espaço Reservado para Conteúdo 2">
            <a:extLst>
              <a:ext uri="{FF2B5EF4-FFF2-40B4-BE49-F238E27FC236}">
                <a16:creationId xmlns:a16="http://schemas.microsoft.com/office/drawing/2014/main" id="{50E192FF-1E05-E11F-C95A-A38F54D91430}"/>
              </a:ext>
            </a:extLst>
          </p:cNvPr>
          <p:cNvSpPr>
            <a:spLocks noGrp="1"/>
          </p:cNvSpPr>
          <p:nvPr>
            <p:ph idx="1"/>
          </p:nvPr>
        </p:nvSpPr>
        <p:spPr>
          <a:xfrm>
            <a:off x="2589212" y="1397001"/>
            <a:ext cx="8915400" cy="5215466"/>
          </a:xfrm>
        </p:spPr>
        <p:style>
          <a:lnRef idx="2">
            <a:schemeClr val="dk1"/>
          </a:lnRef>
          <a:fillRef idx="1">
            <a:schemeClr val="lt1"/>
          </a:fillRef>
          <a:effectRef idx="0">
            <a:schemeClr val="dk1"/>
          </a:effectRef>
          <a:fontRef idx="minor">
            <a:schemeClr val="dk1"/>
          </a:fontRef>
        </p:style>
        <p:txBody>
          <a:bodyPr/>
          <a:lstStyle/>
          <a:p>
            <a:r>
              <a:rPr lang="pt-PT" sz="2000" dirty="0">
                <a:solidFill>
                  <a:schemeClr val="tx1"/>
                </a:solidFill>
                <a:effectLst/>
                <a:latin typeface="Arial" panose="020B0604020202020204" pitchFamily="34" charset="0"/>
                <a:ea typeface="Arial" panose="020B0604020202020204" pitchFamily="34" charset="0"/>
              </a:rPr>
              <a:t>a disseminação da escolaridade seria uma das expressões mais claras do processo modernizador (Sposito, 2002, p. 10).</a:t>
            </a:r>
          </a:p>
          <a:p>
            <a:r>
              <a:rPr lang="pt-PT" sz="2800" b="1" dirty="0">
                <a:solidFill>
                  <a:srgbClr val="FF0000"/>
                </a:solidFill>
                <a:effectLst/>
                <a:latin typeface="Arial" panose="020B0604020202020204" pitchFamily="34" charset="0"/>
                <a:ea typeface="Arial" panose="020B0604020202020204" pitchFamily="34" charset="0"/>
              </a:rPr>
              <a:t>O Iluminismo </a:t>
            </a:r>
            <a:r>
              <a:rPr lang="pt-PT" sz="2000" dirty="0">
                <a:solidFill>
                  <a:schemeClr val="tx1"/>
                </a:solidFill>
                <a:effectLst/>
                <a:latin typeface="Arial" panose="020B0604020202020204" pitchFamily="34" charset="0"/>
                <a:ea typeface="Arial" panose="020B0604020202020204" pitchFamily="34" charset="0"/>
              </a:rPr>
              <a:t>marca também o projeto pedagógico moderno, no qual a educação passou a ser o foco, por excelência, das esperanças na humanidade. Um sujeito bem-educado seria, necessariamente, a certeza de um mundo melhor.</a:t>
            </a:r>
          </a:p>
          <a:p>
            <a:pPr marL="0" indent="0">
              <a:buNone/>
            </a:pPr>
            <a:endParaRPr lang="pt-PT" sz="2000" dirty="0">
              <a:solidFill>
                <a:schemeClr val="tx1"/>
              </a:solidFill>
              <a:effectLst/>
              <a:latin typeface="Arial" panose="020B0604020202020204" pitchFamily="34" charset="0"/>
              <a:ea typeface="Arial" panose="020B0604020202020204" pitchFamily="34" charset="0"/>
            </a:endParaRPr>
          </a:p>
          <a:p>
            <a:endParaRPr lang="pt-BR" sz="1800" dirty="0">
              <a:solidFill>
                <a:schemeClr val="tx1"/>
              </a:solidFill>
              <a:effectLst/>
              <a:latin typeface="Arial" panose="020B0604020202020204" pitchFamily="34" charset="0"/>
              <a:ea typeface="Arial" panose="020B0604020202020204" pitchFamily="34" charset="0"/>
            </a:endParaRPr>
          </a:p>
        </p:txBody>
      </p:sp>
      <p:sp>
        <p:nvSpPr>
          <p:cNvPr id="5" name="Retângulo 4">
            <a:extLst>
              <a:ext uri="{FF2B5EF4-FFF2-40B4-BE49-F238E27FC236}">
                <a16:creationId xmlns:a16="http://schemas.microsoft.com/office/drawing/2014/main" id="{E5E576FD-0DDB-3D27-F7F8-9A9F72570B78}"/>
              </a:ext>
            </a:extLst>
          </p:cNvPr>
          <p:cNvSpPr/>
          <p:nvPr/>
        </p:nvSpPr>
        <p:spPr>
          <a:xfrm>
            <a:off x="2929467" y="3877732"/>
            <a:ext cx="8253412" cy="2201335"/>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PT" sz="2400" dirty="0">
                <a:solidFill>
                  <a:schemeClr val="tx1"/>
                </a:solidFill>
                <a:effectLst/>
                <a:latin typeface="Arial" panose="020B0604020202020204" pitchFamily="34" charset="0"/>
                <a:ea typeface="Arial" panose="020B0604020202020204" pitchFamily="34" charset="0"/>
              </a:rPr>
              <a:t>E é justamente aí que a educação recebeu a sua tarefa fundamental e a sua base normativa, </a:t>
            </a:r>
            <a:r>
              <a:rPr lang="pt-PT" sz="2400" b="1" dirty="0">
                <a:solidFill>
                  <a:srgbClr val="002060"/>
                </a:solidFill>
                <a:effectLst/>
                <a:latin typeface="Arial" panose="020B0604020202020204" pitchFamily="34" charset="0"/>
                <a:ea typeface="Arial" panose="020B0604020202020204" pitchFamily="34" charset="0"/>
              </a:rPr>
              <a:t>a de educar para o aperfeiçoamento moral da humanidade, para a incorporação ao mundo do trabalho, a intervenção na vida, surgindo, assim, o “sujeito escolar”</a:t>
            </a:r>
            <a:endParaRPr lang="pt-BR" sz="2400" b="1" dirty="0">
              <a:solidFill>
                <a:srgbClr val="002060"/>
              </a:solidFill>
            </a:endParaRPr>
          </a:p>
        </p:txBody>
      </p:sp>
      <p:sp>
        <p:nvSpPr>
          <p:cNvPr id="6" name="Seta: para Baixo 5">
            <a:extLst>
              <a:ext uri="{FF2B5EF4-FFF2-40B4-BE49-F238E27FC236}">
                <a16:creationId xmlns:a16="http://schemas.microsoft.com/office/drawing/2014/main" id="{EBC0D512-EBD0-5CD6-82EE-635AF8AA038E}"/>
              </a:ext>
            </a:extLst>
          </p:cNvPr>
          <p:cNvSpPr/>
          <p:nvPr/>
        </p:nvSpPr>
        <p:spPr>
          <a:xfrm>
            <a:off x="6510072" y="3492498"/>
            <a:ext cx="652727" cy="38523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863642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ED58964-F815-ACDA-A91A-BA8086E24542}"/>
              </a:ext>
            </a:extLst>
          </p:cNvPr>
          <p:cNvSpPr>
            <a:spLocks noGrp="1"/>
          </p:cNvSpPr>
          <p:nvPr>
            <p:ph idx="1"/>
          </p:nvPr>
        </p:nvSpPr>
        <p:spPr>
          <a:xfrm>
            <a:off x="1574800" y="895739"/>
            <a:ext cx="9929812" cy="5015483"/>
          </a:xfrm>
        </p:spPr>
        <p:style>
          <a:lnRef idx="2">
            <a:schemeClr val="dk1"/>
          </a:lnRef>
          <a:fillRef idx="1">
            <a:schemeClr val="lt1"/>
          </a:fillRef>
          <a:effectRef idx="0">
            <a:schemeClr val="dk1"/>
          </a:effectRef>
          <a:fontRef idx="minor">
            <a:schemeClr val="dk1"/>
          </a:fontRef>
        </p:style>
        <p:txBody>
          <a:bodyPr>
            <a:noAutofit/>
          </a:bodyPr>
          <a:lstStyle/>
          <a:p>
            <a:pPr marL="64770" marR="69850" indent="448945" algn="just">
              <a:lnSpc>
                <a:spcPct val="150000"/>
              </a:lnSpc>
              <a:spcBef>
                <a:spcPts val="5"/>
              </a:spcBef>
              <a:spcAft>
                <a:spcPts val="0"/>
              </a:spcAft>
            </a:pPr>
            <a:r>
              <a:rPr lang="pt-PT" sz="2400" dirty="0">
                <a:solidFill>
                  <a:schemeClr val="tx1"/>
                </a:solidFill>
                <a:effectLst/>
                <a:latin typeface="Arial" panose="020B0604020202020204" pitchFamily="34" charset="0"/>
                <a:ea typeface="Arial" panose="020B0604020202020204" pitchFamily="34" charset="0"/>
              </a:rPr>
              <a:t>Conforme Gimeno Sacristán (2005</a:t>
            </a:r>
            <a:endParaRPr lang="pt-BR" sz="2400" dirty="0">
              <a:solidFill>
                <a:schemeClr val="tx1"/>
              </a:solidFill>
              <a:effectLst/>
              <a:latin typeface="Arial" panose="020B0604020202020204" pitchFamily="34" charset="0"/>
              <a:ea typeface="Arial" panose="020B0604020202020204" pitchFamily="34" charset="0"/>
            </a:endParaRPr>
          </a:p>
          <a:p>
            <a:pPr marL="1162050" marR="69215" indent="0" algn="just">
              <a:spcAft>
                <a:spcPts val="0"/>
              </a:spcAft>
              <a:buNone/>
            </a:pPr>
            <a:endParaRPr lang="pt-PT" sz="2400" dirty="0">
              <a:solidFill>
                <a:schemeClr val="tx1"/>
              </a:solidFill>
              <a:effectLst/>
              <a:latin typeface="Arial" panose="020B0604020202020204" pitchFamily="34" charset="0"/>
              <a:ea typeface="Arial" panose="020B0604020202020204" pitchFamily="34" charset="0"/>
            </a:endParaRPr>
          </a:p>
          <a:p>
            <a:pPr marL="1162050" marR="69215" indent="0" algn="just">
              <a:spcAft>
                <a:spcPts val="0"/>
              </a:spcAft>
              <a:buNone/>
            </a:pPr>
            <a:r>
              <a:rPr lang="pt-PT" sz="2400" dirty="0">
                <a:solidFill>
                  <a:schemeClr val="tx1"/>
                </a:solidFill>
                <a:effectLst/>
                <a:latin typeface="Arial" panose="020B0604020202020204" pitchFamily="34" charset="0"/>
                <a:ea typeface="Arial" panose="020B0604020202020204" pitchFamily="34" charset="0"/>
              </a:rPr>
              <a:t>A partir da industrialização, a categoria de “</a:t>
            </a:r>
            <a:r>
              <a:rPr lang="pt-PT" sz="2400" i="1" dirty="0">
                <a:solidFill>
                  <a:schemeClr val="tx1"/>
                </a:solidFill>
                <a:effectLst/>
                <a:latin typeface="Arial" panose="020B0604020202020204" pitchFamily="34" charset="0"/>
                <a:ea typeface="Arial" panose="020B0604020202020204" pitchFamily="34" charset="0"/>
              </a:rPr>
              <a:t>sujeito escolar” </a:t>
            </a:r>
            <a:r>
              <a:rPr lang="pt-PT" sz="2400" dirty="0">
                <a:solidFill>
                  <a:schemeClr val="tx1"/>
                </a:solidFill>
                <a:effectLst/>
                <a:latin typeface="Arial" panose="020B0604020202020204" pitchFamily="34" charset="0"/>
                <a:ea typeface="Arial" panose="020B0604020202020204" pitchFamily="34" charset="0"/>
              </a:rPr>
              <a:t>passa a ter uma grande relevância, ao ir se institucionalizando a vida de uma infância liberada do trabalho e das penúrias, ao mesmo tempo em que vai sendo acolhida no clima afetuoso de algumas relações familiares prazerosas. No entanto, em princípio, os menores das classes mais baixas foram escolarizados mais por razões morais e de controle social do que por qualquer outra (SACRISTÁN, 2005, p. 101).</a:t>
            </a:r>
            <a:endParaRPr lang="pt-BR" sz="2400" dirty="0">
              <a:solidFill>
                <a:schemeClr val="tx1"/>
              </a:solidFill>
              <a:effectLst/>
              <a:latin typeface="Arial" panose="020B0604020202020204" pitchFamily="34" charset="0"/>
              <a:ea typeface="Arial" panose="020B0604020202020204" pitchFamily="34" charset="0"/>
            </a:endParaRPr>
          </a:p>
          <a:p>
            <a:endParaRPr lang="pt-BR" sz="2400" dirty="0">
              <a:solidFill>
                <a:schemeClr val="tx1"/>
              </a:solidFill>
              <a:effectLst/>
              <a:latin typeface="Arial" panose="020B0604020202020204" pitchFamily="34" charset="0"/>
              <a:ea typeface="Arial" panose="020B0604020202020204" pitchFamily="34" charset="0"/>
            </a:endParaRPr>
          </a:p>
          <a:p>
            <a:endParaRPr lang="pt-BR" sz="2400" dirty="0">
              <a:solidFill>
                <a:schemeClr val="tx1"/>
              </a:solidFill>
            </a:endParaRPr>
          </a:p>
        </p:txBody>
      </p:sp>
    </p:spTree>
    <p:extLst>
      <p:ext uri="{BB962C8B-B14F-4D97-AF65-F5344CB8AC3E}">
        <p14:creationId xmlns:p14="http://schemas.microsoft.com/office/powerpoint/2010/main" val="33673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7927FB4-2E69-96FF-57A2-21A18F5C2DD0}"/>
              </a:ext>
            </a:extLst>
          </p:cNvPr>
          <p:cNvSpPr>
            <a:spLocks noGrp="1"/>
          </p:cNvSpPr>
          <p:nvPr>
            <p:ph idx="1"/>
          </p:nvPr>
        </p:nvSpPr>
        <p:spPr>
          <a:xfrm>
            <a:off x="1819469" y="597159"/>
            <a:ext cx="9685143" cy="5794310"/>
          </a:xfrm>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pt-PT" sz="2800" dirty="0">
                <a:solidFill>
                  <a:schemeClr val="tx1"/>
                </a:solidFill>
                <a:effectLst/>
                <a:latin typeface="Arial" panose="020B0604020202020204" pitchFamily="34" charset="0"/>
                <a:ea typeface="Arial" panose="020B0604020202020204" pitchFamily="34" charset="0"/>
              </a:rPr>
              <a:t>Assim, os processos de escolarização modernos e contemporâneos estão relacionados aos processos civilizatórios, que incluem, entre outros, </a:t>
            </a:r>
            <a:r>
              <a:rPr lang="pt-PT" sz="2800" b="1" dirty="0">
                <a:solidFill>
                  <a:srgbClr val="FF0000"/>
                </a:solidFill>
                <a:effectLst/>
                <a:latin typeface="Arial" panose="020B0604020202020204" pitchFamily="34" charset="0"/>
                <a:ea typeface="Arial" panose="020B0604020202020204" pitchFamily="34" charset="0"/>
              </a:rPr>
              <a:t>a adaptação do indivíduo à sociedade vigente ou emergente, segundo a sua origem social. </a:t>
            </a:r>
          </a:p>
          <a:p>
            <a:pPr marL="0" indent="0" algn="just">
              <a:buNone/>
            </a:pPr>
            <a:r>
              <a:rPr lang="pt-PT" sz="2800" dirty="0">
                <a:solidFill>
                  <a:schemeClr val="tx1"/>
                </a:solidFill>
                <a:effectLst/>
                <a:latin typeface="Arial" panose="020B0604020202020204" pitchFamily="34" charset="0"/>
                <a:ea typeface="Arial" panose="020B0604020202020204" pitchFamily="34" charset="0"/>
              </a:rPr>
              <a:t>Norbert Elias (1994), em suas pesquisas, que resultaram na publicação da obra </a:t>
            </a:r>
            <a:r>
              <a:rPr lang="pt-PT" sz="2800" i="1" dirty="0">
                <a:solidFill>
                  <a:schemeClr val="tx1"/>
                </a:solidFill>
                <a:effectLst/>
                <a:latin typeface="Arial" panose="020B0604020202020204" pitchFamily="34" charset="0"/>
                <a:ea typeface="Arial" panose="020B0604020202020204" pitchFamily="34" charset="0"/>
              </a:rPr>
              <a:t>O processo civilizador, </a:t>
            </a:r>
            <a:r>
              <a:rPr lang="pt-PT" sz="2800" dirty="0">
                <a:solidFill>
                  <a:schemeClr val="tx1"/>
                </a:solidFill>
                <a:effectLst/>
                <a:latin typeface="Arial" panose="020B0604020202020204" pitchFamily="34" charset="0"/>
                <a:ea typeface="Arial" panose="020B0604020202020204" pitchFamily="34" charset="0"/>
              </a:rPr>
              <a:t>demonstra que os tipos de comportamento, considerados típicos do homem civilizado ocidental, são resultado de um processo histórico de longo prazo, </a:t>
            </a:r>
            <a:r>
              <a:rPr lang="pt-PT" sz="2800" b="1" dirty="0">
                <a:solidFill>
                  <a:srgbClr val="FF0000"/>
                </a:solidFill>
                <a:effectLst/>
                <a:latin typeface="Arial" panose="020B0604020202020204" pitchFamily="34" charset="0"/>
                <a:ea typeface="Arial" panose="020B0604020202020204" pitchFamily="34" charset="0"/>
              </a:rPr>
              <a:t>que ocorreu por meio de mudanças lentas e graduais, gerando distanciamentos do comportamento e da estrutura psíquica entre adultos e crianças.</a:t>
            </a:r>
            <a:endParaRPr lang="pt-BR" sz="2800" b="1" dirty="0">
              <a:solidFill>
                <a:srgbClr val="FF0000"/>
              </a:solidFill>
              <a:effectLst/>
              <a:latin typeface="Arial" panose="020B0604020202020204" pitchFamily="34" charset="0"/>
              <a:ea typeface="Arial" panose="020B0604020202020204" pitchFamily="34" charset="0"/>
            </a:endParaRPr>
          </a:p>
          <a:p>
            <a:pPr algn="just"/>
            <a:endParaRPr lang="pt-BR" sz="2800" dirty="0">
              <a:solidFill>
                <a:schemeClr val="tx1"/>
              </a:solidFill>
            </a:endParaRPr>
          </a:p>
        </p:txBody>
      </p:sp>
    </p:spTree>
    <p:extLst>
      <p:ext uri="{BB962C8B-B14F-4D97-AF65-F5344CB8AC3E}">
        <p14:creationId xmlns:p14="http://schemas.microsoft.com/office/powerpoint/2010/main" val="63782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4A3995F-6E13-7331-BB28-24A867E24ED5}"/>
              </a:ext>
            </a:extLst>
          </p:cNvPr>
          <p:cNvSpPr>
            <a:spLocks noGrp="1"/>
          </p:cNvSpPr>
          <p:nvPr>
            <p:ph idx="1"/>
          </p:nvPr>
        </p:nvSpPr>
        <p:spPr>
          <a:xfrm>
            <a:off x="1481666" y="1117600"/>
            <a:ext cx="10022945" cy="4793622"/>
          </a:xfrm>
        </p:spPr>
        <p:style>
          <a:lnRef idx="2">
            <a:schemeClr val="dk1"/>
          </a:lnRef>
          <a:fillRef idx="1">
            <a:schemeClr val="lt1"/>
          </a:fillRef>
          <a:effectRef idx="0">
            <a:schemeClr val="dk1"/>
          </a:effectRef>
          <a:fontRef idx="minor">
            <a:schemeClr val="dk1"/>
          </a:fontRef>
        </p:style>
        <p:txBody>
          <a:bodyPr>
            <a:noAutofit/>
          </a:bodyPr>
          <a:lstStyle/>
          <a:p>
            <a:pPr marL="1162050" marR="68580" indent="0" algn="just">
              <a:spcAft>
                <a:spcPts val="0"/>
              </a:spcAft>
              <a:buNone/>
            </a:pPr>
            <a:endParaRPr lang="pt-PT" sz="2400" dirty="0">
              <a:solidFill>
                <a:schemeClr val="tx1"/>
              </a:solidFill>
              <a:effectLst/>
              <a:latin typeface="Arial" panose="020B0604020202020204" pitchFamily="34" charset="0"/>
              <a:ea typeface="Arial" panose="020B0604020202020204" pitchFamily="34" charset="0"/>
            </a:endParaRPr>
          </a:p>
          <a:p>
            <a:pPr marL="1162050" marR="68580" indent="0" algn="just">
              <a:spcAft>
                <a:spcPts val="0"/>
              </a:spcAft>
              <a:buNone/>
            </a:pPr>
            <a:r>
              <a:rPr lang="pt-PT" sz="2400" dirty="0">
                <a:solidFill>
                  <a:schemeClr val="tx1"/>
                </a:solidFill>
                <a:effectLst/>
                <a:latin typeface="Arial" panose="020B0604020202020204" pitchFamily="34" charset="0"/>
                <a:ea typeface="Arial" panose="020B0604020202020204" pitchFamily="34" charset="0"/>
              </a:rPr>
              <a:t>O processo específico de “crescimento” psicológico nas sociedades ocidentais que, com tanta frequência, ocupa a mente de psicólogos e pedagogos modernos, nada mais </a:t>
            </a:r>
            <a:r>
              <a:rPr lang="pt-PT" sz="2400" b="1" dirty="0">
                <a:solidFill>
                  <a:schemeClr val="tx1"/>
                </a:solidFill>
                <a:effectLst/>
                <a:latin typeface="Arial" panose="020B0604020202020204" pitchFamily="34" charset="0"/>
                <a:ea typeface="Arial" panose="020B0604020202020204" pitchFamily="34" charset="0"/>
              </a:rPr>
              <a:t>é do que </a:t>
            </a:r>
            <a:r>
              <a:rPr lang="pt-PT" sz="2400" b="1" dirty="0">
                <a:solidFill>
                  <a:srgbClr val="FF0000"/>
                </a:solidFill>
                <a:effectLst/>
                <a:latin typeface="Arial" panose="020B0604020202020204" pitchFamily="34" charset="0"/>
                <a:ea typeface="Arial" panose="020B0604020202020204" pitchFamily="34" charset="0"/>
              </a:rPr>
              <a:t>o processo civilizador individual a que todos os jovens, como resultado de um processo civilizador social operante durante muitos séculos, são automaticamente submetidos desde a mais tenra infância, em maior ou menor grau e com maior ou menor sucesso.</a:t>
            </a:r>
            <a:r>
              <a:rPr lang="pt-PT" sz="2400" dirty="0">
                <a:solidFill>
                  <a:schemeClr val="tx1"/>
                </a:solidFill>
                <a:effectLst/>
                <a:latin typeface="Arial" panose="020B0604020202020204" pitchFamily="34" charset="0"/>
                <a:ea typeface="Arial" panose="020B0604020202020204" pitchFamily="34" charset="0"/>
              </a:rPr>
              <a:t> A psicogênese do que constitui o adulto na sociedade civilizada não pode, por isso mesmo, ser compreendida se estudada independente da sociogênese de nossa civilização. (ELIAS, 1994, p.</a:t>
            </a:r>
            <a:r>
              <a:rPr lang="pt-PT" sz="2400" spc="-10" dirty="0">
                <a:solidFill>
                  <a:schemeClr val="tx1"/>
                </a:solidFill>
                <a:effectLst/>
                <a:latin typeface="Arial" panose="020B0604020202020204" pitchFamily="34" charset="0"/>
                <a:ea typeface="Arial" panose="020B0604020202020204" pitchFamily="34" charset="0"/>
              </a:rPr>
              <a:t> </a:t>
            </a:r>
            <a:r>
              <a:rPr lang="pt-PT" sz="2400" dirty="0">
                <a:solidFill>
                  <a:schemeClr val="tx1"/>
                </a:solidFill>
                <a:effectLst/>
                <a:latin typeface="Arial" panose="020B0604020202020204" pitchFamily="34" charset="0"/>
                <a:ea typeface="Arial" panose="020B0604020202020204" pitchFamily="34" charset="0"/>
              </a:rPr>
              <a:t>15).</a:t>
            </a:r>
            <a:endParaRPr lang="pt-BR" sz="2400" dirty="0">
              <a:solidFill>
                <a:schemeClr val="tx1"/>
              </a:solidFill>
              <a:effectLst/>
              <a:latin typeface="Arial" panose="020B0604020202020204" pitchFamily="34" charset="0"/>
              <a:ea typeface="Arial" panose="020B0604020202020204" pitchFamily="34" charset="0"/>
            </a:endParaRPr>
          </a:p>
          <a:p>
            <a:pPr marL="0" indent="0">
              <a:buNone/>
            </a:pPr>
            <a:r>
              <a:rPr lang="pt-PT" sz="2400" dirty="0">
                <a:solidFill>
                  <a:schemeClr val="tx1"/>
                </a:solidFill>
                <a:effectLst/>
                <a:latin typeface="Arial" panose="020B0604020202020204" pitchFamily="34" charset="0"/>
                <a:ea typeface="Arial" panose="020B0604020202020204" pitchFamily="34" charset="0"/>
              </a:rPr>
              <a:t> </a:t>
            </a:r>
            <a:endParaRPr lang="pt-BR" sz="2400" dirty="0">
              <a:solidFill>
                <a:schemeClr val="tx1"/>
              </a:solidFill>
              <a:effectLst/>
              <a:latin typeface="Arial" panose="020B0604020202020204" pitchFamily="34" charset="0"/>
              <a:ea typeface="Arial" panose="020B0604020202020204" pitchFamily="34" charset="0"/>
            </a:endParaRPr>
          </a:p>
          <a:p>
            <a:endParaRPr lang="pt-BR" sz="2400" dirty="0">
              <a:solidFill>
                <a:schemeClr val="tx1"/>
              </a:solidFill>
            </a:endParaRPr>
          </a:p>
        </p:txBody>
      </p:sp>
    </p:spTree>
    <p:extLst>
      <p:ext uri="{BB962C8B-B14F-4D97-AF65-F5344CB8AC3E}">
        <p14:creationId xmlns:p14="http://schemas.microsoft.com/office/powerpoint/2010/main" val="3788881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DD00509-9294-5282-BB30-E40BA648B6C3}"/>
              </a:ext>
            </a:extLst>
          </p:cNvPr>
          <p:cNvSpPr>
            <a:spLocks noGrp="1"/>
          </p:cNvSpPr>
          <p:nvPr>
            <p:ph idx="1"/>
          </p:nvPr>
        </p:nvSpPr>
        <p:spPr>
          <a:xfrm>
            <a:off x="1520889" y="587828"/>
            <a:ext cx="10319657" cy="5829905"/>
          </a:xfrm>
        </p:spPr>
        <p:style>
          <a:lnRef idx="2">
            <a:schemeClr val="dk1"/>
          </a:lnRef>
          <a:fillRef idx="1">
            <a:schemeClr val="lt1"/>
          </a:fillRef>
          <a:effectRef idx="0">
            <a:schemeClr val="dk1"/>
          </a:effectRef>
          <a:fontRef idx="minor">
            <a:schemeClr val="dk1"/>
          </a:fontRef>
        </p:style>
        <p:txBody>
          <a:bodyPr>
            <a:noAutofit/>
          </a:bodyPr>
          <a:lstStyle/>
          <a:p>
            <a:pPr marL="64770" marR="67945" indent="0" algn="just">
              <a:spcBef>
                <a:spcPts val="5"/>
              </a:spcBef>
              <a:spcAft>
                <a:spcPts val="0"/>
              </a:spcAft>
              <a:buNone/>
            </a:pPr>
            <a:endParaRPr lang="pt-PT" sz="2000" dirty="0">
              <a:solidFill>
                <a:schemeClr val="tx1"/>
              </a:solidFill>
              <a:effectLst/>
              <a:latin typeface="Arial" panose="020B0604020202020204" pitchFamily="34" charset="0"/>
              <a:ea typeface="Arial" panose="020B0604020202020204" pitchFamily="34" charset="0"/>
            </a:endParaRPr>
          </a:p>
          <a:p>
            <a:pPr marL="64770" marR="67945" indent="0" algn="just">
              <a:spcBef>
                <a:spcPts val="5"/>
              </a:spcBef>
              <a:spcAft>
                <a:spcPts val="0"/>
              </a:spcAft>
              <a:buNone/>
            </a:pPr>
            <a:r>
              <a:rPr lang="pt-PT" sz="2400" dirty="0">
                <a:solidFill>
                  <a:schemeClr val="tx1"/>
                </a:solidFill>
                <a:effectLst/>
                <a:latin typeface="Arial" panose="020B0604020202020204" pitchFamily="34" charset="0"/>
                <a:ea typeface="Arial" panose="020B0604020202020204" pitchFamily="34" charset="0"/>
              </a:rPr>
              <a:t>Portanto, a formação individual de cada pessoa depende dos padrões sociais que foram se estabelecendo ao longo da história e das estruturas das relações humanas. </a:t>
            </a:r>
          </a:p>
          <a:p>
            <a:pPr marL="64770" marR="67945" indent="0" algn="just">
              <a:spcBef>
                <a:spcPts val="5"/>
              </a:spcBef>
              <a:spcAft>
                <a:spcPts val="0"/>
              </a:spcAft>
              <a:buNone/>
            </a:pPr>
            <a:r>
              <a:rPr lang="pt-PT" sz="2400" dirty="0">
                <a:solidFill>
                  <a:schemeClr val="tx1"/>
                </a:solidFill>
                <a:effectLst/>
                <a:latin typeface="Arial" panose="020B0604020202020204" pitchFamily="34" charset="0"/>
                <a:ea typeface="Arial" panose="020B0604020202020204" pitchFamily="34" charset="0"/>
              </a:rPr>
              <a:t>Para Elias (1994), o indivíduo existe na relação com os outros, que se ligam em uma pluralidade, configurando algo novo: a sociedade. São essas relações que criam uma estrutura particular e específica de cada sociedade.</a:t>
            </a:r>
          </a:p>
          <a:p>
            <a:pPr marL="64770" marR="67945" indent="0" algn="just">
              <a:spcBef>
                <a:spcPts val="5"/>
              </a:spcBef>
              <a:spcAft>
                <a:spcPts val="0"/>
              </a:spcAft>
              <a:buNone/>
            </a:pPr>
            <a:endParaRPr lang="pt-PT" sz="2400" dirty="0">
              <a:solidFill>
                <a:schemeClr val="tx1"/>
              </a:solidFill>
              <a:latin typeface="Arial" panose="020B0604020202020204" pitchFamily="34" charset="0"/>
              <a:ea typeface="Arial" panose="020B0604020202020204" pitchFamily="34" charset="0"/>
            </a:endParaRPr>
          </a:p>
          <a:p>
            <a:pPr marL="64770" marR="67945" indent="0" algn="just">
              <a:spcBef>
                <a:spcPts val="5"/>
              </a:spcBef>
              <a:spcAft>
                <a:spcPts val="0"/>
              </a:spcAft>
              <a:buNone/>
            </a:pPr>
            <a:endParaRPr lang="pt-BR" sz="2400" dirty="0">
              <a:solidFill>
                <a:schemeClr val="tx1"/>
              </a:solidFill>
              <a:effectLst/>
              <a:latin typeface="Arial" panose="020B0604020202020204" pitchFamily="34" charset="0"/>
              <a:ea typeface="Arial" panose="020B0604020202020204" pitchFamily="34" charset="0"/>
            </a:endParaRPr>
          </a:p>
          <a:p>
            <a:pPr marL="64770" marR="69850" indent="0" algn="just">
              <a:spcBef>
                <a:spcPts val="610"/>
              </a:spcBef>
              <a:spcAft>
                <a:spcPts val="0"/>
              </a:spcAft>
              <a:buNone/>
            </a:pPr>
            <a:endParaRPr lang="pt-PT" sz="2400" dirty="0">
              <a:solidFill>
                <a:schemeClr val="tx1"/>
              </a:solidFill>
              <a:effectLst/>
              <a:latin typeface="Arial" panose="020B0604020202020204" pitchFamily="34" charset="0"/>
              <a:ea typeface="Arial" panose="020B0604020202020204" pitchFamily="34" charset="0"/>
            </a:endParaRPr>
          </a:p>
          <a:p>
            <a:pPr marL="64770" marR="69850" indent="0" algn="just">
              <a:spcBef>
                <a:spcPts val="610"/>
              </a:spcBef>
              <a:spcAft>
                <a:spcPts val="0"/>
              </a:spcAft>
              <a:buNone/>
            </a:pPr>
            <a:r>
              <a:rPr lang="pt-PT" sz="2400" dirty="0">
                <a:solidFill>
                  <a:schemeClr val="tx1"/>
                </a:solidFill>
                <a:effectLst/>
                <a:latin typeface="Arial" panose="020B0604020202020204" pitchFamily="34" charset="0"/>
                <a:ea typeface="Arial" panose="020B0604020202020204" pitchFamily="34" charset="0"/>
              </a:rPr>
              <a:t>Assim, as atitudes humanas são desenvolvidas no processo de interação social, que inclui a família e a escola, entre outros espaços educativos, como </a:t>
            </a:r>
            <a:r>
              <a:rPr lang="pt-PT" sz="2400" i="1" dirty="0">
                <a:solidFill>
                  <a:schemeClr val="tx1"/>
                </a:solidFill>
                <a:effectLst/>
                <a:latin typeface="Arial" panose="020B0604020202020204" pitchFamily="34" charset="0"/>
                <a:ea typeface="Arial" panose="020B0604020202020204" pitchFamily="34" charset="0"/>
              </a:rPr>
              <a:t>agências civilizadoras, </a:t>
            </a:r>
            <a:r>
              <a:rPr lang="pt-PT" sz="2400" dirty="0">
                <a:solidFill>
                  <a:schemeClr val="tx1"/>
                </a:solidFill>
                <a:effectLst/>
                <a:latin typeface="Arial" panose="020B0604020202020204" pitchFamily="34" charset="0"/>
                <a:ea typeface="Arial" panose="020B0604020202020204" pitchFamily="34" charset="0"/>
              </a:rPr>
              <a:t>corresponsáveis nos processos de socialização.</a:t>
            </a:r>
            <a:endParaRPr lang="pt-BR" sz="2400" dirty="0">
              <a:solidFill>
                <a:schemeClr val="tx1"/>
              </a:solidFill>
              <a:effectLst/>
              <a:latin typeface="Arial" panose="020B0604020202020204" pitchFamily="34" charset="0"/>
              <a:ea typeface="Arial" panose="020B0604020202020204" pitchFamily="34" charset="0"/>
            </a:endParaRPr>
          </a:p>
          <a:p>
            <a:pPr marL="0" indent="0">
              <a:buNone/>
            </a:pPr>
            <a:endParaRPr lang="pt-BR" sz="2000" dirty="0">
              <a:solidFill>
                <a:schemeClr val="tx1"/>
              </a:solidFill>
            </a:endParaRPr>
          </a:p>
        </p:txBody>
      </p:sp>
      <p:sp>
        <p:nvSpPr>
          <p:cNvPr id="2" name="Retângulo 1">
            <a:extLst>
              <a:ext uri="{FF2B5EF4-FFF2-40B4-BE49-F238E27FC236}">
                <a16:creationId xmlns:a16="http://schemas.microsoft.com/office/drawing/2014/main" id="{8DC02CA5-CB87-6331-F55F-93EEC6A5F9E3}"/>
              </a:ext>
            </a:extLst>
          </p:cNvPr>
          <p:cNvSpPr/>
          <p:nvPr/>
        </p:nvSpPr>
        <p:spPr>
          <a:xfrm>
            <a:off x="1947333" y="3640666"/>
            <a:ext cx="9584267" cy="931333"/>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PT" sz="2400" b="1" dirty="0">
                <a:solidFill>
                  <a:schemeClr val="tx1"/>
                </a:solidFill>
                <a:latin typeface="Arial" panose="020B0604020202020204" pitchFamily="34" charset="0"/>
                <a:ea typeface="Arial" panose="020B0604020202020204" pitchFamily="34" charset="0"/>
              </a:rPr>
              <a:t>I</a:t>
            </a:r>
            <a:r>
              <a:rPr lang="pt-PT" sz="2400" b="1" dirty="0">
                <a:solidFill>
                  <a:schemeClr val="tx1"/>
                </a:solidFill>
                <a:effectLst/>
                <a:latin typeface="Arial" panose="020B0604020202020204" pitchFamily="34" charset="0"/>
                <a:ea typeface="Arial" panose="020B0604020202020204" pitchFamily="34" charset="0"/>
              </a:rPr>
              <a:t>ndivíduo e sociedade são indissociáveis, entrelaçando-se e constituindo-se processualmente</a:t>
            </a:r>
            <a:endParaRPr lang="pt-BR" sz="2400" b="1" dirty="0"/>
          </a:p>
        </p:txBody>
      </p:sp>
    </p:spTree>
    <p:extLst>
      <p:ext uri="{BB962C8B-B14F-4D97-AF65-F5344CB8AC3E}">
        <p14:creationId xmlns:p14="http://schemas.microsoft.com/office/powerpoint/2010/main" val="747377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B4A0EF8-6A1A-A989-FDCA-63FAF4A509A6}"/>
              </a:ext>
            </a:extLst>
          </p:cNvPr>
          <p:cNvSpPr>
            <a:spLocks noGrp="1"/>
          </p:cNvSpPr>
          <p:nvPr>
            <p:ph idx="1"/>
          </p:nvPr>
        </p:nvSpPr>
        <p:spPr>
          <a:xfrm>
            <a:off x="1576873" y="736600"/>
            <a:ext cx="10386527" cy="5740400"/>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endParaRPr lang="pt-PT" sz="2800" dirty="0">
              <a:solidFill>
                <a:schemeClr val="tx1"/>
              </a:solidFill>
              <a:effectLst/>
              <a:latin typeface="Arial" panose="020B0604020202020204" pitchFamily="34" charset="0"/>
              <a:ea typeface="Arial" panose="020B0604020202020204" pitchFamily="34" charset="0"/>
            </a:endParaRPr>
          </a:p>
          <a:p>
            <a:pPr marL="0" indent="0" algn="just">
              <a:buNone/>
            </a:pPr>
            <a:r>
              <a:rPr lang="pt-PT" sz="2800" dirty="0">
                <a:solidFill>
                  <a:schemeClr val="tx1"/>
                </a:solidFill>
                <a:effectLst/>
                <a:latin typeface="Arial" panose="020B0604020202020204" pitchFamily="34" charset="0"/>
                <a:ea typeface="Arial" panose="020B0604020202020204" pitchFamily="34" charset="0"/>
              </a:rPr>
              <a:t>Para Gimeno Sacristán (2005), contemporaneamente, estar um tempo nas escolas é </a:t>
            </a:r>
            <a:r>
              <a:rPr lang="pt-PT" sz="2800" b="1" dirty="0">
                <a:solidFill>
                  <a:srgbClr val="FF0000"/>
                </a:solidFill>
                <a:effectLst/>
                <a:latin typeface="Arial" panose="020B0604020202020204" pitchFamily="34" charset="0"/>
                <a:ea typeface="Arial" panose="020B0604020202020204" pitchFamily="34" charset="0"/>
              </a:rPr>
              <a:t>um </a:t>
            </a:r>
            <a:r>
              <a:rPr lang="pt-PT" sz="2800" b="1" i="1" dirty="0">
                <a:solidFill>
                  <a:srgbClr val="FF0000"/>
                </a:solidFill>
                <a:effectLst/>
                <a:latin typeface="Arial" panose="020B0604020202020204" pitchFamily="34" charset="0"/>
                <a:ea typeface="Arial" panose="020B0604020202020204" pitchFamily="34" charset="0"/>
              </a:rPr>
              <a:t>rito de passagem </a:t>
            </a:r>
            <a:r>
              <a:rPr lang="pt-PT" sz="2800" b="1" dirty="0">
                <a:solidFill>
                  <a:srgbClr val="FF0000"/>
                </a:solidFill>
                <a:effectLst/>
                <a:latin typeface="Arial" panose="020B0604020202020204" pitchFamily="34" charset="0"/>
                <a:ea typeface="Arial" panose="020B0604020202020204" pitchFamily="34" charset="0"/>
              </a:rPr>
              <a:t>naturalizado na vida dos indivíduos</a:t>
            </a:r>
            <a:r>
              <a:rPr lang="pt-PT" sz="2800" dirty="0">
                <a:solidFill>
                  <a:schemeClr val="tx1"/>
                </a:solidFill>
                <a:effectLst/>
                <a:latin typeface="Arial" panose="020B0604020202020204" pitchFamily="34" charset="0"/>
                <a:ea typeface="Arial" panose="020B0604020202020204" pitchFamily="34" charset="0"/>
              </a:rPr>
              <a:t>, cujos fins são aparentemente óbvios, o qual ocupa um lugar central na experiência das pessoas. Porém, a escolarização não acontece com tanta naturalidade na vida das pessoas. Assim como nos constituímos e nos tornamos homens e mulheres civilizados em contextos historicamente construídos, também não podemos negar o processo de construção da escolarização, muitas vezes, fragmentado e dissociado do contexto social.</a:t>
            </a:r>
            <a:endParaRPr lang="pt-BR" sz="2800" dirty="0">
              <a:solidFill>
                <a:schemeClr val="tx1"/>
              </a:solidFill>
              <a:effectLst/>
              <a:latin typeface="Arial" panose="020B0604020202020204" pitchFamily="34" charset="0"/>
              <a:ea typeface="Arial" panose="020B0604020202020204" pitchFamily="34" charset="0"/>
            </a:endParaRPr>
          </a:p>
          <a:p>
            <a:pPr algn="just"/>
            <a:endParaRPr lang="pt-BR" sz="2800" dirty="0">
              <a:solidFill>
                <a:schemeClr val="tx1"/>
              </a:solidFill>
            </a:endParaRPr>
          </a:p>
        </p:txBody>
      </p:sp>
    </p:spTree>
    <p:extLst>
      <p:ext uri="{BB962C8B-B14F-4D97-AF65-F5344CB8AC3E}">
        <p14:creationId xmlns:p14="http://schemas.microsoft.com/office/powerpoint/2010/main" val="2566046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264E646-BB86-26DE-B4D6-735D2FD4710D}"/>
              </a:ext>
            </a:extLst>
          </p:cNvPr>
          <p:cNvSpPr>
            <a:spLocks noGrp="1"/>
          </p:cNvSpPr>
          <p:nvPr>
            <p:ph idx="1"/>
          </p:nvPr>
        </p:nvSpPr>
        <p:spPr>
          <a:xfrm>
            <a:off x="1558212" y="626533"/>
            <a:ext cx="10235682" cy="5667244"/>
          </a:xfrm>
        </p:spPr>
        <p:style>
          <a:lnRef idx="2">
            <a:schemeClr val="dk1"/>
          </a:lnRef>
          <a:fillRef idx="1">
            <a:schemeClr val="lt1"/>
          </a:fillRef>
          <a:effectRef idx="0">
            <a:schemeClr val="dk1"/>
          </a:effectRef>
          <a:fontRef idx="minor">
            <a:schemeClr val="dk1"/>
          </a:fontRef>
        </p:style>
        <p:txBody>
          <a:bodyPr>
            <a:noAutofit/>
          </a:bodyPr>
          <a:lstStyle/>
          <a:p>
            <a:pPr marL="64770" marR="74930" indent="0" algn="just">
              <a:lnSpc>
                <a:spcPct val="150000"/>
              </a:lnSpc>
              <a:spcBef>
                <a:spcPts val="605"/>
              </a:spcBef>
              <a:spcAft>
                <a:spcPts val="0"/>
              </a:spcAft>
              <a:buNone/>
            </a:pPr>
            <a:r>
              <a:rPr lang="pt-PT" sz="2400" dirty="0">
                <a:solidFill>
                  <a:schemeClr val="tx1"/>
                </a:solidFill>
                <a:effectLst/>
                <a:latin typeface="Arial" panose="020B0604020202020204" pitchFamily="34" charset="0"/>
                <a:ea typeface="Arial" panose="020B0604020202020204" pitchFamily="34" charset="0"/>
              </a:rPr>
              <a:t>O processo de escolarização vem constituindo o que Sposito (2002) chama de processo de “mutação social”, gerador de paradoxos</a:t>
            </a:r>
            <a:r>
              <a:rPr lang="pt-PT" sz="2400" spc="-20" dirty="0">
                <a:solidFill>
                  <a:schemeClr val="tx1"/>
                </a:solidFill>
                <a:effectLst/>
                <a:latin typeface="Arial" panose="020B0604020202020204" pitchFamily="34" charset="0"/>
                <a:ea typeface="Arial" panose="020B0604020202020204" pitchFamily="34" charset="0"/>
              </a:rPr>
              <a:t> </a:t>
            </a:r>
            <a:r>
              <a:rPr lang="pt-PT" sz="2400" dirty="0">
                <a:solidFill>
                  <a:schemeClr val="tx1"/>
                </a:solidFill>
                <a:effectLst/>
                <a:latin typeface="Arial" panose="020B0604020202020204" pitchFamily="34" charset="0"/>
                <a:ea typeface="Arial" panose="020B0604020202020204" pitchFamily="34" charset="0"/>
              </a:rPr>
              <a:t>sociais.</a:t>
            </a:r>
            <a:endParaRPr lang="pt-BR" sz="2400" dirty="0">
              <a:solidFill>
                <a:schemeClr val="tx1"/>
              </a:solidFill>
              <a:effectLst/>
              <a:latin typeface="Arial" panose="020B0604020202020204" pitchFamily="34" charset="0"/>
              <a:ea typeface="Arial" panose="020B0604020202020204" pitchFamily="34" charset="0"/>
            </a:endParaRPr>
          </a:p>
          <a:p>
            <a:pPr marL="0" indent="0">
              <a:spcBef>
                <a:spcPts val="5"/>
              </a:spcBef>
              <a:buNone/>
            </a:pPr>
            <a:r>
              <a:rPr lang="pt-PT" sz="2400" dirty="0">
                <a:solidFill>
                  <a:schemeClr val="tx1"/>
                </a:solidFill>
                <a:effectLst/>
                <a:latin typeface="Arial" panose="020B0604020202020204" pitchFamily="34" charset="0"/>
                <a:ea typeface="Arial" panose="020B0604020202020204" pitchFamily="34" charset="0"/>
              </a:rPr>
              <a:t> </a:t>
            </a:r>
            <a:endParaRPr lang="pt-BR" sz="2400" dirty="0">
              <a:solidFill>
                <a:schemeClr val="tx1"/>
              </a:solidFill>
              <a:effectLst/>
              <a:latin typeface="Arial" panose="020B0604020202020204" pitchFamily="34" charset="0"/>
              <a:ea typeface="Arial" panose="020B0604020202020204" pitchFamily="34" charset="0"/>
            </a:endParaRPr>
          </a:p>
          <a:p>
            <a:pPr marL="1162050" marR="71120" indent="0" algn="just">
              <a:spcBef>
                <a:spcPts val="5"/>
              </a:spcBef>
              <a:spcAft>
                <a:spcPts val="0"/>
              </a:spcAft>
              <a:buNone/>
            </a:pPr>
            <a:r>
              <a:rPr lang="pt-PT" sz="2400" dirty="0">
                <a:solidFill>
                  <a:schemeClr val="tx1"/>
                </a:solidFill>
                <a:effectLst/>
                <a:latin typeface="Arial" panose="020B0604020202020204" pitchFamily="34" charset="0"/>
                <a:ea typeface="Arial" panose="020B0604020202020204" pitchFamily="34" charset="0"/>
              </a:rPr>
              <a:t>O mesmo processo de mutação social que constitui a “sociedade escolarizada”, ou seja, a educação escolar como ferramenta essencial para a sobrevivência do indivíduo moderno no mundo (habilidades, conhecimentos e saberes, competência para uma melhor participação na esfera pública e afirmação de sua autonomia como sujeito), </a:t>
            </a:r>
            <a:r>
              <a:rPr lang="pt-PT" sz="2400" b="1" dirty="0">
                <a:solidFill>
                  <a:schemeClr val="tx1"/>
                </a:solidFill>
                <a:effectLst/>
                <a:latin typeface="Arial" panose="020B0604020202020204" pitchFamily="34" charset="0"/>
                <a:ea typeface="Arial" panose="020B0604020202020204" pitchFamily="34" charset="0"/>
              </a:rPr>
              <a:t>produz uma enorme crise das possibilidades de mobilidade social ascendente via escola pela escassa capacidade de absorção no mundo do trabalho dessa população escolarizada.</a:t>
            </a:r>
            <a:r>
              <a:rPr lang="pt-PT" sz="2400" dirty="0">
                <a:solidFill>
                  <a:schemeClr val="tx1"/>
                </a:solidFill>
                <a:effectLst/>
                <a:latin typeface="Arial" panose="020B0604020202020204" pitchFamily="34" charset="0"/>
                <a:ea typeface="Arial" panose="020B0604020202020204" pitchFamily="34" charset="0"/>
              </a:rPr>
              <a:t> As transformações estruturais nas últimas três décadas provocaram, entre outros efeitos, o desassalariamento e o desemprego (SPOSITO, 2002, p. 17).</a:t>
            </a:r>
            <a:endParaRPr lang="pt-BR" sz="2400" dirty="0">
              <a:solidFill>
                <a:schemeClr val="tx1"/>
              </a:solidFill>
              <a:effectLst/>
              <a:latin typeface="Arial" panose="020B0604020202020204" pitchFamily="34" charset="0"/>
              <a:ea typeface="Arial" panose="020B0604020202020204" pitchFamily="34" charset="0"/>
            </a:endParaRPr>
          </a:p>
          <a:p>
            <a:pPr marL="0" indent="0">
              <a:buNone/>
            </a:pPr>
            <a:r>
              <a:rPr lang="pt-PT" sz="2400" dirty="0">
                <a:solidFill>
                  <a:schemeClr val="tx1"/>
                </a:solidFill>
                <a:effectLst/>
                <a:latin typeface="Arial" panose="020B0604020202020204" pitchFamily="34" charset="0"/>
                <a:ea typeface="Arial" panose="020B0604020202020204" pitchFamily="34" charset="0"/>
              </a:rPr>
              <a:t> </a:t>
            </a:r>
            <a:endParaRPr lang="pt-BR" sz="2400" dirty="0">
              <a:solidFill>
                <a:schemeClr val="tx1"/>
              </a:solidFill>
              <a:effectLst/>
              <a:latin typeface="Arial" panose="020B0604020202020204" pitchFamily="34" charset="0"/>
              <a:ea typeface="Arial" panose="020B0604020202020204" pitchFamily="34" charset="0"/>
            </a:endParaRPr>
          </a:p>
          <a:p>
            <a:pPr marL="0" indent="0">
              <a:spcBef>
                <a:spcPts val="10"/>
              </a:spcBef>
              <a:buNone/>
            </a:pPr>
            <a:r>
              <a:rPr lang="pt-PT" sz="2400" dirty="0">
                <a:solidFill>
                  <a:schemeClr val="tx1"/>
                </a:solidFill>
                <a:effectLst/>
                <a:latin typeface="Arial" panose="020B0604020202020204" pitchFamily="34" charset="0"/>
                <a:ea typeface="Arial" panose="020B0604020202020204" pitchFamily="34" charset="0"/>
              </a:rPr>
              <a:t> </a:t>
            </a:r>
            <a:endParaRPr lang="pt-BR" sz="2400" dirty="0">
              <a:solidFill>
                <a:schemeClr val="tx1"/>
              </a:solidFill>
              <a:effectLst/>
              <a:latin typeface="Arial" panose="020B0604020202020204" pitchFamily="34" charset="0"/>
              <a:ea typeface="Arial" panose="020B0604020202020204" pitchFamily="34" charset="0"/>
            </a:endParaRPr>
          </a:p>
          <a:p>
            <a:pPr marL="0" indent="0">
              <a:buNone/>
            </a:pPr>
            <a:endParaRPr lang="pt-BR" sz="2400" dirty="0">
              <a:solidFill>
                <a:schemeClr val="tx1"/>
              </a:solidFill>
            </a:endParaRPr>
          </a:p>
        </p:txBody>
      </p:sp>
    </p:spTree>
    <p:extLst>
      <p:ext uri="{BB962C8B-B14F-4D97-AF65-F5344CB8AC3E}">
        <p14:creationId xmlns:p14="http://schemas.microsoft.com/office/powerpoint/2010/main" val="4240756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DC4CDBE-23EB-0B28-402D-2CDED3F57C1B}"/>
              </a:ext>
            </a:extLst>
          </p:cNvPr>
          <p:cNvSpPr>
            <a:spLocks noGrp="1"/>
          </p:cNvSpPr>
          <p:nvPr>
            <p:ph idx="1"/>
          </p:nvPr>
        </p:nvSpPr>
        <p:spPr>
          <a:xfrm>
            <a:off x="1604865" y="1303866"/>
            <a:ext cx="9899747" cy="4607355"/>
          </a:xfrm>
        </p:spPr>
        <p:style>
          <a:lnRef idx="2">
            <a:schemeClr val="dk1"/>
          </a:lnRef>
          <a:fillRef idx="1">
            <a:schemeClr val="lt1"/>
          </a:fillRef>
          <a:effectRef idx="0">
            <a:schemeClr val="dk1"/>
          </a:effectRef>
          <a:fontRef idx="minor">
            <a:schemeClr val="dk1"/>
          </a:fontRef>
        </p:style>
        <p:txBody>
          <a:bodyPr>
            <a:noAutofit/>
          </a:bodyPr>
          <a:lstStyle/>
          <a:p>
            <a:pPr marL="64770" marR="67945" indent="0" algn="just">
              <a:lnSpc>
                <a:spcPct val="150000"/>
              </a:lnSpc>
              <a:spcAft>
                <a:spcPts val="0"/>
              </a:spcAft>
              <a:buNone/>
            </a:pPr>
            <a:r>
              <a:rPr lang="pt-PT" sz="2800" dirty="0">
                <a:solidFill>
                  <a:schemeClr val="tx1"/>
                </a:solidFill>
                <a:effectLst/>
                <a:latin typeface="Arial" panose="020B0604020202020204" pitchFamily="34" charset="0"/>
                <a:ea typeface="Arial" panose="020B0604020202020204" pitchFamily="34" charset="0"/>
              </a:rPr>
              <a:t>Essa crise da mobilidade social produz o que José de Souza Martins (2002) apresenta em seus estudos sobre a noção de exclusão, ou seja, o aparecimento de uma nova desigualdade social – </a:t>
            </a:r>
            <a:r>
              <a:rPr lang="pt-PT" sz="2800" b="1" dirty="0">
                <a:solidFill>
                  <a:srgbClr val="FF0000"/>
                </a:solidFill>
                <a:effectLst/>
                <a:latin typeface="Arial" panose="020B0604020202020204" pitchFamily="34" charset="0"/>
                <a:ea typeface="Arial" panose="020B0604020202020204" pitchFamily="34" charset="0"/>
              </a:rPr>
              <a:t>processos de inclusão precária e subalterna</a:t>
            </a:r>
            <a:r>
              <a:rPr lang="pt-PT" sz="2800" dirty="0">
                <a:solidFill>
                  <a:schemeClr val="tx1"/>
                </a:solidFill>
                <a:effectLst/>
                <a:latin typeface="Arial" panose="020B0604020202020204" pitchFamily="34" charset="0"/>
                <a:ea typeface="Arial" panose="020B0604020202020204" pitchFamily="34" charset="0"/>
              </a:rPr>
              <a:t> – </a:t>
            </a:r>
            <a:r>
              <a:rPr lang="pt-PT" sz="2800" b="1" dirty="0">
                <a:solidFill>
                  <a:srgbClr val="FF0000"/>
                </a:solidFill>
                <a:effectLst/>
                <a:latin typeface="Arial" panose="020B0604020202020204" pitchFamily="34" charset="0"/>
                <a:ea typeface="Arial" panose="020B0604020202020204" pitchFamily="34" charset="0"/>
              </a:rPr>
              <a:t>e a multiplicação de desigualdades que fomentam ações pela afirmação de novos direitos</a:t>
            </a:r>
            <a:r>
              <a:rPr lang="pt-PT" sz="2800" dirty="0">
                <a:solidFill>
                  <a:schemeClr val="tx1"/>
                </a:solidFill>
                <a:effectLst/>
                <a:latin typeface="Arial" panose="020B0604020202020204" pitchFamily="34" charset="0"/>
                <a:ea typeface="Arial" panose="020B0604020202020204" pitchFamily="34" charset="0"/>
              </a:rPr>
              <a:t>. </a:t>
            </a:r>
            <a:endParaRPr lang="pt-BR" sz="2800" dirty="0">
              <a:solidFill>
                <a:schemeClr val="tx1"/>
              </a:solidFill>
            </a:endParaRPr>
          </a:p>
        </p:txBody>
      </p:sp>
    </p:spTree>
    <p:extLst>
      <p:ext uri="{BB962C8B-B14F-4D97-AF65-F5344CB8AC3E}">
        <p14:creationId xmlns:p14="http://schemas.microsoft.com/office/powerpoint/2010/main" val="302824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9D57012A-ACAA-D899-83AF-C4FC732FA30D}"/>
              </a:ext>
            </a:extLst>
          </p:cNvPr>
          <p:cNvSpPr>
            <a:spLocks noGrp="1"/>
          </p:cNvSpPr>
          <p:nvPr>
            <p:ph idx="1"/>
          </p:nvPr>
        </p:nvSpPr>
        <p:spPr>
          <a:xfrm>
            <a:off x="1744824" y="1368144"/>
            <a:ext cx="9759788" cy="5083455"/>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PT" sz="3200" dirty="0">
                <a:solidFill>
                  <a:schemeClr val="tx1"/>
                </a:solidFill>
                <a:effectLst/>
                <a:latin typeface="Arial" panose="020B0604020202020204" pitchFamily="34" charset="0"/>
                <a:ea typeface="Arial" panose="020B0604020202020204" pitchFamily="34" charset="0"/>
              </a:rPr>
              <a:t>O conceito de escola universal foi introduzido na Era Industrial, quando os meios de produção passaram a exigir trabalhadores mais qualificados. Nesse mesmo período, surgiu o Ensino Técnico de forma sistematizada, do qual as classes mais favorecidas se apropriaram para atender às demandas formativas da época. Caracteriza-se, assim, o controle do conhecimento, beneficiando unicamente os interesses de</a:t>
            </a:r>
            <a:r>
              <a:rPr lang="pt-PT" sz="3200" spc="-25" dirty="0">
                <a:solidFill>
                  <a:schemeClr val="tx1"/>
                </a:solidFill>
                <a:effectLst/>
                <a:latin typeface="Arial" panose="020B0604020202020204" pitchFamily="34" charset="0"/>
                <a:ea typeface="Arial" panose="020B0604020202020204" pitchFamily="34" charset="0"/>
              </a:rPr>
              <a:t> </a:t>
            </a:r>
            <a:r>
              <a:rPr lang="pt-PT" sz="3200" dirty="0">
                <a:solidFill>
                  <a:schemeClr val="tx1"/>
                </a:solidFill>
                <a:effectLst/>
                <a:latin typeface="Arial" panose="020B0604020202020204" pitchFamily="34" charset="0"/>
                <a:ea typeface="Arial" panose="020B0604020202020204" pitchFamily="34" charset="0"/>
              </a:rPr>
              <a:t>mercado.</a:t>
            </a:r>
            <a:endParaRPr lang="pt-BR" sz="3200" dirty="0">
              <a:solidFill>
                <a:schemeClr val="tx1"/>
              </a:solidFill>
              <a:effectLst/>
              <a:latin typeface="Arial" panose="020B0604020202020204" pitchFamily="34" charset="0"/>
              <a:ea typeface="Arial" panose="020B0604020202020204" pitchFamily="34" charset="0"/>
            </a:endParaRPr>
          </a:p>
          <a:p>
            <a:pPr marL="0" indent="0" algn="just">
              <a:buNone/>
            </a:pPr>
            <a:endParaRPr lang="pt-BR" sz="3200" dirty="0">
              <a:solidFill>
                <a:schemeClr val="tx1"/>
              </a:solidFill>
            </a:endParaRPr>
          </a:p>
        </p:txBody>
      </p:sp>
    </p:spTree>
    <p:extLst>
      <p:ext uri="{BB962C8B-B14F-4D97-AF65-F5344CB8AC3E}">
        <p14:creationId xmlns:p14="http://schemas.microsoft.com/office/powerpoint/2010/main" val="1683750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30"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pt-BR"/>
            </a:p>
          </p:txBody>
        </p:sp>
        <p:sp>
          <p:nvSpPr>
            <p:cNvPr id="31"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pt-BR"/>
            </a:p>
          </p:txBody>
        </p:sp>
        <p:sp>
          <p:nvSpPr>
            <p:cNvPr id="32"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pt-BR"/>
            </a:p>
          </p:txBody>
        </p:sp>
        <p:sp>
          <p:nvSpPr>
            <p:cNvPr id="46"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pt-BR"/>
            </a:p>
          </p:txBody>
        </p:sp>
        <p:sp>
          <p:nvSpPr>
            <p:cNvPr id="60"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pt-BR"/>
            </a:p>
          </p:txBody>
        </p:sp>
        <p:sp>
          <p:nvSpPr>
            <p:cNvPr id="62"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pt-BR"/>
            </a:p>
          </p:txBody>
        </p:sp>
        <p:sp>
          <p:nvSpPr>
            <p:cNvPr id="64"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pt-BR"/>
            </a:p>
          </p:txBody>
        </p:sp>
        <p:sp>
          <p:nvSpPr>
            <p:cNvPr id="66"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pt-BR"/>
            </a:p>
          </p:txBody>
        </p:sp>
        <p:sp>
          <p:nvSpPr>
            <p:cNvPr id="67"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pt-BR"/>
            </a:p>
          </p:txBody>
        </p:sp>
        <p:sp>
          <p:nvSpPr>
            <p:cNvPr id="68"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pt-BR"/>
            </a:p>
          </p:txBody>
        </p:sp>
        <p:sp>
          <p:nvSpPr>
            <p:cNvPr id="69"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pt-BR"/>
            </a:p>
          </p:txBody>
        </p:sp>
        <p:sp>
          <p:nvSpPr>
            <p:cNvPr id="70"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pt-BR"/>
            </a:p>
          </p:txBody>
        </p:sp>
      </p:grpSp>
      <p:grpSp>
        <p:nvGrpSpPr>
          <p:cNvPr id="47" name="Group 46">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71"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pt-BR"/>
            </a:p>
          </p:txBody>
        </p:sp>
        <p:sp>
          <p:nvSpPr>
            <p:cNvPr id="72"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pt-BR"/>
            </a:p>
          </p:txBody>
        </p:sp>
        <p:sp>
          <p:nvSpPr>
            <p:cNvPr id="73"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pt-BR"/>
            </a:p>
          </p:txBody>
        </p:sp>
        <p:sp>
          <p:nvSpPr>
            <p:cNvPr id="74"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pt-BR"/>
            </a:p>
          </p:txBody>
        </p:sp>
        <p:sp>
          <p:nvSpPr>
            <p:cNvPr id="75"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pt-BR"/>
            </a:p>
          </p:txBody>
        </p:sp>
        <p:sp>
          <p:nvSpPr>
            <p:cNvPr id="76"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pt-BR"/>
            </a:p>
          </p:txBody>
        </p:sp>
        <p:sp>
          <p:nvSpPr>
            <p:cNvPr id="77"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pt-BR"/>
            </a:p>
          </p:txBody>
        </p:sp>
        <p:sp>
          <p:nvSpPr>
            <p:cNvPr id="78"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pt-BR"/>
            </a:p>
          </p:txBody>
        </p:sp>
        <p:sp>
          <p:nvSpPr>
            <p:cNvPr id="79"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pt-BR"/>
            </a:p>
          </p:txBody>
        </p:sp>
        <p:sp>
          <p:nvSpPr>
            <p:cNvPr id="80"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pt-BR"/>
            </a:p>
          </p:txBody>
        </p:sp>
        <p:sp>
          <p:nvSpPr>
            <p:cNvPr id="81"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pt-BR"/>
            </a:p>
          </p:txBody>
        </p:sp>
        <p:sp>
          <p:nvSpPr>
            <p:cNvPr id="82"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pt-BR"/>
            </a:p>
          </p:txBody>
        </p:sp>
      </p:grpSp>
      <p:sp>
        <p:nvSpPr>
          <p:cNvPr id="61" name="Rectangle 60">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t-BR"/>
          </a:p>
        </p:txBody>
      </p:sp>
      <p:sp>
        <p:nvSpPr>
          <p:cNvPr id="63"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pt-BR"/>
          </a:p>
        </p:txBody>
      </p:sp>
      <p:sp useBgFill="1">
        <p:nvSpPr>
          <p:cNvPr id="65" name="Rectangle 64">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8C8EC6D-035A-3681-AC4C-BB7F2637A6DD}"/>
              </a:ext>
            </a:extLst>
          </p:cNvPr>
          <p:cNvPicPr>
            <a:picLocks noChangeAspect="1"/>
          </p:cNvPicPr>
          <p:nvPr/>
        </p:nvPicPr>
        <p:blipFill rotWithShape="1">
          <a:blip r:embed="rId2">
            <a:alphaModFix amt="35000"/>
          </a:blip>
          <a:srcRect b="15730"/>
          <a:stretch/>
        </p:blipFill>
        <p:spPr>
          <a:xfrm>
            <a:off x="-8825" y="-5610"/>
            <a:ext cx="12192000" cy="6858000"/>
          </a:xfrm>
          <a:prstGeom prst="rect">
            <a:avLst/>
          </a:prstGeom>
        </p:spPr>
      </p:pic>
      <p:pic>
        <p:nvPicPr>
          <p:cNvPr id="6" name="Imagem 5">
            <a:extLst>
              <a:ext uri="{FF2B5EF4-FFF2-40B4-BE49-F238E27FC236}">
                <a16:creationId xmlns:a16="http://schemas.microsoft.com/office/drawing/2014/main" id="{EF985E48-DF9A-8CA0-BC0B-E442A1FF4E44}"/>
              </a:ext>
            </a:extLst>
          </p:cNvPr>
          <p:cNvPicPr>
            <a:picLocks noChangeAspect="1"/>
          </p:cNvPicPr>
          <p:nvPr/>
        </p:nvPicPr>
        <p:blipFill>
          <a:blip r:embed="rId3"/>
          <a:stretch>
            <a:fillRect/>
          </a:stretch>
        </p:blipFill>
        <p:spPr>
          <a:xfrm>
            <a:off x="3136991" y="106319"/>
            <a:ext cx="5439742" cy="6663266"/>
          </a:xfrm>
          <a:prstGeom prst="rect">
            <a:avLst/>
          </a:prstGeom>
        </p:spPr>
      </p:pic>
    </p:spTree>
    <p:extLst>
      <p:ext uri="{BB962C8B-B14F-4D97-AF65-F5344CB8AC3E}">
        <p14:creationId xmlns:p14="http://schemas.microsoft.com/office/powerpoint/2010/main" val="11714529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7C1D15-D21E-AD63-1C41-752AAD607D71}"/>
              </a:ext>
            </a:extLst>
          </p:cNvPr>
          <p:cNvSpPr>
            <a:spLocks noGrp="1"/>
          </p:cNvSpPr>
          <p:nvPr>
            <p:ph type="ctrTitle"/>
          </p:nvPr>
        </p:nvSpPr>
        <p:spPr>
          <a:xfrm>
            <a:off x="2116667" y="1950099"/>
            <a:ext cx="9387945" cy="1478902"/>
          </a:xfrm>
        </p:spPr>
        <p:txBody>
          <a:bodyPr>
            <a:normAutofit/>
          </a:bodyPr>
          <a:lstStyle/>
          <a:p>
            <a:r>
              <a:rPr lang="pt-BR" sz="3200" b="1" i="0" u="none" strike="noStrike" dirty="0">
                <a:solidFill>
                  <a:srgbClr val="000000"/>
                </a:solidFill>
                <a:effectLst/>
                <a:latin typeface="Arial" panose="020B0604020202020204" pitchFamily="34" charset="0"/>
                <a:cs typeface="Arial" panose="020B0604020202020204" pitchFamily="34" charset="0"/>
              </a:rPr>
              <a:t>UNIDADE II - Gestão democrática na escola</a:t>
            </a:r>
            <a:br>
              <a:rPr lang="pt-BR" sz="3200" b="0" dirty="0">
                <a:effectLst/>
                <a:latin typeface="Arial" panose="020B0604020202020204" pitchFamily="34" charset="0"/>
                <a:cs typeface="Arial" panose="020B0604020202020204" pitchFamily="34" charset="0"/>
              </a:rPr>
            </a:br>
            <a:endParaRPr lang="pt-BR" sz="3200" dirty="0"/>
          </a:p>
        </p:txBody>
      </p:sp>
      <p:sp>
        <p:nvSpPr>
          <p:cNvPr id="3" name="Subtítulo 2">
            <a:extLst>
              <a:ext uri="{FF2B5EF4-FFF2-40B4-BE49-F238E27FC236}">
                <a16:creationId xmlns:a16="http://schemas.microsoft.com/office/drawing/2014/main" id="{7D344AAE-C235-A092-83D3-B24387CAA809}"/>
              </a:ext>
            </a:extLst>
          </p:cNvPr>
          <p:cNvSpPr>
            <a:spLocks noGrp="1"/>
          </p:cNvSpPr>
          <p:nvPr>
            <p:ph type="subTitle" idx="1"/>
          </p:nvPr>
        </p:nvSpPr>
        <p:spPr/>
        <p:txBody>
          <a:bodyPr/>
          <a:lstStyle/>
          <a:p>
            <a:pPr algn="r"/>
            <a:r>
              <a:rPr lang="en-US" b="1" i="0" u="none" strike="noStrike" dirty="0">
                <a:solidFill>
                  <a:schemeClr val="tx1"/>
                </a:solidFill>
                <a:effectLst/>
              </a:rPr>
              <a:t>Maria Carolina Fortes</a:t>
            </a:r>
            <a:endParaRPr lang="en-US" b="0" dirty="0">
              <a:solidFill>
                <a:schemeClr val="tx1"/>
              </a:solidFill>
              <a:effectLst/>
            </a:endParaRPr>
          </a:p>
          <a:p>
            <a:endParaRPr lang="pt-BR" dirty="0">
              <a:solidFill>
                <a:schemeClr val="tx1"/>
              </a:solidFill>
            </a:endParaRPr>
          </a:p>
        </p:txBody>
      </p:sp>
    </p:spTree>
    <p:extLst>
      <p:ext uri="{BB962C8B-B14F-4D97-AF65-F5344CB8AC3E}">
        <p14:creationId xmlns:p14="http://schemas.microsoft.com/office/powerpoint/2010/main" val="339761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0363CF-7A94-9E2C-1543-B4A07DDE8869}"/>
              </a:ext>
            </a:extLst>
          </p:cNvPr>
          <p:cNvSpPr>
            <a:spLocks noGrp="1"/>
          </p:cNvSpPr>
          <p:nvPr>
            <p:ph type="title"/>
          </p:nvPr>
        </p:nvSpPr>
        <p:spPr>
          <a:xfrm>
            <a:off x="1930401" y="624110"/>
            <a:ext cx="9574212" cy="696690"/>
          </a:xfrm>
        </p:spPr>
        <p:style>
          <a:lnRef idx="2">
            <a:schemeClr val="dk1"/>
          </a:lnRef>
          <a:fillRef idx="1">
            <a:schemeClr val="lt1"/>
          </a:fillRef>
          <a:effectRef idx="0">
            <a:schemeClr val="dk1"/>
          </a:effectRef>
          <a:fontRef idx="minor">
            <a:schemeClr val="dk1"/>
          </a:fontRef>
        </p:style>
        <p:txBody>
          <a:bodyPr/>
          <a:lstStyle/>
          <a:p>
            <a:r>
              <a:rPr lang="pt-BR" b="1" dirty="0">
                <a:latin typeface="Arial" panose="020B0604020202020204" pitchFamily="34" charset="0"/>
                <a:cs typeface="Arial" panose="020B0604020202020204" pitchFamily="34" charset="0"/>
              </a:rPr>
              <a:t>Funções da escola e qualidade do ensino</a:t>
            </a:r>
          </a:p>
        </p:txBody>
      </p:sp>
      <p:sp>
        <p:nvSpPr>
          <p:cNvPr id="3" name="Espaço Reservado para Conteúdo 2">
            <a:extLst>
              <a:ext uri="{FF2B5EF4-FFF2-40B4-BE49-F238E27FC236}">
                <a16:creationId xmlns:a16="http://schemas.microsoft.com/office/drawing/2014/main" id="{20E060DB-00A5-5843-97B5-214BB08527E8}"/>
              </a:ext>
            </a:extLst>
          </p:cNvPr>
          <p:cNvSpPr>
            <a:spLocks noGrp="1"/>
          </p:cNvSpPr>
          <p:nvPr>
            <p:ph idx="1"/>
          </p:nvPr>
        </p:nvSpPr>
        <p:spPr>
          <a:xfrm>
            <a:off x="1481666" y="1405467"/>
            <a:ext cx="10022945" cy="50292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lgn="just"/>
            <a:endParaRPr lang="pt-BR" sz="2400" dirty="0">
              <a:solidFill>
                <a:schemeClr val="tx1"/>
              </a:solidFill>
              <a:latin typeface="Arial" panose="020B0604020202020204" pitchFamily="34" charset="0"/>
              <a:cs typeface="Arial" panose="020B0604020202020204" pitchFamily="34" charset="0"/>
            </a:endParaRPr>
          </a:p>
          <a:p>
            <a:pPr algn="just"/>
            <a:r>
              <a:rPr lang="pt-BR" sz="2400" dirty="0">
                <a:solidFill>
                  <a:schemeClr val="tx1"/>
                </a:solidFill>
                <a:latin typeface="Arial" panose="020B0604020202020204" pitchFamily="34" charset="0"/>
                <a:cs typeface="Arial" panose="020B0604020202020204" pitchFamily="34" charset="0"/>
              </a:rPr>
              <a:t>As funções da escola e a qualidade do ensino têm a ver com uma concepção educativa da instituição escolar que não se reduz ao mero provimento de informações a seus alunos de modo a apenas prepará-los para o mercado de trabalho ou para o próximo nível escolar.</a:t>
            </a:r>
          </a:p>
          <a:p>
            <a:pPr algn="just"/>
            <a:r>
              <a:rPr lang="pt-BR" sz="2400" dirty="0">
                <a:solidFill>
                  <a:schemeClr val="tx1"/>
                </a:solidFill>
                <a:latin typeface="Arial" panose="020B0604020202020204" pitchFamily="34" charset="0"/>
                <a:cs typeface="Arial" panose="020B0604020202020204" pitchFamily="34" charset="0"/>
              </a:rPr>
              <a:t>A escola fundamental é entendida como agência educativa em seu sentido mais radical, tomada a educação como apropriação da cultura, e entendida esta como o conjunto de conhecimentos, valores, crenças, arte, filosofia, ciência, tudo, enfim, que é uma coisa muito legal no começo do ano, porque os pais se sentem acolhidos também. [...] (p.57).</a:t>
            </a:r>
          </a:p>
          <a:p>
            <a:pPr algn="just"/>
            <a:r>
              <a:rPr lang="pt-BR" sz="2400" dirty="0">
                <a:solidFill>
                  <a:schemeClr val="tx1"/>
                </a:solidFill>
                <a:latin typeface="Arial" panose="020B0604020202020204" pitchFamily="34" charset="0"/>
                <a:cs typeface="Arial" panose="020B0604020202020204" pitchFamily="34" charset="0"/>
              </a:rPr>
              <a:t>Em paralelo à consideração e à atenção para com a família, especialmente para com os pais e responsáveis diretos pelos estudantes, um elemento importante de toda prática pedagógica escolar, sobretudo quando se trata de crianças e adolescentes, diz respeito ao afeto dedicado aos educandos - </a:t>
            </a:r>
            <a:r>
              <a:rPr lang="pt-BR" sz="2400" b="1" dirty="0">
                <a:solidFill>
                  <a:srgbClr val="FF0000"/>
                </a:solidFill>
                <a:latin typeface="Arial" panose="020B0604020202020204" pitchFamily="34" charset="0"/>
                <a:cs typeface="Arial" panose="020B0604020202020204" pitchFamily="34" charset="0"/>
              </a:rPr>
              <a:t>Afeto como afirmação do sujeito </a:t>
            </a:r>
          </a:p>
          <a:p>
            <a:pPr algn="just"/>
            <a:endParaRPr lang="pt-BR" sz="2400" dirty="0">
              <a:solidFill>
                <a:schemeClr val="tx1"/>
              </a:solidFill>
              <a:latin typeface="Arial" panose="020B0604020202020204" pitchFamily="34" charset="0"/>
              <a:cs typeface="Arial" panose="020B0604020202020204" pitchFamily="34" charset="0"/>
            </a:endParaRPr>
          </a:p>
          <a:p>
            <a:pPr marL="0" indent="0" algn="r">
              <a:buNone/>
            </a:pPr>
            <a:r>
              <a:rPr lang="pt-BR" sz="2400" dirty="0">
                <a:solidFill>
                  <a:schemeClr val="tx1"/>
                </a:solidFill>
                <a:latin typeface="Arial" panose="020B0604020202020204" pitchFamily="34" charset="0"/>
                <a:cs typeface="Arial" panose="020B0604020202020204" pitchFamily="34" charset="0"/>
              </a:rPr>
              <a:t>Vitor Henrique Paro</a:t>
            </a:r>
          </a:p>
        </p:txBody>
      </p:sp>
    </p:spTree>
    <p:extLst>
      <p:ext uri="{BB962C8B-B14F-4D97-AF65-F5344CB8AC3E}">
        <p14:creationId xmlns:p14="http://schemas.microsoft.com/office/powerpoint/2010/main" val="597857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pt-BR"/>
            </a:p>
          </p:txBody>
        </p:sp>
        <p:sp>
          <p:nvSpPr>
            <p:cNvPr id="12"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pt-BR"/>
            </a:p>
          </p:txBody>
        </p:sp>
        <p:sp>
          <p:nvSpPr>
            <p:cNvPr id="13"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pt-BR"/>
            </a:p>
          </p:txBody>
        </p:sp>
        <p:sp>
          <p:nvSpPr>
            <p:cNvPr id="14"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pt-BR"/>
            </a:p>
          </p:txBody>
        </p:sp>
        <p:sp>
          <p:nvSpPr>
            <p:cNvPr id="15"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pt-BR"/>
            </a:p>
          </p:txBody>
        </p:sp>
        <p:sp>
          <p:nvSpPr>
            <p:cNvPr id="16"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pt-BR"/>
            </a:p>
          </p:txBody>
        </p:sp>
        <p:sp>
          <p:nvSpPr>
            <p:cNvPr id="17"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pt-BR"/>
            </a:p>
          </p:txBody>
        </p:sp>
        <p:sp>
          <p:nvSpPr>
            <p:cNvPr id="18"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pt-BR"/>
            </a:p>
          </p:txBody>
        </p:sp>
        <p:sp>
          <p:nvSpPr>
            <p:cNvPr id="19"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pt-BR"/>
            </a:p>
          </p:txBody>
        </p:sp>
        <p:sp>
          <p:nvSpPr>
            <p:cNvPr id="20"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pt-BR"/>
            </a:p>
          </p:txBody>
        </p:sp>
        <p:sp>
          <p:nvSpPr>
            <p:cNvPr id="21"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pt-BR"/>
            </a:p>
          </p:txBody>
        </p:sp>
        <p:sp>
          <p:nvSpPr>
            <p:cNvPr id="22"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pt-BR"/>
            </a:p>
          </p:txBody>
        </p:sp>
      </p:grpSp>
      <p:grpSp>
        <p:nvGrpSpPr>
          <p:cNvPr id="24" name="Group 23">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pt-BR"/>
            </a:p>
          </p:txBody>
        </p:sp>
        <p:sp>
          <p:nvSpPr>
            <p:cNvPr id="26"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pt-BR"/>
            </a:p>
          </p:txBody>
        </p:sp>
        <p:sp>
          <p:nvSpPr>
            <p:cNvPr id="27"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pt-BR"/>
            </a:p>
          </p:txBody>
        </p:sp>
        <p:sp>
          <p:nvSpPr>
            <p:cNvPr id="28"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pt-BR"/>
            </a:p>
          </p:txBody>
        </p:sp>
        <p:sp>
          <p:nvSpPr>
            <p:cNvPr id="29"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pt-BR"/>
            </a:p>
          </p:txBody>
        </p:sp>
        <p:sp>
          <p:nvSpPr>
            <p:cNvPr id="30"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pt-BR"/>
            </a:p>
          </p:txBody>
        </p:sp>
        <p:sp>
          <p:nvSpPr>
            <p:cNvPr id="31"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pt-BR"/>
            </a:p>
          </p:txBody>
        </p:sp>
        <p:sp>
          <p:nvSpPr>
            <p:cNvPr id="32"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pt-BR"/>
            </a:p>
          </p:txBody>
        </p:sp>
        <p:sp>
          <p:nvSpPr>
            <p:cNvPr id="33"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pt-BR"/>
            </a:p>
          </p:txBody>
        </p:sp>
        <p:sp>
          <p:nvSpPr>
            <p:cNvPr id="34"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pt-BR"/>
            </a:p>
          </p:txBody>
        </p:sp>
        <p:sp>
          <p:nvSpPr>
            <p:cNvPr id="35"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pt-BR"/>
            </a:p>
          </p:txBody>
        </p:sp>
        <p:sp>
          <p:nvSpPr>
            <p:cNvPr id="36"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pt-BR"/>
            </a:p>
          </p:txBody>
        </p:sp>
      </p:grpSp>
      <p:sp>
        <p:nvSpPr>
          <p:cNvPr id="38" name="Rectangle 37">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t-BR"/>
          </a:p>
        </p:txBody>
      </p:sp>
      <p:sp>
        <p:nvSpPr>
          <p:cNvPr id="40" name="Freeform 6">
            <a:extLst>
              <a:ext uri="{FF2B5EF4-FFF2-40B4-BE49-F238E27FC236}">
                <a16:creationId xmlns:a16="http://schemas.microsoft.com/office/drawing/2014/main" id="{7BD08880-457D-4C62-A3B5-6A9B0878C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pt-BR"/>
          </a:p>
        </p:txBody>
      </p:sp>
      <p:sp useBgFill="1">
        <p:nvSpPr>
          <p:cNvPr id="42" name="Rectangle 41">
            <a:extLst>
              <a:ext uri="{FF2B5EF4-FFF2-40B4-BE49-F238E27FC236}">
                <a16:creationId xmlns:a16="http://schemas.microsoft.com/office/drawing/2014/main" id="{6D356F1A-690D-401E-8CF3-E4686CDFE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44" name="Group 43">
            <a:extLst>
              <a:ext uri="{FF2B5EF4-FFF2-40B4-BE49-F238E27FC236}">
                <a16:creationId xmlns:a16="http://schemas.microsoft.com/office/drawing/2014/main" id="{F398A7BA-9279-4363-9D59-238782AB6B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57608" y="228600"/>
            <a:ext cx="2851523" cy="6638625"/>
            <a:chOff x="2487613" y="285750"/>
            <a:chExt cx="2428875" cy="5654676"/>
          </a:xfrm>
        </p:grpSpPr>
        <p:sp>
          <p:nvSpPr>
            <p:cNvPr id="45" name="Freeform 11">
              <a:extLst>
                <a:ext uri="{FF2B5EF4-FFF2-40B4-BE49-F238E27FC236}">
                  <a16:creationId xmlns:a16="http://schemas.microsoft.com/office/drawing/2014/main" id="{8ACCBEEF-7085-4833-8335-E4613C0A1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pt-BR"/>
            </a:p>
          </p:txBody>
        </p:sp>
        <p:sp>
          <p:nvSpPr>
            <p:cNvPr id="46" name="Freeform 12">
              <a:extLst>
                <a:ext uri="{FF2B5EF4-FFF2-40B4-BE49-F238E27FC236}">
                  <a16:creationId xmlns:a16="http://schemas.microsoft.com/office/drawing/2014/main" id="{B39C0EC5-6C91-409A-AB3F-D66AF23E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pt-BR"/>
            </a:p>
          </p:txBody>
        </p:sp>
        <p:sp>
          <p:nvSpPr>
            <p:cNvPr id="47" name="Freeform 13">
              <a:extLst>
                <a:ext uri="{FF2B5EF4-FFF2-40B4-BE49-F238E27FC236}">
                  <a16:creationId xmlns:a16="http://schemas.microsoft.com/office/drawing/2014/main" id="{4D4A9340-30CF-474C-AC93-3E9048DFE9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pt-BR"/>
            </a:p>
          </p:txBody>
        </p:sp>
        <p:sp>
          <p:nvSpPr>
            <p:cNvPr id="48" name="Freeform 14">
              <a:extLst>
                <a:ext uri="{FF2B5EF4-FFF2-40B4-BE49-F238E27FC236}">
                  <a16:creationId xmlns:a16="http://schemas.microsoft.com/office/drawing/2014/main" id="{C2D90565-D660-46B2-B574-5A6E37C8B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pt-BR"/>
            </a:p>
          </p:txBody>
        </p:sp>
        <p:sp>
          <p:nvSpPr>
            <p:cNvPr id="49" name="Freeform 15">
              <a:extLst>
                <a:ext uri="{FF2B5EF4-FFF2-40B4-BE49-F238E27FC236}">
                  <a16:creationId xmlns:a16="http://schemas.microsoft.com/office/drawing/2014/main" id="{4ADDF1F8-3D32-49F9-8A53-B01C2D92CC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pt-BR"/>
            </a:p>
          </p:txBody>
        </p:sp>
        <p:sp>
          <p:nvSpPr>
            <p:cNvPr id="50" name="Freeform 16">
              <a:extLst>
                <a:ext uri="{FF2B5EF4-FFF2-40B4-BE49-F238E27FC236}">
                  <a16:creationId xmlns:a16="http://schemas.microsoft.com/office/drawing/2014/main" id="{DD712377-DF82-454C-8AF4-CA6811292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pt-BR"/>
            </a:p>
          </p:txBody>
        </p:sp>
        <p:sp>
          <p:nvSpPr>
            <p:cNvPr id="51" name="Freeform 17">
              <a:extLst>
                <a:ext uri="{FF2B5EF4-FFF2-40B4-BE49-F238E27FC236}">
                  <a16:creationId xmlns:a16="http://schemas.microsoft.com/office/drawing/2014/main" id="{694E1871-CC0E-4704-902D-A324F58E4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pt-BR"/>
            </a:p>
          </p:txBody>
        </p:sp>
        <p:sp>
          <p:nvSpPr>
            <p:cNvPr id="52" name="Freeform 18">
              <a:extLst>
                <a:ext uri="{FF2B5EF4-FFF2-40B4-BE49-F238E27FC236}">
                  <a16:creationId xmlns:a16="http://schemas.microsoft.com/office/drawing/2014/main" id="{6CEE1CA2-8DDF-468B-B5E5-B584B84BD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pt-BR"/>
            </a:p>
          </p:txBody>
        </p:sp>
        <p:sp>
          <p:nvSpPr>
            <p:cNvPr id="53" name="Freeform 19">
              <a:extLst>
                <a:ext uri="{FF2B5EF4-FFF2-40B4-BE49-F238E27FC236}">
                  <a16:creationId xmlns:a16="http://schemas.microsoft.com/office/drawing/2014/main" id="{AAA4172B-3921-482A-ABEF-E70C9242A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pt-BR"/>
            </a:p>
          </p:txBody>
        </p:sp>
        <p:sp>
          <p:nvSpPr>
            <p:cNvPr id="54" name="Freeform 20">
              <a:extLst>
                <a:ext uri="{FF2B5EF4-FFF2-40B4-BE49-F238E27FC236}">
                  <a16:creationId xmlns:a16="http://schemas.microsoft.com/office/drawing/2014/main" id="{6D277B64-E367-442D-B59F-993A45856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pt-BR"/>
            </a:p>
          </p:txBody>
        </p:sp>
        <p:sp>
          <p:nvSpPr>
            <p:cNvPr id="55" name="Freeform 21">
              <a:extLst>
                <a:ext uri="{FF2B5EF4-FFF2-40B4-BE49-F238E27FC236}">
                  <a16:creationId xmlns:a16="http://schemas.microsoft.com/office/drawing/2014/main" id="{B4BA4199-8677-44FF-BD30-63130A0F5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pt-BR"/>
            </a:p>
          </p:txBody>
        </p:sp>
        <p:sp>
          <p:nvSpPr>
            <p:cNvPr id="56" name="Freeform 22">
              <a:extLst>
                <a:ext uri="{FF2B5EF4-FFF2-40B4-BE49-F238E27FC236}">
                  <a16:creationId xmlns:a16="http://schemas.microsoft.com/office/drawing/2014/main" id="{A890CEB5-09DD-4185-9405-A39BA6405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pt-BR"/>
            </a:p>
          </p:txBody>
        </p:sp>
      </p:grpSp>
      <p:grpSp>
        <p:nvGrpSpPr>
          <p:cNvPr id="58" name="Group 57">
            <a:extLst>
              <a:ext uri="{FF2B5EF4-FFF2-40B4-BE49-F238E27FC236}">
                <a16:creationId xmlns:a16="http://schemas.microsoft.com/office/drawing/2014/main" id="{3B88DAD3-AF6F-4D6C-8512-7239A69A40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84823" y="-786"/>
            <a:ext cx="2356675" cy="6854040"/>
            <a:chOff x="6627813" y="194833"/>
            <a:chExt cx="1952625" cy="5678918"/>
          </a:xfrm>
        </p:grpSpPr>
        <p:sp>
          <p:nvSpPr>
            <p:cNvPr id="59" name="Freeform 27">
              <a:extLst>
                <a:ext uri="{FF2B5EF4-FFF2-40B4-BE49-F238E27FC236}">
                  <a16:creationId xmlns:a16="http://schemas.microsoft.com/office/drawing/2014/main" id="{1BA39A29-3A4E-4822-A540-9AD6ACCBA9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pt-BR"/>
            </a:p>
          </p:txBody>
        </p:sp>
        <p:sp>
          <p:nvSpPr>
            <p:cNvPr id="60" name="Freeform 28">
              <a:extLst>
                <a:ext uri="{FF2B5EF4-FFF2-40B4-BE49-F238E27FC236}">
                  <a16:creationId xmlns:a16="http://schemas.microsoft.com/office/drawing/2014/main" id="{B2ACACE6-15B3-4FAF-AA08-E1006B3FD5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pt-BR"/>
            </a:p>
          </p:txBody>
        </p:sp>
        <p:sp>
          <p:nvSpPr>
            <p:cNvPr id="61" name="Freeform 29">
              <a:extLst>
                <a:ext uri="{FF2B5EF4-FFF2-40B4-BE49-F238E27FC236}">
                  <a16:creationId xmlns:a16="http://schemas.microsoft.com/office/drawing/2014/main" id="{1F9A4D9A-69F4-4FEC-B0DE-DD76F476E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pt-BR"/>
            </a:p>
          </p:txBody>
        </p:sp>
        <p:sp>
          <p:nvSpPr>
            <p:cNvPr id="62" name="Freeform 30">
              <a:extLst>
                <a:ext uri="{FF2B5EF4-FFF2-40B4-BE49-F238E27FC236}">
                  <a16:creationId xmlns:a16="http://schemas.microsoft.com/office/drawing/2014/main" id="{E92DC9B5-F16D-4C41-824C-822DE7AA00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pt-BR"/>
            </a:p>
          </p:txBody>
        </p:sp>
        <p:sp>
          <p:nvSpPr>
            <p:cNvPr id="63" name="Freeform 31">
              <a:extLst>
                <a:ext uri="{FF2B5EF4-FFF2-40B4-BE49-F238E27FC236}">
                  <a16:creationId xmlns:a16="http://schemas.microsoft.com/office/drawing/2014/main" id="{E737D559-8865-4000-A777-792FF67549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pt-BR"/>
            </a:p>
          </p:txBody>
        </p:sp>
        <p:sp>
          <p:nvSpPr>
            <p:cNvPr id="64" name="Freeform 32">
              <a:extLst>
                <a:ext uri="{FF2B5EF4-FFF2-40B4-BE49-F238E27FC236}">
                  <a16:creationId xmlns:a16="http://schemas.microsoft.com/office/drawing/2014/main" id="{B1C2147A-442E-40A4-8A97-FF053B9D2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pt-BR"/>
            </a:p>
          </p:txBody>
        </p:sp>
        <p:sp>
          <p:nvSpPr>
            <p:cNvPr id="65" name="Freeform 33">
              <a:extLst>
                <a:ext uri="{FF2B5EF4-FFF2-40B4-BE49-F238E27FC236}">
                  <a16:creationId xmlns:a16="http://schemas.microsoft.com/office/drawing/2014/main" id="{B138F17C-6D47-4F1B-BE44-4A47FBCFF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pt-BR"/>
            </a:p>
          </p:txBody>
        </p:sp>
        <p:sp>
          <p:nvSpPr>
            <p:cNvPr id="66" name="Freeform 34">
              <a:extLst>
                <a:ext uri="{FF2B5EF4-FFF2-40B4-BE49-F238E27FC236}">
                  <a16:creationId xmlns:a16="http://schemas.microsoft.com/office/drawing/2014/main" id="{1BCD5498-C801-426F-9CDD-B84178E72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pt-BR"/>
            </a:p>
          </p:txBody>
        </p:sp>
        <p:sp>
          <p:nvSpPr>
            <p:cNvPr id="67" name="Freeform 35">
              <a:extLst>
                <a:ext uri="{FF2B5EF4-FFF2-40B4-BE49-F238E27FC236}">
                  <a16:creationId xmlns:a16="http://schemas.microsoft.com/office/drawing/2014/main" id="{6DB0639C-39E0-4218-B7D1-0408D870F4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pt-BR"/>
            </a:p>
          </p:txBody>
        </p:sp>
        <p:sp>
          <p:nvSpPr>
            <p:cNvPr id="68" name="Freeform 36">
              <a:extLst>
                <a:ext uri="{FF2B5EF4-FFF2-40B4-BE49-F238E27FC236}">
                  <a16:creationId xmlns:a16="http://schemas.microsoft.com/office/drawing/2014/main" id="{72715634-CCEA-4B5D-94D7-E2C090EA1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pt-BR"/>
            </a:p>
          </p:txBody>
        </p:sp>
        <p:sp>
          <p:nvSpPr>
            <p:cNvPr id="69" name="Freeform 37">
              <a:extLst>
                <a:ext uri="{FF2B5EF4-FFF2-40B4-BE49-F238E27FC236}">
                  <a16:creationId xmlns:a16="http://schemas.microsoft.com/office/drawing/2014/main" id="{6BE08C78-1349-4408-8CE2-ED20F3244D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pt-BR"/>
            </a:p>
          </p:txBody>
        </p:sp>
        <p:sp>
          <p:nvSpPr>
            <p:cNvPr id="70" name="Freeform 38">
              <a:extLst>
                <a:ext uri="{FF2B5EF4-FFF2-40B4-BE49-F238E27FC236}">
                  <a16:creationId xmlns:a16="http://schemas.microsoft.com/office/drawing/2014/main" id="{642D5BF8-EF6C-43FC-947B-6986882110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pt-BR"/>
            </a:p>
          </p:txBody>
        </p:sp>
      </p:grpSp>
      <p:sp>
        <p:nvSpPr>
          <p:cNvPr id="4" name="Título 3">
            <a:extLst>
              <a:ext uri="{FF2B5EF4-FFF2-40B4-BE49-F238E27FC236}">
                <a16:creationId xmlns:a16="http://schemas.microsoft.com/office/drawing/2014/main" id="{383ADBE9-508D-5FD8-6D5D-A57CE9B52A6B}"/>
              </a:ext>
            </a:extLst>
          </p:cNvPr>
          <p:cNvSpPr>
            <a:spLocks noGrp="1"/>
          </p:cNvSpPr>
          <p:nvPr>
            <p:ph type="title"/>
          </p:nvPr>
        </p:nvSpPr>
        <p:spPr>
          <a:xfrm>
            <a:off x="5535317" y="2751667"/>
            <a:ext cx="5970883" cy="2829581"/>
          </a:xfrm>
        </p:spPr>
        <p:txBody>
          <a:bodyPr vert="horz" lIns="91440" tIns="45720" rIns="91440" bIns="45720" rtlCol="0" anchor="b">
            <a:normAutofit/>
          </a:bodyPr>
          <a:lstStyle/>
          <a:p>
            <a:pPr algn="ctr"/>
            <a:r>
              <a:rPr lang="pt-BR" sz="4400" b="1" dirty="0">
                <a:latin typeface="Arial" panose="020B0604020202020204" pitchFamily="34" charset="0"/>
                <a:cs typeface="Arial" panose="020B0604020202020204" pitchFamily="34" charset="0"/>
              </a:rPr>
              <a:t>Elementos da Educação</a:t>
            </a:r>
            <a:endParaRPr lang="en-US" sz="4400" dirty="0"/>
          </a:p>
        </p:txBody>
      </p:sp>
      <p:sp>
        <p:nvSpPr>
          <p:cNvPr id="72" name="Rectangle 71">
            <a:extLst>
              <a:ext uri="{FF2B5EF4-FFF2-40B4-BE49-F238E27FC236}">
                <a16:creationId xmlns:a16="http://schemas.microsoft.com/office/drawing/2014/main" id="{8841A10E-0F0E-4596-8888-870D70925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57599"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t-BR"/>
          </a:p>
        </p:txBody>
      </p:sp>
      <p:sp>
        <p:nvSpPr>
          <p:cNvPr id="74" name="Freeform 33">
            <a:extLst>
              <a:ext uri="{FF2B5EF4-FFF2-40B4-BE49-F238E27FC236}">
                <a16:creationId xmlns:a16="http://schemas.microsoft.com/office/drawing/2014/main" id="{29B1E55C-E51F-4093-A2A8-137C3E9014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57599"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pt-BR"/>
          </a:p>
        </p:txBody>
      </p:sp>
      <p:pic>
        <p:nvPicPr>
          <p:cNvPr id="6" name="Picture 5" descr="Padrão do plano de fundo&#10;&#10;Descrição gerada automaticamente">
            <a:extLst>
              <a:ext uri="{FF2B5EF4-FFF2-40B4-BE49-F238E27FC236}">
                <a16:creationId xmlns:a16="http://schemas.microsoft.com/office/drawing/2014/main" id="{88123A1F-7AD7-0823-9E67-E9446FD49B4D}"/>
              </a:ext>
            </a:extLst>
          </p:cNvPr>
          <p:cNvPicPr>
            <a:picLocks noChangeAspect="1"/>
          </p:cNvPicPr>
          <p:nvPr/>
        </p:nvPicPr>
        <p:blipFill rotWithShape="1">
          <a:blip r:embed="rId2"/>
          <a:srcRect l="26873" r="40251" b="1"/>
          <a:stretch/>
        </p:blipFill>
        <p:spPr>
          <a:xfrm>
            <a:off x="-2650" y="10"/>
            <a:ext cx="3681047" cy="6857990"/>
          </a:xfrm>
          <a:prstGeom prst="rect">
            <a:avLst/>
          </a:prstGeom>
        </p:spPr>
      </p:pic>
    </p:spTree>
    <p:extLst>
      <p:ext uri="{BB962C8B-B14F-4D97-AF65-F5344CB8AC3E}">
        <p14:creationId xmlns:p14="http://schemas.microsoft.com/office/powerpoint/2010/main" val="1707348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4F23B6-4EEA-88F7-E67F-990113B2739E}"/>
              </a:ext>
            </a:extLst>
          </p:cNvPr>
          <p:cNvSpPr>
            <a:spLocks noGrp="1"/>
          </p:cNvSpPr>
          <p:nvPr>
            <p:ph type="title"/>
          </p:nvPr>
        </p:nvSpPr>
        <p:spPr>
          <a:xfrm>
            <a:off x="1754155" y="624110"/>
            <a:ext cx="9750457" cy="682176"/>
          </a:xfrm>
        </p:spPr>
        <p:txBody>
          <a:bodyPr/>
          <a:lstStyle/>
          <a:p>
            <a:r>
              <a:rPr lang="pt-BR" b="1" dirty="0">
                <a:latin typeface="Arial" panose="020B0604020202020204" pitchFamily="34" charset="0"/>
                <a:cs typeface="Arial" panose="020B0604020202020204" pitchFamily="34" charset="0"/>
              </a:rPr>
              <a:t>A escola</a:t>
            </a:r>
          </a:p>
        </p:txBody>
      </p:sp>
      <p:sp>
        <p:nvSpPr>
          <p:cNvPr id="3" name="Espaço Reservado para Conteúdo 2">
            <a:extLst>
              <a:ext uri="{FF2B5EF4-FFF2-40B4-BE49-F238E27FC236}">
                <a16:creationId xmlns:a16="http://schemas.microsoft.com/office/drawing/2014/main" id="{4E0253CF-E98D-8AE0-51F9-E5AACDB1E309}"/>
              </a:ext>
            </a:extLst>
          </p:cNvPr>
          <p:cNvSpPr>
            <a:spLocks noGrp="1"/>
          </p:cNvSpPr>
          <p:nvPr>
            <p:ph idx="1"/>
          </p:nvPr>
        </p:nvSpPr>
        <p:spPr>
          <a:xfrm>
            <a:off x="1595535" y="1455576"/>
            <a:ext cx="9909077" cy="4902892"/>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sz="2800" dirty="0">
                <a:solidFill>
                  <a:schemeClr val="tx1"/>
                </a:solidFill>
                <a:latin typeface="Arial" panose="020B0604020202020204" pitchFamily="34" charset="0"/>
                <a:cs typeface="Arial" panose="020B0604020202020204" pitchFamily="34" charset="0"/>
              </a:rPr>
              <a:t>A escola é uma organização social constituída pela sociedade para cultivar e transmitir valores sociais elevados e contribuir para a formação de seus alunos, mediante experiências de aprendizagem e ambiente educacional condizentes com os fundamentos, princípios e objetivos da educação. O seu </a:t>
            </a:r>
            <a:r>
              <a:rPr lang="pt-BR" sz="2800" b="1" dirty="0">
                <a:solidFill>
                  <a:srgbClr val="C00000"/>
                </a:solidFill>
                <a:latin typeface="Arial" panose="020B0604020202020204" pitchFamily="34" charset="0"/>
                <a:cs typeface="Arial" panose="020B0604020202020204" pitchFamily="34" charset="0"/>
              </a:rPr>
              <a:t>ambiente</a:t>
            </a:r>
            <a:r>
              <a:rPr lang="pt-BR" sz="2800" dirty="0">
                <a:solidFill>
                  <a:schemeClr val="tx1"/>
                </a:solidFill>
                <a:latin typeface="Arial" panose="020B0604020202020204" pitchFamily="34" charset="0"/>
                <a:cs typeface="Arial" panose="020B0604020202020204" pitchFamily="34" charset="0"/>
              </a:rPr>
              <a:t> é considerado de vital importância para o desenvolvimento de aprendizagens significativas que possibilitem aos alunos conhecerem o mundo e </a:t>
            </a:r>
            <a:r>
              <a:rPr lang="pt-BR" sz="2800" b="1" dirty="0">
                <a:solidFill>
                  <a:srgbClr val="C00000"/>
                </a:solidFill>
                <a:latin typeface="Arial" panose="020B0604020202020204" pitchFamily="34" charset="0"/>
                <a:cs typeface="Arial" panose="020B0604020202020204" pitchFamily="34" charset="0"/>
              </a:rPr>
              <a:t>conhecerem-se no mundo</a:t>
            </a:r>
            <a:r>
              <a:rPr lang="pt-BR" sz="2800" dirty="0">
                <a:solidFill>
                  <a:schemeClr val="tx1"/>
                </a:solidFill>
                <a:latin typeface="Arial" panose="020B0604020202020204" pitchFamily="34" charset="0"/>
                <a:cs typeface="Arial" panose="020B0604020202020204" pitchFamily="34" charset="0"/>
              </a:rPr>
              <a:t>, como condição para o desenvolvimento de sua capacidade de atuação cidadã.	 </a:t>
            </a:r>
          </a:p>
          <a:p>
            <a:pPr marL="0" indent="0" algn="r">
              <a:buNone/>
            </a:pPr>
            <a:r>
              <a:rPr lang="pt-BR" sz="2800" dirty="0">
                <a:solidFill>
                  <a:schemeClr val="tx1"/>
                </a:solidFill>
                <a:latin typeface="Arial" panose="020B0604020202020204" pitchFamily="34" charset="0"/>
                <a:cs typeface="Arial" panose="020B0604020202020204" pitchFamily="34" charset="0"/>
              </a:rPr>
              <a:t>Heloisa </a:t>
            </a:r>
            <a:r>
              <a:rPr lang="pt-BR" sz="2800" dirty="0" err="1">
                <a:solidFill>
                  <a:schemeClr val="tx1"/>
                </a:solidFill>
                <a:latin typeface="Arial" panose="020B0604020202020204" pitchFamily="34" charset="0"/>
                <a:cs typeface="Arial" panose="020B0604020202020204" pitchFamily="34" charset="0"/>
              </a:rPr>
              <a:t>Lunk</a:t>
            </a:r>
            <a:endParaRPr lang="pt-B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3921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1BED19-6585-BC22-2A6C-D3B192424991}"/>
              </a:ext>
            </a:extLst>
          </p:cNvPr>
          <p:cNvSpPr>
            <a:spLocks noGrp="1"/>
          </p:cNvSpPr>
          <p:nvPr>
            <p:ph type="title"/>
          </p:nvPr>
        </p:nvSpPr>
        <p:spPr>
          <a:xfrm>
            <a:off x="1688839" y="485192"/>
            <a:ext cx="8910702" cy="690464"/>
          </a:xfrm>
        </p:spPr>
        <p:txBody>
          <a:bodyPr/>
          <a:lstStyle/>
          <a:p>
            <a:r>
              <a:rPr lang="pt-BR" b="1" dirty="0">
                <a:solidFill>
                  <a:schemeClr val="tx1"/>
                </a:solidFill>
                <a:latin typeface="Arial" panose="020B0604020202020204" pitchFamily="34" charset="0"/>
                <a:cs typeface="Arial" panose="020B0604020202020204" pitchFamily="34" charset="0"/>
              </a:rPr>
              <a:t>Os professores</a:t>
            </a:r>
          </a:p>
        </p:txBody>
      </p:sp>
      <p:sp>
        <p:nvSpPr>
          <p:cNvPr id="3" name="Espaço Reservado para Conteúdo 2">
            <a:extLst>
              <a:ext uri="{FF2B5EF4-FFF2-40B4-BE49-F238E27FC236}">
                <a16:creationId xmlns:a16="http://schemas.microsoft.com/office/drawing/2014/main" id="{E74E4C09-2A96-E8C0-61B5-105789C316C0}"/>
              </a:ext>
            </a:extLst>
          </p:cNvPr>
          <p:cNvSpPr>
            <a:spLocks noGrp="1"/>
          </p:cNvSpPr>
          <p:nvPr>
            <p:ph idx="1"/>
          </p:nvPr>
        </p:nvSpPr>
        <p:spPr>
          <a:xfrm>
            <a:off x="1632857" y="1278293"/>
            <a:ext cx="10338319" cy="5131837"/>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sz="2800" dirty="0">
                <a:solidFill>
                  <a:schemeClr val="tx1"/>
                </a:solidFill>
                <a:latin typeface="Arial" panose="020B0604020202020204" pitchFamily="34" charset="0"/>
                <a:cs typeface="Arial" panose="020B0604020202020204" pitchFamily="34" charset="0"/>
              </a:rPr>
              <a:t>Os professores são profissionais que influem diretamente na formação dos alunos, a partir de seu desempenho baseado em conhecimentos, habilidades e atitudes e sobretudo por seus horizontes pessoais, profissionais e culturais. De sua postura diante da vida, dos desafios, da educação e das dificuldades do dia-a-dia depende a qualidade de seu trabalho. </a:t>
            </a:r>
          </a:p>
          <a:p>
            <a:pPr marL="0" indent="0" algn="just">
              <a:buNone/>
            </a:pPr>
            <a:r>
              <a:rPr lang="pt-BR" sz="2800" dirty="0">
                <a:solidFill>
                  <a:schemeClr val="tx1"/>
                </a:solidFill>
                <a:latin typeface="Arial" panose="020B0604020202020204" pitchFamily="34" charset="0"/>
                <a:cs typeface="Arial" panose="020B0604020202020204" pitchFamily="34" charset="0"/>
              </a:rPr>
              <a:t>Professores bem informados e bem formados são fundamentais para a orientação competente de seus alunos. Sua atuação junto de seus alunos deve ser aberta, com forte liderança e perspectivas positivas orientadas para o sucesso. </a:t>
            </a:r>
          </a:p>
          <a:p>
            <a:pPr marL="0" indent="0" algn="r">
              <a:buNone/>
            </a:pPr>
            <a:r>
              <a:rPr lang="pt-BR" sz="2800" dirty="0">
                <a:solidFill>
                  <a:schemeClr val="tx1"/>
                </a:solidFill>
                <a:latin typeface="Arial" panose="020B0604020202020204" pitchFamily="34" charset="0"/>
                <a:cs typeface="Arial" panose="020B0604020202020204" pitchFamily="34" charset="0"/>
              </a:rPr>
              <a:t>Heloisa </a:t>
            </a:r>
            <a:r>
              <a:rPr lang="pt-BR" sz="2800" dirty="0" err="1">
                <a:solidFill>
                  <a:schemeClr val="tx1"/>
                </a:solidFill>
                <a:latin typeface="Arial" panose="020B0604020202020204" pitchFamily="34" charset="0"/>
                <a:cs typeface="Arial" panose="020B0604020202020204" pitchFamily="34" charset="0"/>
              </a:rPr>
              <a:t>Lunk</a:t>
            </a:r>
            <a:endParaRPr lang="pt-BR" sz="2800" dirty="0">
              <a:solidFill>
                <a:schemeClr val="tx1"/>
              </a:solidFill>
              <a:latin typeface="Arial" panose="020B0604020202020204" pitchFamily="34" charset="0"/>
              <a:cs typeface="Arial" panose="020B0604020202020204" pitchFamily="34" charset="0"/>
            </a:endParaRPr>
          </a:p>
          <a:p>
            <a:pPr marL="0" indent="0" algn="just">
              <a:buNone/>
            </a:pPr>
            <a:endParaRPr lang="pt-B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2006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73D087-92AF-FD55-B839-F97DB4385F9C}"/>
              </a:ext>
            </a:extLst>
          </p:cNvPr>
          <p:cNvSpPr>
            <a:spLocks noGrp="1"/>
          </p:cNvSpPr>
          <p:nvPr>
            <p:ph type="title"/>
          </p:nvPr>
        </p:nvSpPr>
        <p:spPr>
          <a:xfrm>
            <a:off x="1632857" y="624110"/>
            <a:ext cx="9871755" cy="775482"/>
          </a:xfrm>
        </p:spPr>
        <p:txBody>
          <a:bodyPr/>
          <a:lstStyle/>
          <a:p>
            <a:r>
              <a:rPr lang="pt-BR" b="1" dirty="0">
                <a:latin typeface="Arial" panose="020B0604020202020204" pitchFamily="34" charset="0"/>
                <a:cs typeface="Arial" panose="020B0604020202020204" pitchFamily="34" charset="0"/>
              </a:rPr>
              <a:t>Os alunos</a:t>
            </a:r>
          </a:p>
        </p:txBody>
      </p:sp>
      <p:sp>
        <p:nvSpPr>
          <p:cNvPr id="3" name="Espaço Reservado para Conteúdo 2">
            <a:extLst>
              <a:ext uri="{FF2B5EF4-FFF2-40B4-BE49-F238E27FC236}">
                <a16:creationId xmlns:a16="http://schemas.microsoft.com/office/drawing/2014/main" id="{1DE1E28C-F7F2-4910-85EE-3940533F2CF9}"/>
              </a:ext>
            </a:extLst>
          </p:cNvPr>
          <p:cNvSpPr>
            <a:spLocks noGrp="1"/>
          </p:cNvSpPr>
          <p:nvPr>
            <p:ph idx="1"/>
          </p:nvPr>
        </p:nvSpPr>
        <p:spPr>
          <a:xfrm>
            <a:off x="1035699" y="1334277"/>
            <a:ext cx="10468914" cy="5262465"/>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sz="2400" b="1" dirty="0">
                <a:solidFill>
                  <a:srgbClr val="006600"/>
                </a:solidFill>
                <a:latin typeface="Arial" panose="020B0604020202020204" pitchFamily="34" charset="0"/>
                <a:cs typeface="Arial" panose="020B0604020202020204" pitchFamily="34" charset="0"/>
              </a:rPr>
              <a:t>Os alunos são as pessoas para quem a escola existe e para quem deve voltar as suas ações, de modo que todos tenham o máximo sucesso nos estudos que realizam para sua formação pessoal e social. </a:t>
            </a:r>
            <a:r>
              <a:rPr lang="pt-BR" sz="2400" dirty="0">
                <a:solidFill>
                  <a:schemeClr val="tx1"/>
                </a:solidFill>
                <a:latin typeface="Arial" panose="020B0604020202020204" pitchFamily="34" charset="0"/>
                <a:cs typeface="Arial" panose="020B0604020202020204" pitchFamily="34" charset="0"/>
              </a:rPr>
              <a:t>Para tanto, devem ser envolvidos em ambiente e experiências educacionais estimulantes, motivadoras e de elevada qualidade.</a:t>
            </a:r>
          </a:p>
          <a:p>
            <a:pPr marL="0" indent="0" algn="just">
              <a:buNone/>
            </a:pPr>
            <a:r>
              <a:rPr lang="pt-BR" sz="2400" dirty="0">
                <a:solidFill>
                  <a:schemeClr val="tx1"/>
                </a:solidFill>
                <a:latin typeface="Arial" panose="020B0604020202020204" pitchFamily="34" charset="0"/>
                <a:cs typeface="Arial" panose="020B0604020202020204" pitchFamily="34" charset="0"/>
              </a:rPr>
              <a:t> Alunos tendo sucesso na escola, pelo desenvolvimento de seu potencial e o gosto e hábito de aprender, são o foco principal da escola. Segundo esse princípio, </a:t>
            </a:r>
            <a:r>
              <a:rPr lang="pt-BR" sz="2400" b="1" dirty="0">
                <a:solidFill>
                  <a:srgbClr val="FF0000"/>
                </a:solidFill>
                <a:latin typeface="Arial" panose="020B0604020202020204" pitchFamily="34" charset="0"/>
                <a:cs typeface="Arial" panose="020B0604020202020204" pitchFamily="34" charset="0"/>
              </a:rPr>
              <a:t>a pedagogia escolar de qualidade é aquela centrada no aluno</a:t>
            </a:r>
            <a:r>
              <a:rPr lang="pt-BR" sz="2400" dirty="0">
                <a:solidFill>
                  <a:schemeClr val="tx1"/>
                </a:solidFill>
                <a:latin typeface="Arial" panose="020B0604020202020204" pitchFamily="34" charset="0"/>
                <a:cs typeface="Arial" panose="020B0604020202020204" pitchFamily="34" charset="0"/>
              </a:rPr>
              <a:t>, que tem o aluno, sua formação e aprendizagem como ponto de partida e de chegada na determinação de todos os planos de ação e avaliação de sua efetividade.</a:t>
            </a:r>
          </a:p>
          <a:p>
            <a:pPr marL="0" indent="0" algn="r">
              <a:buNone/>
            </a:pPr>
            <a:r>
              <a:rPr lang="pt-BR" sz="2400" dirty="0">
                <a:solidFill>
                  <a:schemeClr val="tx1"/>
                </a:solidFill>
                <a:latin typeface="Arial" panose="020B0604020202020204" pitchFamily="34" charset="0"/>
                <a:cs typeface="Arial" panose="020B0604020202020204" pitchFamily="34" charset="0"/>
              </a:rPr>
              <a:t>Heloisa </a:t>
            </a:r>
            <a:r>
              <a:rPr lang="pt-BR" sz="2400" dirty="0" err="1">
                <a:solidFill>
                  <a:schemeClr val="tx1"/>
                </a:solidFill>
                <a:latin typeface="Arial" panose="020B0604020202020204" pitchFamily="34" charset="0"/>
                <a:cs typeface="Arial" panose="020B0604020202020204" pitchFamily="34" charset="0"/>
              </a:rPr>
              <a:t>Lunk</a:t>
            </a:r>
            <a:endParaRPr lang="pt-B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7982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0C5F7F-B055-5021-E64C-2DFDE4872FCD}"/>
              </a:ext>
            </a:extLst>
          </p:cNvPr>
          <p:cNvSpPr>
            <a:spLocks noGrp="1"/>
          </p:cNvSpPr>
          <p:nvPr>
            <p:ph type="title"/>
          </p:nvPr>
        </p:nvSpPr>
        <p:spPr>
          <a:xfrm>
            <a:off x="1744825" y="624110"/>
            <a:ext cx="9759788" cy="700837"/>
          </a:xfrm>
        </p:spPr>
        <p:txBody>
          <a:bodyPr/>
          <a:lstStyle/>
          <a:p>
            <a:r>
              <a:rPr lang="pt-BR" b="1" dirty="0">
                <a:solidFill>
                  <a:schemeClr val="tx1"/>
                </a:solidFill>
                <a:latin typeface="Arial" panose="020B0604020202020204" pitchFamily="34" charset="0"/>
                <a:cs typeface="Arial" panose="020B0604020202020204" pitchFamily="34" charset="0"/>
              </a:rPr>
              <a:t>Os  funcionários </a:t>
            </a:r>
          </a:p>
        </p:txBody>
      </p:sp>
      <p:sp>
        <p:nvSpPr>
          <p:cNvPr id="3" name="Espaço Reservado para Conteúdo 2">
            <a:extLst>
              <a:ext uri="{FF2B5EF4-FFF2-40B4-BE49-F238E27FC236}">
                <a16:creationId xmlns:a16="http://schemas.microsoft.com/office/drawing/2014/main" id="{9DB17A18-CB43-EFA2-8347-C56D001C23C9}"/>
              </a:ext>
            </a:extLst>
          </p:cNvPr>
          <p:cNvSpPr>
            <a:spLocks noGrp="1"/>
          </p:cNvSpPr>
          <p:nvPr>
            <p:ph idx="1"/>
          </p:nvPr>
        </p:nvSpPr>
        <p:spPr>
          <a:xfrm>
            <a:off x="1026367" y="1418254"/>
            <a:ext cx="10478245" cy="5346441"/>
          </a:xfrm>
        </p:spPr>
        <p:txBody>
          <a:bodyPr>
            <a:noAutofit/>
          </a:bodyPr>
          <a:lstStyle/>
          <a:p>
            <a:pPr marL="0" indent="0" algn="just">
              <a:buNone/>
            </a:pPr>
            <a:r>
              <a:rPr lang="pt-BR" sz="2800" dirty="0">
                <a:solidFill>
                  <a:schemeClr val="tx1"/>
                </a:solidFill>
                <a:latin typeface="Arial" panose="020B0604020202020204" pitchFamily="34" charset="0"/>
                <a:cs typeface="Arial" panose="020B0604020202020204" pitchFamily="34" charset="0"/>
              </a:rPr>
              <a:t>Os funcionários são os colaboradores diretos da construção do ambiente educacional e na qualidade da efetivação de seus processos educacionais. Sua atuação contribui de forma significativa para o trabalho educativo, tendo em vista a </a:t>
            </a:r>
            <a:r>
              <a:rPr lang="pt-BR" sz="2800" dirty="0" err="1">
                <a:solidFill>
                  <a:schemeClr val="tx1"/>
                </a:solidFill>
                <a:latin typeface="Arial" panose="020B0604020202020204" pitchFamily="34" charset="0"/>
                <a:cs typeface="Arial" panose="020B0604020202020204" pitchFamily="34" charset="0"/>
              </a:rPr>
              <a:t>infra-estrutura</a:t>
            </a:r>
            <a:r>
              <a:rPr lang="pt-BR" sz="2800" dirty="0">
                <a:solidFill>
                  <a:schemeClr val="tx1"/>
                </a:solidFill>
                <a:latin typeface="Arial" panose="020B0604020202020204" pitchFamily="34" charset="0"/>
                <a:cs typeface="Arial" panose="020B0604020202020204" pitchFamily="34" charset="0"/>
              </a:rPr>
              <a:t> que oferecem e sua presença nos vários segmentos da escola. De seu entendimento sobre sua responsabilidade educacional depende a qualidade de seu trabalho e repercussão na formação dos alunos. Portanto, o seu envolvimento no processo de gestão escolar se torna fundamental, mediante a participação em processos de decisão e nas reflexões sobre o sentido da educação e o papel da escola.</a:t>
            </a:r>
          </a:p>
          <a:p>
            <a:pPr marL="0" indent="0" algn="just">
              <a:buNone/>
            </a:pPr>
            <a:r>
              <a:rPr lang="pt-BR" sz="2800" dirty="0">
                <a:solidFill>
                  <a:schemeClr val="tx1"/>
                </a:solidFill>
                <a:latin typeface="Arial" panose="020B0604020202020204" pitchFamily="34" charset="0"/>
                <a:cs typeface="Arial" panose="020B0604020202020204" pitchFamily="34" charset="0"/>
              </a:rPr>
              <a:t>																		Heloisa </a:t>
            </a:r>
            <a:r>
              <a:rPr lang="pt-BR" sz="2800" dirty="0" err="1">
                <a:solidFill>
                  <a:schemeClr val="tx1"/>
                </a:solidFill>
                <a:latin typeface="Arial" panose="020B0604020202020204" pitchFamily="34" charset="0"/>
                <a:cs typeface="Arial" panose="020B0604020202020204" pitchFamily="34" charset="0"/>
              </a:rPr>
              <a:t>Lunk</a:t>
            </a:r>
            <a:endParaRPr lang="pt-BR" sz="2800" dirty="0">
              <a:solidFill>
                <a:schemeClr val="tx1"/>
              </a:solidFill>
              <a:latin typeface="Arial" panose="020B0604020202020204" pitchFamily="34" charset="0"/>
              <a:cs typeface="Arial" panose="020B0604020202020204" pitchFamily="34" charset="0"/>
            </a:endParaRPr>
          </a:p>
          <a:p>
            <a:pPr algn="just"/>
            <a:endParaRPr lang="pt-B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1245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045FD3-3656-972E-3663-072DECB526BF}"/>
              </a:ext>
            </a:extLst>
          </p:cNvPr>
          <p:cNvSpPr>
            <a:spLocks noGrp="1"/>
          </p:cNvSpPr>
          <p:nvPr>
            <p:ph type="title"/>
          </p:nvPr>
        </p:nvSpPr>
        <p:spPr>
          <a:xfrm>
            <a:off x="1660849" y="624110"/>
            <a:ext cx="9843763" cy="738159"/>
          </a:xfrm>
        </p:spPr>
        <p:txBody>
          <a:bodyPr/>
          <a:lstStyle/>
          <a:p>
            <a:r>
              <a:rPr lang="pt-BR" b="1" dirty="0">
                <a:latin typeface="Arial" panose="020B0604020202020204" pitchFamily="34" charset="0"/>
                <a:cs typeface="Arial" panose="020B0604020202020204" pitchFamily="34" charset="0"/>
              </a:rPr>
              <a:t>Os gestores escolares</a:t>
            </a:r>
          </a:p>
        </p:txBody>
      </p:sp>
      <p:sp>
        <p:nvSpPr>
          <p:cNvPr id="3" name="Espaço Reservado para Conteúdo 2">
            <a:extLst>
              <a:ext uri="{FF2B5EF4-FFF2-40B4-BE49-F238E27FC236}">
                <a16:creationId xmlns:a16="http://schemas.microsoft.com/office/drawing/2014/main" id="{D79A576B-ADCB-9429-58BE-1A39B2FD9B8F}"/>
              </a:ext>
            </a:extLst>
          </p:cNvPr>
          <p:cNvSpPr>
            <a:spLocks noGrp="1"/>
          </p:cNvSpPr>
          <p:nvPr>
            <p:ph idx="1"/>
          </p:nvPr>
        </p:nvSpPr>
        <p:spPr>
          <a:xfrm>
            <a:off x="1660849" y="1362269"/>
            <a:ext cx="9843763" cy="5271796"/>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sz="2400" dirty="0">
                <a:solidFill>
                  <a:schemeClr val="tx1"/>
                </a:solidFill>
                <a:latin typeface="Arial" panose="020B0604020202020204" pitchFamily="34" charset="0"/>
                <a:cs typeface="Arial" panose="020B0604020202020204" pitchFamily="34" charset="0"/>
              </a:rPr>
              <a:t>Os gestores escolares, constituídos em uma equipe de gestão, são os profissionais responsáveis pela organização e orientação administrativa e pedagógica da escola, da qual resulta a formação da cultura e ambiente escolar, que devem ser mobilizadores e estimuladores do desenvolvimento, da construção do conhecimento e da aprendizagem orientada para a cidadania competente. Para tanto, cabe-lhes promover a abertura da escola e de seus profissionais para os bens culturais da sociedade e para sua comunidade. Sobretudo devem zelar pela constituição de uma cultura escolar proativa e empreendedora capaz de assumir com autonomia a resolução e o encaminhamento adequado de suas problemáticas cotidianas, utilizando-as como circunstâncias de desenvolvimento e aprendizagem profissional.</a:t>
            </a:r>
          </a:p>
          <a:p>
            <a:pPr marL="0" indent="0" algn="r">
              <a:buNone/>
            </a:pPr>
            <a:r>
              <a:rPr lang="pt-BR" sz="2400" dirty="0">
                <a:solidFill>
                  <a:schemeClr val="tx1"/>
                </a:solidFill>
                <a:latin typeface="Arial" panose="020B0604020202020204" pitchFamily="34" charset="0"/>
                <a:cs typeface="Arial" panose="020B0604020202020204" pitchFamily="34" charset="0"/>
              </a:rPr>
              <a:t>Heloisa </a:t>
            </a:r>
            <a:r>
              <a:rPr lang="pt-BR" sz="2400" dirty="0" err="1">
                <a:solidFill>
                  <a:schemeClr val="tx1"/>
                </a:solidFill>
                <a:latin typeface="Arial" panose="020B0604020202020204" pitchFamily="34" charset="0"/>
                <a:cs typeface="Arial" panose="020B0604020202020204" pitchFamily="34" charset="0"/>
              </a:rPr>
              <a:t>Lunk</a:t>
            </a:r>
            <a:endParaRPr lang="pt-BR" sz="2400" dirty="0">
              <a:solidFill>
                <a:schemeClr val="tx1"/>
              </a:solidFill>
              <a:latin typeface="Arial" panose="020B0604020202020204" pitchFamily="34" charset="0"/>
              <a:cs typeface="Arial" panose="020B0604020202020204" pitchFamily="34" charset="0"/>
            </a:endParaRPr>
          </a:p>
          <a:p>
            <a:pPr marL="0" indent="0" algn="just">
              <a:buNone/>
            </a:pPr>
            <a:endParaRPr lang="pt-B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8409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99829E-BFAF-6F2F-28DA-7A094C1F2451}"/>
              </a:ext>
            </a:extLst>
          </p:cNvPr>
          <p:cNvSpPr>
            <a:spLocks noGrp="1"/>
          </p:cNvSpPr>
          <p:nvPr>
            <p:ph type="title"/>
          </p:nvPr>
        </p:nvSpPr>
        <p:spPr>
          <a:xfrm>
            <a:off x="1203648" y="365125"/>
            <a:ext cx="10150151" cy="969153"/>
          </a:xfrm>
        </p:spPr>
        <p:style>
          <a:lnRef idx="2">
            <a:schemeClr val="dk1"/>
          </a:lnRef>
          <a:fillRef idx="1">
            <a:schemeClr val="lt1"/>
          </a:fillRef>
          <a:effectRef idx="0">
            <a:schemeClr val="dk1"/>
          </a:effectRef>
          <a:fontRef idx="minor">
            <a:schemeClr val="dk1"/>
          </a:fontRef>
        </p:style>
        <p:txBody>
          <a:bodyPr>
            <a:normAutofit fontScale="90000"/>
          </a:bodyPr>
          <a:lstStyle/>
          <a:p>
            <a:pPr algn="ctr"/>
            <a:r>
              <a:rPr lang="pt-BR" sz="4400" b="1" i="0" u="none" strike="noStrike" dirty="0">
                <a:solidFill>
                  <a:srgbClr val="000000"/>
                </a:solidFill>
                <a:effectLst/>
                <a:latin typeface="Arial" panose="020B0604020202020204" pitchFamily="34" charset="0"/>
                <a:cs typeface="Arial" panose="020B0604020202020204" pitchFamily="34" charset="0"/>
              </a:rPr>
              <a:t>As funções da escola</a:t>
            </a:r>
            <a:br>
              <a:rPr lang="pt-BR" sz="4400" b="1" dirty="0">
                <a:effectLst/>
                <a:latin typeface="Arial" panose="020B0604020202020204" pitchFamily="34" charset="0"/>
                <a:cs typeface="Arial" panose="020B0604020202020204" pitchFamily="34" charset="0"/>
              </a:rPr>
            </a:br>
            <a:br>
              <a:rPr lang="pt-BR" sz="4400" b="1" i="0" u="none" strike="noStrike" dirty="0">
                <a:solidFill>
                  <a:srgbClr val="000000"/>
                </a:solidFill>
                <a:effectLst/>
                <a:latin typeface="Arial" panose="020B0604020202020204" pitchFamily="34" charset="0"/>
                <a:cs typeface="Arial" panose="020B0604020202020204" pitchFamily="34" charset="0"/>
              </a:rPr>
            </a:br>
            <a:endParaRPr lang="pt-BR" b="1" dirty="0"/>
          </a:p>
        </p:txBody>
      </p:sp>
      <p:sp>
        <p:nvSpPr>
          <p:cNvPr id="3" name="Espaço Reservado para Conteúdo 2">
            <a:extLst>
              <a:ext uri="{FF2B5EF4-FFF2-40B4-BE49-F238E27FC236}">
                <a16:creationId xmlns:a16="http://schemas.microsoft.com/office/drawing/2014/main" id="{FF39F187-7CF8-C80A-03D5-9798226D0C34}"/>
              </a:ext>
            </a:extLst>
          </p:cNvPr>
          <p:cNvSpPr>
            <a:spLocks noGrp="1"/>
          </p:cNvSpPr>
          <p:nvPr>
            <p:ph idx="1"/>
          </p:nvPr>
        </p:nvSpPr>
        <p:spPr>
          <a:xfrm>
            <a:off x="1203648" y="1492898"/>
            <a:ext cx="10150152" cy="4999976"/>
          </a:xfrm>
        </p:spPr>
        <p:style>
          <a:lnRef idx="2">
            <a:schemeClr val="dk1"/>
          </a:lnRef>
          <a:fillRef idx="1">
            <a:schemeClr val="lt1"/>
          </a:fillRef>
          <a:effectRef idx="0">
            <a:schemeClr val="dk1"/>
          </a:effectRef>
          <a:fontRef idx="minor">
            <a:schemeClr val="dk1"/>
          </a:fontRef>
        </p:style>
        <p:txBody>
          <a:bodyPr>
            <a:noAutofit/>
          </a:bodyPr>
          <a:lstStyle/>
          <a:p>
            <a:pPr marL="0" indent="0" algn="ctr">
              <a:buNone/>
            </a:pPr>
            <a:endParaRPr lang="pt-BR" sz="2800" dirty="0">
              <a:latin typeface="Arial" panose="020B0604020202020204" pitchFamily="34" charset="0"/>
              <a:cs typeface="Arial" panose="020B0604020202020204" pitchFamily="34" charset="0"/>
            </a:endParaRPr>
          </a:p>
          <a:p>
            <a:pPr marL="0" indent="0" algn="ctr">
              <a:buNone/>
            </a:pPr>
            <a:r>
              <a:rPr lang="pt-BR" sz="2800" dirty="0">
                <a:latin typeface="Arial" panose="020B0604020202020204" pitchFamily="34" charset="0"/>
                <a:cs typeface="Arial" panose="020B0604020202020204" pitchFamily="34" charset="0"/>
              </a:rPr>
              <a:t>O compromisso fundamental da instituição escolar continua sendo com a aquisição e a produção de conhecimentos e com o desenvolvimento harmonioso da criança e do jovem.</a:t>
            </a:r>
          </a:p>
          <a:p>
            <a:pPr marL="0" indent="0" algn="ctr">
              <a:buNone/>
            </a:pPr>
            <a:r>
              <a:rPr lang="pt-BR" sz="2800" dirty="0">
                <a:latin typeface="Arial" panose="020B0604020202020204" pitchFamily="34" charset="0"/>
                <a:cs typeface="Arial" panose="020B0604020202020204" pitchFamily="34" charset="0"/>
              </a:rPr>
              <a:t>Para tal, os projetos políticos pedagógicos, os planos de estudos e os planos de trabalho de cada professor ou professora devem ser pensados tendo em vista promover tal desenvolvimento. As áreas do conhecimento, as atividades pedagógicas precisam ser intencionalmente selecionadas e organizadas para permitir a consecução desse objetivo.</a:t>
            </a:r>
          </a:p>
          <a:p>
            <a:pPr marL="0" indent="0" algn="ctr">
              <a:buNone/>
            </a:pPr>
            <a:endParaRPr lang="pt-BR" sz="2800" dirty="0">
              <a:latin typeface="Arial" panose="020B0604020202020204" pitchFamily="34" charset="0"/>
              <a:cs typeface="Arial" panose="020B0604020202020204" pitchFamily="34" charset="0"/>
            </a:endParaRPr>
          </a:p>
          <a:p>
            <a:pPr marL="0" indent="0" algn="ctr">
              <a:buNone/>
            </a:pPr>
            <a:endParaRPr lang="pt-BR" sz="2800" dirty="0">
              <a:latin typeface="Arial" panose="020B0604020202020204" pitchFamily="34" charset="0"/>
              <a:cs typeface="Arial" panose="020B0604020202020204" pitchFamily="34" charset="0"/>
            </a:endParaRPr>
          </a:p>
          <a:p>
            <a:pPr marL="0" indent="0" algn="ctr">
              <a:buNone/>
            </a:pPr>
            <a:endParaRPr lang="pt-B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04050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4B983B-B00A-FFD2-B76F-B4E56446E51C}"/>
              </a:ext>
            </a:extLst>
          </p:cNvPr>
          <p:cNvSpPr>
            <a:spLocks noGrp="1"/>
          </p:cNvSpPr>
          <p:nvPr>
            <p:ph type="title"/>
          </p:nvPr>
        </p:nvSpPr>
        <p:spPr>
          <a:xfrm>
            <a:off x="838200" y="495756"/>
            <a:ext cx="10515600" cy="819863"/>
          </a:xfrm>
        </p:spPr>
        <p:style>
          <a:lnRef idx="2">
            <a:schemeClr val="dk1"/>
          </a:lnRef>
          <a:fillRef idx="1">
            <a:schemeClr val="lt1"/>
          </a:fillRef>
          <a:effectRef idx="0">
            <a:schemeClr val="dk1"/>
          </a:effectRef>
          <a:fontRef idx="minor">
            <a:schemeClr val="dk1"/>
          </a:fontRef>
        </p:style>
        <p:txBody>
          <a:bodyPr>
            <a:normAutofit fontScale="90000"/>
          </a:bodyPr>
          <a:lstStyle/>
          <a:p>
            <a:pPr algn="ctr"/>
            <a:r>
              <a:rPr lang="pt-BR" sz="4400" b="1" i="0" u="none" strike="noStrike" dirty="0">
                <a:solidFill>
                  <a:srgbClr val="000000"/>
                </a:solidFill>
                <a:effectLst/>
                <a:latin typeface="Arial" panose="020B0604020202020204" pitchFamily="34" charset="0"/>
                <a:cs typeface="Arial" panose="020B0604020202020204" pitchFamily="34" charset="0"/>
              </a:rPr>
              <a:t>As funções exigidas da escola.</a:t>
            </a:r>
            <a:br>
              <a:rPr lang="pt-BR" sz="4400" b="1" dirty="0">
                <a:effectLst/>
                <a:latin typeface="Arial" panose="020B0604020202020204" pitchFamily="34" charset="0"/>
                <a:cs typeface="Arial" panose="020B0604020202020204" pitchFamily="34" charset="0"/>
              </a:rPr>
            </a:br>
            <a:br>
              <a:rPr lang="pt-BR" sz="4400" b="1" i="0" u="none" strike="noStrike" dirty="0">
                <a:solidFill>
                  <a:srgbClr val="000000"/>
                </a:solidFill>
                <a:effectLst/>
                <a:latin typeface="Arial" panose="020B0604020202020204" pitchFamily="34" charset="0"/>
                <a:cs typeface="Arial" panose="020B0604020202020204" pitchFamily="34" charset="0"/>
              </a:rPr>
            </a:br>
            <a:endParaRPr lang="pt-BR" b="1" dirty="0"/>
          </a:p>
        </p:txBody>
      </p:sp>
      <p:sp>
        <p:nvSpPr>
          <p:cNvPr id="3" name="Espaço Reservado para Conteúdo 2">
            <a:extLst>
              <a:ext uri="{FF2B5EF4-FFF2-40B4-BE49-F238E27FC236}">
                <a16:creationId xmlns:a16="http://schemas.microsoft.com/office/drawing/2014/main" id="{CFDED29E-54F2-7BF0-97F7-6DBF36922B58}"/>
              </a:ext>
            </a:extLst>
          </p:cNvPr>
          <p:cNvSpPr>
            <a:spLocks noGrp="1"/>
          </p:cNvSpPr>
          <p:nvPr>
            <p:ph idx="1"/>
          </p:nvPr>
        </p:nvSpPr>
        <p:spPr>
          <a:xfrm>
            <a:off x="718457" y="1539551"/>
            <a:ext cx="11243388" cy="4870676"/>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buNone/>
            </a:pPr>
            <a:endParaRPr lang="pt-BR" sz="3600" dirty="0">
              <a:latin typeface="Arial" panose="020B0604020202020204" pitchFamily="34" charset="0"/>
              <a:cs typeface="Arial" panose="020B0604020202020204" pitchFamily="34" charset="0"/>
            </a:endParaRPr>
          </a:p>
          <a:p>
            <a:pPr marL="0" indent="0">
              <a:buNone/>
            </a:pPr>
            <a:r>
              <a:rPr lang="pt-BR" sz="3600" dirty="0">
                <a:latin typeface="Arial" panose="020B0604020202020204" pitchFamily="34" charset="0"/>
                <a:cs typeface="Arial" panose="020B0604020202020204" pitchFamily="34" charset="0"/>
              </a:rPr>
              <a:t>É necessário que o jovem :</a:t>
            </a:r>
          </a:p>
          <a:p>
            <a:pPr>
              <a:buFont typeface="Wingdings" panose="05000000000000000000" pitchFamily="2" charset="2"/>
              <a:buChar char="v"/>
            </a:pPr>
            <a:r>
              <a:rPr lang="pt-BR" sz="3600" dirty="0">
                <a:latin typeface="Arial" panose="020B0604020202020204" pitchFamily="34" charset="0"/>
                <a:cs typeface="Arial" panose="020B0604020202020204" pitchFamily="34" charset="0"/>
              </a:rPr>
              <a:t>Aprenda a falar, ler, escrever, contar, </a:t>
            </a:r>
          </a:p>
          <a:p>
            <a:pPr>
              <a:buFont typeface="Wingdings" panose="05000000000000000000" pitchFamily="2" charset="2"/>
              <a:buChar char="v"/>
            </a:pPr>
            <a:r>
              <a:rPr lang="pt-BR" sz="3600" dirty="0">
                <a:latin typeface="Arial" panose="020B0604020202020204" pitchFamily="34" charset="0"/>
                <a:cs typeface="Arial" panose="020B0604020202020204" pitchFamily="34" charset="0"/>
              </a:rPr>
              <a:t>Interagir com as novas tecnologias;</a:t>
            </a:r>
          </a:p>
          <a:p>
            <a:pPr>
              <a:buFont typeface="Wingdings" panose="05000000000000000000" pitchFamily="2" charset="2"/>
              <a:buChar char="v"/>
            </a:pPr>
            <a:r>
              <a:rPr lang="pt-BR" sz="3600" dirty="0">
                <a:latin typeface="Arial" panose="020B0604020202020204" pitchFamily="34" charset="0"/>
                <a:cs typeface="Arial" panose="020B0604020202020204" pitchFamily="34" charset="0"/>
              </a:rPr>
              <a:t>Entenda o mundo social e natural, as produções culturais e tecnológicas de sua época.</a:t>
            </a:r>
          </a:p>
          <a:p>
            <a:pPr marL="0" indent="0">
              <a:buNone/>
            </a:pPr>
            <a:endParaRPr lang="pt-BR" sz="3600" dirty="0">
              <a:latin typeface="Arial" panose="020B0604020202020204" pitchFamily="34" charset="0"/>
              <a:cs typeface="Arial" panose="020B0604020202020204" pitchFamily="34" charset="0"/>
            </a:endParaRPr>
          </a:p>
          <a:p>
            <a:pPr marL="0" indent="0" algn="ctr">
              <a:buNone/>
            </a:pPr>
            <a:r>
              <a:rPr lang="pt-BR" sz="3600" b="1" dirty="0">
                <a:latin typeface="Arial" panose="020B0604020202020204" pitchFamily="34" charset="0"/>
                <a:cs typeface="Arial" panose="020B0604020202020204" pitchFamily="34" charset="0"/>
              </a:rPr>
              <a:t>Precisa a escola ser também local para produções de jovens mais sadios, mais bonitos, mais confiantes em si, mais felizes.</a:t>
            </a:r>
          </a:p>
        </p:txBody>
      </p:sp>
    </p:spTree>
    <p:extLst>
      <p:ext uri="{BB962C8B-B14F-4D97-AF65-F5344CB8AC3E}">
        <p14:creationId xmlns:p14="http://schemas.microsoft.com/office/powerpoint/2010/main" val="29562914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4473B5-020D-7C47-2818-541249E3809E}"/>
              </a:ext>
            </a:extLst>
          </p:cNvPr>
          <p:cNvSpPr>
            <a:spLocks noGrp="1"/>
          </p:cNvSpPr>
          <p:nvPr>
            <p:ph type="title"/>
          </p:nvPr>
        </p:nvSpPr>
        <p:spPr>
          <a:xfrm>
            <a:off x="2592925" y="624110"/>
            <a:ext cx="8911687" cy="607531"/>
          </a:xfrm>
        </p:spPr>
        <p:txBody>
          <a:bodyPr>
            <a:normAutofit fontScale="90000"/>
          </a:bodyPr>
          <a:lstStyle/>
          <a:p>
            <a:r>
              <a:rPr lang="pt-BR" b="1" dirty="0"/>
              <a:t>Referencias</a:t>
            </a:r>
          </a:p>
        </p:txBody>
      </p:sp>
      <p:sp>
        <p:nvSpPr>
          <p:cNvPr id="3" name="Espaço Reservado para Conteúdo 2">
            <a:extLst>
              <a:ext uri="{FF2B5EF4-FFF2-40B4-BE49-F238E27FC236}">
                <a16:creationId xmlns:a16="http://schemas.microsoft.com/office/drawing/2014/main" id="{9B0F1888-948D-EABD-26EF-87956BC821CA}"/>
              </a:ext>
            </a:extLst>
          </p:cNvPr>
          <p:cNvSpPr>
            <a:spLocks noGrp="1"/>
          </p:cNvSpPr>
          <p:nvPr>
            <p:ph idx="1"/>
          </p:nvPr>
        </p:nvSpPr>
        <p:spPr>
          <a:xfrm>
            <a:off x="2071396" y="1343608"/>
            <a:ext cx="9433216" cy="5133392"/>
          </a:xfrm>
        </p:spPr>
        <p:style>
          <a:lnRef idx="2">
            <a:schemeClr val="dk1"/>
          </a:lnRef>
          <a:fillRef idx="1">
            <a:schemeClr val="lt1"/>
          </a:fillRef>
          <a:effectRef idx="0">
            <a:schemeClr val="dk1"/>
          </a:effectRef>
          <a:fontRef idx="minor">
            <a:schemeClr val="dk1"/>
          </a:fontRef>
        </p:style>
        <p:txBody>
          <a:bodyPr>
            <a:normAutofit/>
          </a:bodyPr>
          <a:lstStyle/>
          <a:p>
            <a:pPr algn="just"/>
            <a:endParaRPr lang="pt-BR" dirty="0">
              <a:latin typeface="Arial" panose="020B0604020202020204" pitchFamily="34" charset="0"/>
              <a:cs typeface="Arial" panose="020B0604020202020204" pitchFamily="34" charset="0"/>
            </a:endParaRPr>
          </a:p>
          <a:p>
            <a:pPr algn="just"/>
            <a:r>
              <a:rPr lang="pt-BR" dirty="0">
                <a:latin typeface="Arial" panose="020B0604020202020204" pitchFamily="34" charset="0"/>
                <a:cs typeface="Arial" panose="020B0604020202020204" pitchFamily="34" charset="0"/>
              </a:rPr>
              <a:t>BRANDÃO, Carlos Rodrigues. Em campo aberto: escritos sobre a educação e a cultura popular. São Paulo: Cortez, 2001.</a:t>
            </a:r>
          </a:p>
          <a:p>
            <a:pPr algn="just"/>
            <a:r>
              <a:rPr lang="pt-BR" dirty="0">
                <a:latin typeface="Arial" panose="020B0604020202020204" pitchFamily="34" charset="0"/>
                <a:cs typeface="Arial" panose="020B0604020202020204" pitchFamily="34" charset="0"/>
              </a:rPr>
              <a:t>CHARLOT, Bernard. Da relação com o saber: elementos para uma teoria. Tradução de Bruno Magne. Porto Alegre: </a:t>
            </a:r>
            <a:r>
              <a:rPr lang="pt-BR" dirty="0" err="1">
                <a:latin typeface="Arial" panose="020B0604020202020204" pitchFamily="34" charset="0"/>
                <a:cs typeface="Arial" panose="020B0604020202020204" pitchFamily="34" charset="0"/>
              </a:rPr>
              <a:t>ArtMed</a:t>
            </a:r>
            <a:r>
              <a:rPr lang="pt-BR" dirty="0">
                <a:latin typeface="Arial" panose="020B0604020202020204" pitchFamily="34" charset="0"/>
                <a:cs typeface="Arial" panose="020B0604020202020204" pitchFamily="34" charset="0"/>
              </a:rPr>
              <a:t>, 2000.</a:t>
            </a:r>
          </a:p>
          <a:p>
            <a:pPr algn="just"/>
            <a:r>
              <a:rPr lang="pt-BR" dirty="0">
                <a:latin typeface="Arial" panose="020B0604020202020204" pitchFamily="34" charset="0"/>
                <a:cs typeface="Arial" panose="020B0604020202020204" pitchFamily="34" charset="0"/>
              </a:rPr>
              <a:t>ELIAS, Norbert. O processo civilizador: uma história dos costumes. Tradução de Ruy Jungmann. Rio de Janeiro: Jorge Zahar, 1994</a:t>
            </a:r>
          </a:p>
          <a:p>
            <a:pPr algn="just"/>
            <a:r>
              <a:rPr lang="pt-BR" dirty="0">
                <a:latin typeface="Arial" panose="020B0604020202020204" pitchFamily="34" charset="0"/>
                <a:cs typeface="Arial" panose="020B0604020202020204" pitchFamily="34" charset="0"/>
              </a:rPr>
              <a:t>FORTES, Maria Cartolina. ENTRELAÇAMENTOS DE VIDAS: A CONSTITUIÇÃO DA DOCÊNCIA NA EDUCAÇÃO PROFISSIONAL E TECNOLÓGICA. Editora APRISS. Curitiba – PR, 2022.</a:t>
            </a:r>
          </a:p>
          <a:p>
            <a:pPr algn="just"/>
            <a:r>
              <a:rPr lang="pt-BR" dirty="0">
                <a:latin typeface="Arial" panose="020B0604020202020204" pitchFamily="34" charset="0"/>
                <a:cs typeface="Arial" panose="020B0604020202020204" pitchFamily="34" charset="0"/>
              </a:rPr>
              <a:t>GÓMEZ, A. I. Pérez. Compreender o ensino na escola: modelos metodológicos de investigação educativa. In: SACRISTÁN, Gimeno; _______ Compreender e transformar o ensino. Porto Alegre: Artmed, 2000.</a:t>
            </a:r>
          </a:p>
          <a:p>
            <a:pPr algn="just"/>
            <a:r>
              <a:rPr lang="pt-BR" dirty="0" err="1">
                <a:latin typeface="Arial" panose="020B0604020202020204" pitchFamily="34" charset="0"/>
                <a:cs typeface="Arial" panose="020B0604020202020204" pitchFamily="34" charset="0"/>
              </a:rPr>
              <a:t>Lück</a:t>
            </a:r>
            <a:r>
              <a:rPr lang="pt-BR" dirty="0">
                <a:latin typeface="Arial" panose="020B0604020202020204" pitchFamily="34" charset="0"/>
                <a:cs typeface="Arial" panose="020B0604020202020204" pitchFamily="34" charset="0"/>
              </a:rPr>
              <a:t>, Heloísa. Dimensões de gestão escolar e suas competências. – Curitiba: Editora Positivo, 2009.</a:t>
            </a:r>
          </a:p>
          <a:p>
            <a:pPr algn="just"/>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415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7E4559-85DD-5DC8-6A2D-39D51345445F}"/>
              </a:ext>
            </a:extLst>
          </p:cNvPr>
          <p:cNvSpPr>
            <a:spLocks noGrp="1"/>
          </p:cNvSpPr>
          <p:nvPr>
            <p:ph type="title"/>
          </p:nvPr>
        </p:nvSpPr>
        <p:spPr>
          <a:xfrm>
            <a:off x="1761067" y="624110"/>
            <a:ext cx="9743546" cy="1280890"/>
          </a:xfrm>
        </p:spPr>
        <p:style>
          <a:lnRef idx="2">
            <a:schemeClr val="dk1"/>
          </a:lnRef>
          <a:fillRef idx="1">
            <a:schemeClr val="lt1"/>
          </a:fillRef>
          <a:effectRef idx="0">
            <a:schemeClr val="dk1"/>
          </a:effectRef>
          <a:fontRef idx="minor">
            <a:schemeClr val="dk1"/>
          </a:fontRef>
        </p:style>
        <p:txBody>
          <a:bodyPr>
            <a:normAutofit/>
          </a:bodyPr>
          <a:lstStyle/>
          <a:p>
            <a:r>
              <a:rPr lang="pt-PT" sz="3200" b="1" dirty="0">
                <a:effectLst/>
                <a:latin typeface="Arial" panose="020B0604020202020204" pitchFamily="34" charset="0"/>
                <a:ea typeface="Arial" panose="020B0604020202020204" pitchFamily="34" charset="0"/>
              </a:rPr>
              <a:t>A </a:t>
            </a:r>
            <a:r>
              <a:rPr lang="pt-PT" sz="3200" b="1" spc="-20" dirty="0">
                <a:effectLst/>
                <a:latin typeface="Arial" panose="020B0604020202020204" pitchFamily="34" charset="0"/>
                <a:ea typeface="Arial" panose="020B0604020202020204" pitchFamily="34" charset="0"/>
              </a:rPr>
              <a:t>educação</a:t>
            </a:r>
            <a:r>
              <a:rPr lang="pt-PT" sz="3200" b="1" spc="290" dirty="0">
                <a:effectLst/>
                <a:latin typeface="Arial" panose="020B0604020202020204" pitchFamily="34" charset="0"/>
                <a:ea typeface="Arial" panose="020B0604020202020204" pitchFamily="34" charset="0"/>
              </a:rPr>
              <a:t> </a:t>
            </a:r>
            <a:r>
              <a:rPr lang="pt-PT" sz="3200" b="1" dirty="0">
                <a:effectLst/>
                <a:latin typeface="Arial" panose="020B0604020202020204" pitchFamily="34" charset="0"/>
                <a:ea typeface="Arial" panose="020B0604020202020204" pitchFamily="34" charset="0"/>
              </a:rPr>
              <a:t>e </a:t>
            </a:r>
            <a:r>
              <a:rPr lang="pt-PT" sz="3200" b="1" spc="-15" dirty="0">
                <a:effectLst/>
                <a:latin typeface="Arial" panose="020B0604020202020204" pitchFamily="34" charset="0"/>
                <a:ea typeface="Arial" panose="020B0604020202020204" pitchFamily="34" charset="0"/>
              </a:rPr>
              <a:t>os </a:t>
            </a:r>
            <a:r>
              <a:rPr lang="pt-PT" sz="3200" b="1" spc="-20" dirty="0">
                <a:effectLst/>
                <a:latin typeface="Arial" panose="020B0604020202020204" pitchFamily="34" charset="0"/>
                <a:ea typeface="Arial" panose="020B0604020202020204" pitchFamily="34" charset="0"/>
              </a:rPr>
              <a:t>seus  processos  </a:t>
            </a:r>
            <a:r>
              <a:rPr lang="pt-PT" sz="3200" b="1" spc="-25" dirty="0">
                <a:effectLst/>
                <a:latin typeface="Arial" panose="020B0604020202020204" pitchFamily="34" charset="0"/>
                <a:ea typeface="Arial" panose="020B0604020202020204" pitchFamily="34" charset="0"/>
              </a:rPr>
              <a:t>históricos </a:t>
            </a:r>
            <a:r>
              <a:rPr lang="pt-PT" sz="3200" b="1" spc="-20" dirty="0">
                <a:effectLst/>
                <a:latin typeface="Arial" panose="020B0604020202020204" pitchFamily="34" charset="0"/>
                <a:ea typeface="Arial" panose="020B0604020202020204" pitchFamily="34" charset="0"/>
              </a:rPr>
              <a:t>como  </a:t>
            </a:r>
            <a:r>
              <a:rPr lang="pt-PT" sz="3200" b="1" spc="-25" dirty="0">
                <a:effectLst/>
                <a:latin typeface="Arial" panose="020B0604020202020204" pitchFamily="34" charset="0"/>
                <a:ea typeface="Arial" panose="020B0604020202020204" pitchFamily="34" charset="0"/>
              </a:rPr>
              <a:t>articuladores </a:t>
            </a:r>
            <a:r>
              <a:rPr lang="pt-PT" sz="3200" b="1" spc="-15" dirty="0">
                <a:effectLst/>
                <a:latin typeface="Arial" panose="020B0604020202020204" pitchFamily="34" charset="0"/>
                <a:ea typeface="Arial" panose="020B0604020202020204" pitchFamily="34" charset="0"/>
              </a:rPr>
              <a:t>da </a:t>
            </a:r>
            <a:r>
              <a:rPr lang="pt-PT" sz="3200" b="1" spc="-25" dirty="0">
                <a:effectLst/>
                <a:latin typeface="Arial" panose="020B0604020202020204" pitchFamily="34" charset="0"/>
                <a:ea typeface="Arial" panose="020B0604020202020204" pitchFamily="34" charset="0"/>
              </a:rPr>
              <a:t>constituição </a:t>
            </a:r>
            <a:r>
              <a:rPr lang="pt-PT" sz="3200" b="1" spc="-15" dirty="0">
                <a:effectLst/>
                <a:latin typeface="Arial" panose="020B0604020202020204" pitchFamily="34" charset="0"/>
                <a:ea typeface="Arial" panose="020B0604020202020204" pitchFamily="34" charset="0"/>
              </a:rPr>
              <a:t>da Escola</a:t>
            </a:r>
            <a:endParaRPr lang="pt-BR" sz="3200" b="1" dirty="0"/>
          </a:p>
        </p:txBody>
      </p:sp>
      <p:sp>
        <p:nvSpPr>
          <p:cNvPr id="3" name="Espaço Reservado para Conteúdo 2">
            <a:extLst>
              <a:ext uri="{FF2B5EF4-FFF2-40B4-BE49-F238E27FC236}">
                <a16:creationId xmlns:a16="http://schemas.microsoft.com/office/drawing/2014/main" id="{83EE9027-4C32-1B18-52F5-255E8EAD7561}"/>
              </a:ext>
            </a:extLst>
          </p:cNvPr>
          <p:cNvSpPr>
            <a:spLocks noGrp="1"/>
          </p:cNvSpPr>
          <p:nvPr>
            <p:ph idx="1"/>
          </p:nvPr>
        </p:nvSpPr>
        <p:spPr>
          <a:xfrm>
            <a:off x="0" y="2133600"/>
            <a:ext cx="11504613" cy="4388498"/>
          </a:xfrm>
        </p:spPr>
        <p:txBody>
          <a:bodyPr>
            <a:noAutofit/>
          </a:bodyPr>
          <a:lstStyle/>
          <a:p>
            <a:pPr marL="2236470" marR="72390" indent="0" algn="ctr">
              <a:spcAft>
                <a:spcPts val="0"/>
              </a:spcAft>
              <a:buNone/>
            </a:pPr>
            <a:r>
              <a:rPr lang="pt-PT" sz="2800" dirty="0">
                <a:solidFill>
                  <a:schemeClr val="tx1"/>
                </a:solidFill>
                <a:effectLst/>
                <a:latin typeface="Arial" panose="020B0604020202020204" pitchFamily="34" charset="0"/>
                <a:ea typeface="Arial" panose="020B0604020202020204" pitchFamily="34" charset="0"/>
              </a:rPr>
              <a:t>“</a:t>
            </a:r>
            <a:r>
              <a:rPr lang="pt-PT" sz="2800" i="1" dirty="0">
                <a:solidFill>
                  <a:schemeClr val="tx1"/>
                </a:solidFill>
                <a:effectLst/>
                <a:latin typeface="Arial" panose="020B0604020202020204" pitchFamily="34" charset="0"/>
                <a:ea typeface="Arial" panose="020B0604020202020204" pitchFamily="34" charset="0"/>
              </a:rPr>
              <a:t>Ninguém escapa da educação. Em casa, na rua, na igreja ou na escola, de um modo ou de muitos, todos nós envolvemos pedaços da vida com ela: para aprender, para ensinar, para aprender e ensinar. Para saber, para fazer, para ser ou para conviver, todos os dias, misturamos a vida com a educação</a:t>
            </a:r>
            <a:r>
              <a:rPr lang="pt-PT" sz="2800" dirty="0">
                <a:solidFill>
                  <a:schemeClr val="tx1"/>
                </a:solidFill>
                <a:effectLst/>
                <a:latin typeface="Arial" panose="020B0604020202020204" pitchFamily="34" charset="0"/>
                <a:ea typeface="Arial" panose="020B0604020202020204" pitchFamily="34" charset="0"/>
              </a:rPr>
              <a:t>”.</a:t>
            </a:r>
            <a:endParaRPr lang="pt-BR" sz="2800" dirty="0">
              <a:solidFill>
                <a:schemeClr val="tx1"/>
              </a:solidFill>
              <a:effectLst/>
              <a:latin typeface="Arial" panose="020B0604020202020204" pitchFamily="34" charset="0"/>
              <a:ea typeface="Arial" panose="020B0604020202020204" pitchFamily="34" charset="0"/>
            </a:endParaRPr>
          </a:p>
          <a:p>
            <a:pPr algn="ctr">
              <a:spcBef>
                <a:spcPts val="15"/>
              </a:spcBef>
            </a:pPr>
            <a:endParaRPr lang="pt-BR" sz="2800" dirty="0">
              <a:solidFill>
                <a:schemeClr val="tx1"/>
              </a:solidFill>
              <a:effectLst/>
              <a:latin typeface="Arial" panose="020B0604020202020204" pitchFamily="34" charset="0"/>
              <a:ea typeface="Arial" panose="020B0604020202020204" pitchFamily="34" charset="0"/>
            </a:endParaRPr>
          </a:p>
          <a:p>
            <a:pPr marL="3267075" indent="0" algn="ctr">
              <a:buNone/>
            </a:pPr>
            <a:r>
              <a:rPr lang="pt-PT" sz="2800" dirty="0">
                <a:solidFill>
                  <a:schemeClr val="tx1"/>
                </a:solidFill>
                <a:effectLst/>
                <a:latin typeface="Arial" panose="020B0604020202020204" pitchFamily="34" charset="0"/>
                <a:ea typeface="Arial" panose="020B0604020202020204" pitchFamily="34" charset="0"/>
              </a:rPr>
              <a:t>Carlos Rodrigues Brandão (2001, p. 7).</a:t>
            </a:r>
            <a:endParaRPr lang="pt-BR" sz="2800" dirty="0">
              <a:solidFill>
                <a:schemeClr val="tx1"/>
              </a:solidFill>
              <a:effectLst/>
              <a:latin typeface="Arial" panose="020B0604020202020204" pitchFamily="34" charset="0"/>
              <a:ea typeface="Arial" panose="020B0604020202020204" pitchFamily="34" charset="0"/>
            </a:endParaRPr>
          </a:p>
          <a:p>
            <a:pPr marL="0" indent="0" algn="ctr">
              <a:buNone/>
            </a:pPr>
            <a:r>
              <a:rPr lang="pt-PT" sz="2800" dirty="0">
                <a:solidFill>
                  <a:schemeClr val="tx1"/>
                </a:solidFill>
                <a:effectLst/>
                <a:latin typeface="Arial" panose="020B0604020202020204" pitchFamily="34" charset="0"/>
                <a:ea typeface="Arial" panose="020B0604020202020204" pitchFamily="34" charset="0"/>
              </a:rPr>
              <a:t> </a:t>
            </a:r>
            <a:endParaRPr lang="pt-BR" sz="2800" dirty="0">
              <a:solidFill>
                <a:schemeClr val="tx1"/>
              </a:solidFill>
              <a:effectLst/>
              <a:latin typeface="Arial" panose="020B0604020202020204" pitchFamily="34" charset="0"/>
              <a:ea typeface="Arial" panose="020B0604020202020204" pitchFamily="34" charset="0"/>
            </a:endParaRPr>
          </a:p>
          <a:p>
            <a:pPr algn="ctr"/>
            <a:endParaRPr lang="pt-BR" sz="2800" dirty="0">
              <a:solidFill>
                <a:schemeClr val="tx1"/>
              </a:solidFill>
            </a:endParaRPr>
          </a:p>
        </p:txBody>
      </p:sp>
    </p:spTree>
    <p:extLst>
      <p:ext uri="{BB962C8B-B14F-4D97-AF65-F5344CB8AC3E}">
        <p14:creationId xmlns:p14="http://schemas.microsoft.com/office/powerpoint/2010/main" val="2752024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F0458703-E42E-0276-7793-715C6EA7567E}"/>
              </a:ext>
            </a:extLst>
          </p:cNvPr>
          <p:cNvSpPr>
            <a:spLocks noGrp="1"/>
          </p:cNvSpPr>
          <p:nvPr>
            <p:ph idx="1"/>
          </p:nvPr>
        </p:nvSpPr>
        <p:spPr>
          <a:xfrm>
            <a:off x="1800808" y="811763"/>
            <a:ext cx="9703804" cy="5099459"/>
          </a:xfrm>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pt-PT" sz="3600" dirty="0">
                <a:solidFill>
                  <a:schemeClr val="tx1"/>
                </a:solidFill>
                <a:effectLst/>
                <a:latin typeface="Arial" panose="020B0604020202020204" pitchFamily="34" charset="0"/>
                <a:ea typeface="Arial" panose="020B0604020202020204" pitchFamily="34" charset="0"/>
              </a:rPr>
              <a:t>Na análise de Brandão (2001), em epígrafe, ao nascer, penetramos no mundo, na condição humana; entramos em uma história que é singular, mas, inscrita na história da humanidade. Sendo assim, passamos a compor um conjunto complexo de relações e interações com outros homens, constituindo um sistema nunca completamente acabado, ao qual chamamos de</a:t>
            </a:r>
            <a:r>
              <a:rPr lang="pt-PT" sz="3600" spc="-60" dirty="0">
                <a:solidFill>
                  <a:schemeClr val="tx1"/>
                </a:solidFill>
                <a:effectLst/>
                <a:latin typeface="Arial" panose="020B0604020202020204" pitchFamily="34" charset="0"/>
                <a:ea typeface="Arial" panose="020B0604020202020204" pitchFamily="34" charset="0"/>
              </a:rPr>
              <a:t> </a:t>
            </a:r>
            <a:r>
              <a:rPr lang="pt-PT" sz="3600" dirty="0">
                <a:solidFill>
                  <a:schemeClr val="tx1"/>
                </a:solidFill>
                <a:effectLst/>
                <a:latin typeface="Arial" panose="020B0604020202020204" pitchFamily="34" charset="0"/>
                <a:ea typeface="Arial" panose="020B0604020202020204" pitchFamily="34" charset="0"/>
              </a:rPr>
              <a:t>“educação”.</a:t>
            </a:r>
            <a:endParaRPr lang="pt-BR" sz="3600" dirty="0">
              <a:solidFill>
                <a:schemeClr val="tx1"/>
              </a:solidFill>
              <a:effectLst/>
              <a:latin typeface="Arial" panose="020B0604020202020204" pitchFamily="34" charset="0"/>
              <a:ea typeface="Arial" panose="020B0604020202020204" pitchFamily="34" charset="0"/>
            </a:endParaRPr>
          </a:p>
          <a:p>
            <a:pPr algn="just"/>
            <a:endParaRPr lang="pt-BR" sz="3600" dirty="0">
              <a:solidFill>
                <a:schemeClr val="tx1"/>
              </a:solidFill>
            </a:endParaRPr>
          </a:p>
        </p:txBody>
      </p:sp>
    </p:spTree>
    <p:extLst>
      <p:ext uri="{BB962C8B-B14F-4D97-AF65-F5344CB8AC3E}">
        <p14:creationId xmlns:p14="http://schemas.microsoft.com/office/powerpoint/2010/main" val="24784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6093C4-21DC-1F23-D199-5E18BAB11F5D}"/>
              </a:ext>
            </a:extLst>
          </p:cNvPr>
          <p:cNvSpPr>
            <a:spLocks noGrp="1"/>
          </p:cNvSpPr>
          <p:nvPr>
            <p:ph type="title"/>
          </p:nvPr>
        </p:nvSpPr>
        <p:spPr>
          <a:xfrm>
            <a:off x="1866122" y="365126"/>
            <a:ext cx="9487678" cy="651911"/>
          </a:xfrm>
        </p:spPr>
        <p:style>
          <a:lnRef idx="2">
            <a:schemeClr val="dk1"/>
          </a:lnRef>
          <a:fillRef idx="1">
            <a:schemeClr val="lt1"/>
          </a:fillRef>
          <a:effectRef idx="0">
            <a:schemeClr val="dk1"/>
          </a:effectRef>
          <a:fontRef idx="minor">
            <a:schemeClr val="dk1"/>
          </a:fontRef>
        </p:style>
        <p:txBody>
          <a:bodyPr/>
          <a:lstStyle/>
          <a:p>
            <a:pPr algn="ctr"/>
            <a:r>
              <a:rPr lang="pt-BR" b="1" dirty="0">
                <a:latin typeface="Arial" panose="020B0604020202020204" pitchFamily="34" charset="0"/>
                <a:cs typeface="Arial" panose="020B0604020202020204" pitchFamily="34" charset="0"/>
              </a:rPr>
              <a:t>A EDUCAÇÃO</a:t>
            </a:r>
          </a:p>
        </p:txBody>
      </p:sp>
      <p:sp>
        <p:nvSpPr>
          <p:cNvPr id="3" name="Espaço Reservado para Conteúdo 2">
            <a:extLst>
              <a:ext uri="{FF2B5EF4-FFF2-40B4-BE49-F238E27FC236}">
                <a16:creationId xmlns:a16="http://schemas.microsoft.com/office/drawing/2014/main" id="{4EA6F2CF-8245-024C-DDD3-3AA9FDB8A8E3}"/>
              </a:ext>
            </a:extLst>
          </p:cNvPr>
          <p:cNvSpPr>
            <a:spLocks noGrp="1"/>
          </p:cNvSpPr>
          <p:nvPr>
            <p:ph idx="1"/>
          </p:nvPr>
        </p:nvSpPr>
        <p:spPr>
          <a:xfrm>
            <a:off x="1436914" y="1231642"/>
            <a:ext cx="10336763" cy="5261232"/>
          </a:xfrm>
        </p:spPr>
        <p:style>
          <a:lnRef idx="2">
            <a:schemeClr val="dk1"/>
          </a:lnRef>
          <a:fillRef idx="1">
            <a:schemeClr val="lt1"/>
          </a:fillRef>
          <a:effectRef idx="0">
            <a:schemeClr val="dk1"/>
          </a:effectRef>
          <a:fontRef idx="minor">
            <a:schemeClr val="dk1"/>
          </a:fontRef>
        </p:style>
        <p:txBody>
          <a:bodyPr>
            <a:normAutofit/>
          </a:bodyPr>
          <a:lstStyle/>
          <a:p>
            <a:pPr algn="just"/>
            <a:r>
              <a:rPr lang="pt-PT" sz="3600" dirty="0">
                <a:latin typeface="Arial" panose="020B0604020202020204" pitchFamily="34" charset="0"/>
                <a:ea typeface="Arial" panose="020B0604020202020204" pitchFamily="34" charset="0"/>
              </a:rPr>
              <a:t>A </a:t>
            </a:r>
            <a:r>
              <a:rPr lang="pt-PT" sz="3600" dirty="0">
                <a:effectLst/>
                <a:latin typeface="Arial" panose="020B0604020202020204" pitchFamily="34" charset="0"/>
                <a:ea typeface="Arial" panose="020B0604020202020204" pitchFamily="34" charset="0"/>
              </a:rPr>
              <a:t>educação pode ser compreendida como processo ontológico da constituição humana que produz sentidos e cria significados de ser e estar  no mundo.</a:t>
            </a:r>
          </a:p>
          <a:p>
            <a:pPr algn="just"/>
            <a:r>
              <a:rPr lang="pt-PT" sz="3600" dirty="0">
                <a:effectLst/>
                <a:latin typeface="Arial" panose="020B0604020202020204" pitchFamily="34" charset="0"/>
                <a:ea typeface="Arial" panose="020B0604020202020204" pitchFamily="34" charset="0"/>
              </a:rPr>
              <a:t> </a:t>
            </a:r>
            <a:r>
              <a:rPr lang="pt-PT" sz="3600" dirty="0">
                <a:latin typeface="Arial" panose="020B0604020202020204" pitchFamily="34" charset="0"/>
                <a:ea typeface="Arial" panose="020B0604020202020204" pitchFamily="34" charset="0"/>
              </a:rPr>
              <a:t>E</a:t>
            </a:r>
            <a:r>
              <a:rPr lang="pt-PT" sz="3600" dirty="0">
                <a:effectLst/>
                <a:latin typeface="Arial" panose="020B0604020202020204" pitchFamily="34" charset="0"/>
                <a:ea typeface="Arial" panose="020B0604020202020204" pitchFamily="34" charset="0"/>
              </a:rPr>
              <a:t>, posteriormente, a constituição da educação escolar como instituição social e civilizatória, </a:t>
            </a:r>
            <a:r>
              <a:rPr lang="pt-PT" sz="3600" dirty="0">
                <a:latin typeface="Arial" panose="020B0604020202020204" pitchFamily="34" charset="0"/>
                <a:ea typeface="Arial" panose="020B0604020202020204" pitchFamily="34" charset="0"/>
              </a:rPr>
              <a:t>que possibilita</a:t>
            </a:r>
            <a:r>
              <a:rPr lang="pt-PT" sz="3600" dirty="0">
                <a:effectLst/>
                <a:latin typeface="Arial" panose="020B0604020202020204" pitchFamily="34" charset="0"/>
                <a:ea typeface="Arial" panose="020B0604020202020204" pitchFamily="34" charset="0"/>
              </a:rPr>
              <a:t> compreender como se constitui historicamente a relação educação e</a:t>
            </a:r>
            <a:r>
              <a:rPr lang="pt-PT" sz="3600" spc="-30" dirty="0">
                <a:effectLst/>
                <a:latin typeface="Arial" panose="020B0604020202020204" pitchFamily="34" charset="0"/>
                <a:ea typeface="Arial" panose="020B0604020202020204" pitchFamily="34" charset="0"/>
              </a:rPr>
              <a:t> </a:t>
            </a:r>
            <a:r>
              <a:rPr lang="pt-PT" sz="3600" dirty="0">
                <a:effectLst/>
                <a:latin typeface="Arial" panose="020B0604020202020204" pitchFamily="34" charset="0"/>
                <a:ea typeface="Arial" panose="020B0604020202020204" pitchFamily="34" charset="0"/>
              </a:rPr>
              <a:t>trabalho.</a:t>
            </a:r>
            <a:endParaRPr lang="pt-BR" sz="3600" dirty="0">
              <a:effectLst/>
              <a:latin typeface="Arial" panose="020B0604020202020204" pitchFamily="34" charset="0"/>
              <a:ea typeface="Arial" panose="020B0604020202020204" pitchFamily="34" charset="0"/>
            </a:endParaRPr>
          </a:p>
          <a:p>
            <a:pPr algn="just"/>
            <a:endParaRPr lang="pt-BR" sz="3600" b="1" dirty="0"/>
          </a:p>
        </p:txBody>
      </p:sp>
    </p:spTree>
    <p:extLst>
      <p:ext uri="{BB962C8B-B14F-4D97-AF65-F5344CB8AC3E}">
        <p14:creationId xmlns:p14="http://schemas.microsoft.com/office/powerpoint/2010/main" val="2727859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A992BAFC-0C93-70CF-A156-18BF5EE359FE}"/>
              </a:ext>
            </a:extLst>
          </p:cNvPr>
          <p:cNvSpPr>
            <a:spLocks noGrp="1"/>
          </p:cNvSpPr>
          <p:nvPr>
            <p:ph idx="1"/>
          </p:nvPr>
        </p:nvSpPr>
        <p:spPr>
          <a:xfrm>
            <a:off x="1735494" y="513184"/>
            <a:ext cx="9769118" cy="5398038"/>
          </a:xfrm>
        </p:spPr>
        <p:style>
          <a:lnRef idx="2">
            <a:schemeClr val="dk1"/>
          </a:lnRef>
          <a:fillRef idx="1">
            <a:schemeClr val="lt1"/>
          </a:fillRef>
          <a:effectRef idx="0">
            <a:schemeClr val="dk1"/>
          </a:effectRef>
          <a:fontRef idx="minor">
            <a:schemeClr val="dk1"/>
          </a:fontRef>
        </p:style>
        <p:txBody>
          <a:bodyPr>
            <a:noAutofit/>
          </a:bodyPr>
          <a:lstStyle/>
          <a:p>
            <a:pPr marL="64770" marR="72390" indent="0" algn="just">
              <a:lnSpc>
                <a:spcPct val="150000"/>
              </a:lnSpc>
              <a:spcBef>
                <a:spcPts val="605"/>
              </a:spcBef>
              <a:spcAft>
                <a:spcPts val="0"/>
              </a:spcAft>
              <a:buNone/>
            </a:pPr>
            <a:r>
              <a:rPr lang="pt-PT" sz="2400" dirty="0">
                <a:solidFill>
                  <a:schemeClr val="tx1"/>
                </a:solidFill>
                <a:effectLst/>
                <a:latin typeface="Arial" panose="020B0604020202020204" pitchFamily="34" charset="0"/>
                <a:ea typeface="Arial" panose="020B0604020202020204" pitchFamily="34" charset="0"/>
              </a:rPr>
              <a:t>A educação é uma experiência antropológica que possibilita a aprendizagem que nos constitui, enquanto seres humanos. Para Charlot</a:t>
            </a:r>
            <a:r>
              <a:rPr lang="pt-PT" sz="2400" spc="-5" dirty="0">
                <a:solidFill>
                  <a:schemeClr val="tx1"/>
                </a:solidFill>
                <a:effectLst/>
                <a:latin typeface="Arial" panose="020B0604020202020204" pitchFamily="34" charset="0"/>
                <a:ea typeface="Arial" panose="020B0604020202020204" pitchFamily="34" charset="0"/>
              </a:rPr>
              <a:t> </a:t>
            </a:r>
            <a:r>
              <a:rPr lang="pt-PT" sz="2400" dirty="0">
                <a:solidFill>
                  <a:schemeClr val="tx1"/>
                </a:solidFill>
                <a:effectLst/>
                <a:latin typeface="Arial" panose="020B0604020202020204" pitchFamily="34" charset="0"/>
                <a:ea typeface="Arial" panose="020B0604020202020204" pitchFamily="34" charset="0"/>
              </a:rPr>
              <a:t>(2000),</a:t>
            </a:r>
            <a:endParaRPr lang="pt-BR" sz="2400" dirty="0">
              <a:solidFill>
                <a:schemeClr val="tx1"/>
              </a:solidFill>
              <a:effectLst/>
              <a:latin typeface="Arial" panose="020B0604020202020204" pitchFamily="34" charset="0"/>
              <a:ea typeface="Arial" panose="020B0604020202020204" pitchFamily="34" charset="0"/>
            </a:endParaRPr>
          </a:p>
          <a:p>
            <a:pPr marL="0" indent="0">
              <a:spcBef>
                <a:spcPts val="25"/>
              </a:spcBef>
              <a:buNone/>
            </a:pPr>
            <a:endParaRPr lang="pt-BR" sz="2400" dirty="0">
              <a:solidFill>
                <a:schemeClr val="tx1"/>
              </a:solidFill>
              <a:effectLst/>
              <a:latin typeface="Arial" panose="020B0604020202020204" pitchFamily="34" charset="0"/>
              <a:ea typeface="Arial" panose="020B0604020202020204" pitchFamily="34" charset="0"/>
            </a:endParaRPr>
          </a:p>
          <a:p>
            <a:pPr marL="1162050" marR="69215" indent="0" algn="just">
              <a:spcBef>
                <a:spcPts val="465"/>
              </a:spcBef>
              <a:spcAft>
                <a:spcPts val="0"/>
              </a:spcAft>
              <a:buNone/>
            </a:pPr>
            <a:r>
              <a:rPr lang="pt-PT" sz="2400" dirty="0">
                <a:solidFill>
                  <a:schemeClr val="tx1"/>
                </a:solidFill>
                <a:effectLst/>
                <a:latin typeface="Arial" panose="020B0604020202020204" pitchFamily="34" charset="0"/>
                <a:ea typeface="Arial" panose="020B0604020202020204" pitchFamily="34" charset="0"/>
              </a:rPr>
              <a:t>aprender para construir-se, em um triplo processo de </a:t>
            </a:r>
            <a:r>
              <a:rPr lang="pt-PT" sz="2400" b="1" dirty="0">
                <a:solidFill>
                  <a:schemeClr val="tx1"/>
                </a:solidFill>
                <a:effectLst/>
                <a:latin typeface="Arial" panose="020B0604020202020204" pitchFamily="34" charset="0"/>
                <a:ea typeface="Arial" panose="020B0604020202020204" pitchFamily="34" charset="0"/>
              </a:rPr>
              <a:t>“hominização</a:t>
            </a:r>
            <a:r>
              <a:rPr lang="pt-PT" sz="2400" dirty="0">
                <a:solidFill>
                  <a:schemeClr val="tx1"/>
                </a:solidFill>
                <a:effectLst/>
                <a:latin typeface="Arial" panose="020B0604020202020204" pitchFamily="34" charset="0"/>
                <a:ea typeface="Arial" panose="020B0604020202020204" pitchFamily="34" charset="0"/>
              </a:rPr>
              <a:t>” (tornar- se homem), </a:t>
            </a:r>
            <a:r>
              <a:rPr lang="pt-PT" sz="2400" b="1" dirty="0">
                <a:solidFill>
                  <a:schemeClr val="tx1"/>
                </a:solidFill>
                <a:effectLst/>
                <a:latin typeface="Arial" panose="020B0604020202020204" pitchFamily="34" charset="0"/>
                <a:ea typeface="Arial" panose="020B0604020202020204" pitchFamily="34" charset="0"/>
              </a:rPr>
              <a:t>de singularização </a:t>
            </a:r>
            <a:r>
              <a:rPr lang="pt-PT" sz="2400" dirty="0">
                <a:solidFill>
                  <a:schemeClr val="tx1"/>
                </a:solidFill>
                <a:effectLst/>
                <a:latin typeface="Arial" panose="020B0604020202020204" pitchFamily="34" charset="0"/>
                <a:ea typeface="Arial" panose="020B0604020202020204" pitchFamily="34" charset="0"/>
              </a:rPr>
              <a:t>(tornar-se um exemplo único de homem), </a:t>
            </a:r>
            <a:r>
              <a:rPr lang="pt-PT" sz="2400" b="1" dirty="0">
                <a:solidFill>
                  <a:schemeClr val="tx1"/>
                </a:solidFill>
                <a:effectLst/>
                <a:latin typeface="Arial" panose="020B0604020202020204" pitchFamily="34" charset="0"/>
                <a:ea typeface="Arial" panose="020B0604020202020204" pitchFamily="34" charset="0"/>
              </a:rPr>
              <a:t>de socialização </a:t>
            </a:r>
            <a:r>
              <a:rPr lang="pt-PT" sz="2400" dirty="0">
                <a:solidFill>
                  <a:schemeClr val="tx1"/>
                </a:solidFill>
                <a:effectLst/>
                <a:latin typeface="Arial" panose="020B0604020202020204" pitchFamily="34" charset="0"/>
                <a:ea typeface="Arial" panose="020B0604020202020204" pitchFamily="34" charset="0"/>
              </a:rPr>
              <a:t>(tornar-se membro de uma comunidade, partilhando seus valores e ocupando um lugar nela). Aprender para viver com outros homens com quem o mundo é partilhado. Aprender para apropriar-se do mundo, de uma parte desse mundo e para participar de um mundo pré-existente (CHARLOT, 2000, p. 53).</a:t>
            </a:r>
            <a:endParaRPr lang="pt-BR" sz="2400" dirty="0">
              <a:solidFill>
                <a:schemeClr val="tx1"/>
              </a:solidFill>
              <a:effectLst/>
              <a:latin typeface="Arial" panose="020B0604020202020204" pitchFamily="34" charset="0"/>
              <a:ea typeface="Arial" panose="020B0604020202020204" pitchFamily="34" charset="0"/>
            </a:endParaRPr>
          </a:p>
          <a:p>
            <a:endParaRPr lang="pt-BR" sz="2400" dirty="0">
              <a:solidFill>
                <a:schemeClr val="tx1"/>
              </a:solidFill>
            </a:endParaRPr>
          </a:p>
        </p:txBody>
      </p:sp>
    </p:spTree>
    <p:extLst>
      <p:ext uri="{BB962C8B-B14F-4D97-AF65-F5344CB8AC3E}">
        <p14:creationId xmlns:p14="http://schemas.microsoft.com/office/powerpoint/2010/main" val="1721192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F22799B-5F4E-32F8-2820-0681CF355F8A}"/>
              </a:ext>
            </a:extLst>
          </p:cNvPr>
          <p:cNvSpPr>
            <a:spLocks noGrp="1"/>
          </p:cNvSpPr>
          <p:nvPr>
            <p:ph type="title"/>
          </p:nvPr>
        </p:nvSpPr>
        <p:spPr>
          <a:xfrm>
            <a:off x="1754155" y="624110"/>
            <a:ext cx="9750457" cy="691506"/>
          </a:xfrm>
        </p:spPr>
        <p:style>
          <a:lnRef idx="2">
            <a:schemeClr val="dk1"/>
          </a:lnRef>
          <a:fillRef idx="1">
            <a:schemeClr val="lt1"/>
          </a:fillRef>
          <a:effectRef idx="0">
            <a:schemeClr val="dk1"/>
          </a:effectRef>
          <a:fontRef idx="minor">
            <a:schemeClr val="dk1"/>
          </a:fontRef>
        </p:style>
        <p:txBody>
          <a:bodyPr/>
          <a:lstStyle/>
          <a:p>
            <a:r>
              <a:rPr lang="pt-BR" b="1" dirty="0">
                <a:latin typeface="Arial" panose="020B0604020202020204" pitchFamily="34" charset="0"/>
                <a:cs typeface="Arial" panose="020B0604020202020204" pitchFamily="34" charset="0"/>
              </a:rPr>
              <a:t>Educação</a:t>
            </a:r>
          </a:p>
        </p:txBody>
      </p:sp>
      <p:sp>
        <p:nvSpPr>
          <p:cNvPr id="3" name="Espaço Reservado para Conteúdo 2">
            <a:extLst>
              <a:ext uri="{FF2B5EF4-FFF2-40B4-BE49-F238E27FC236}">
                <a16:creationId xmlns:a16="http://schemas.microsoft.com/office/drawing/2014/main" id="{9DB09B5A-C4E3-E15E-56E2-A90623C031B5}"/>
              </a:ext>
            </a:extLst>
          </p:cNvPr>
          <p:cNvSpPr>
            <a:spLocks noGrp="1"/>
          </p:cNvSpPr>
          <p:nvPr>
            <p:ph idx="1"/>
          </p:nvPr>
        </p:nvSpPr>
        <p:spPr>
          <a:xfrm>
            <a:off x="1038225" y="1698172"/>
            <a:ext cx="10466387" cy="4698242"/>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sz="3200" dirty="0">
                <a:solidFill>
                  <a:schemeClr val="tx1"/>
                </a:solidFill>
                <a:latin typeface="Arial" panose="020B0604020202020204" pitchFamily="34" charset="0"/>
                <a:cs typeface="Arial" panose="020B0604020202020204" pitchFamily="34" charset="0"/>
              </a:rPr>
              <a:t>A educação é um processo organizado, sistemático e intencional, ao mesmo tempo em que é complexo, dinâmico e evolutivo, em vista do que demanda não apenas um grande quadro funcional, como também a participação da comunidade, dos pais e de organizações diversas, para efetivá-lo com a qualidade necessária que a sociedade tecnológica da informação e do conhecimento demanda. </a:t>
            </a:r>
          </a:p>
          <a:p>
            <a:pPr marL="0" indent="0" algn="just">
              <a:buNone/>
            </a:pPr>
            <a:r>
              <a:rPr lang="pt-BR" sz="3200" dirty="0">
                <a:solidFill>
                  <a:schemeClr val="tx1"/>
                </a:solidFill>
                <a:latin typeface="Arial" panose="020B0604020202020204" pitchFamily="34" charset="0"/>
                <a:cs typeface="Arial" panose="020B0604020202020204" pitchFamily="34" charset="0"/>
              </a:rPr>
              <a:t>                                                              Heloisa </a:t>
            </a:r>
            <a:r>
              <a:rPr lang="pt-BR" sz="3200" dirty="0" err="1">
                <a:solidFill>
                  <a:schemeClr val="tx1"/>
                </a:solidFill>
                <a:latin typeface="Arial" panose="020B0604020202020204" pitchFamily="34" charset="0"/>
                <a:cs typeface="Arial" panose="020B0604020202020204" pitchFamily="34" charset="0"/>
              </a:rPr>
              <a:t>Luck</a:t>
            </a:r>
            <a:endParaRPr lang="pt-BR"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619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98C9D04-DA3B-ECDD-405C-F75D30B5A29E}"/>
              </a:ext>
            </a:extLst>
          </p:cNvPr>
          <p:cNvSpPr>
            <a:spLocks noGrp="1"/>
          </p:cNvSpPr>
          <p:nvPr>
            <p:ph type="title"/>
          </p:nvPr>
        </p:nvSpPr>
        <p:spPr>
          <a:xfrm>
            <a:off x="1922106" y="682367"/>
            <a:ext cx="9431693" cy="633251"/>
          </a:xfrm>
        </p:spPr>
        <p:style>
          <a:lnRef idx="2">
            <a:schemeClr val="dk1"/>
          </a:lnRef>
          <a:fillRef idx="1">
            <a:schemeClr val="lt1"/>
          </a:fillRef>
          <a:effectRef idx="0">
            <a:schemeClr val="dk1"/>
          </a:effectRef>
          <a:fontRef idx="minor">
            <a:schemeClr val="dk1"/>
          </a:fontRef>
        </p:style>
        <p:txBody>
          <a:bodyPr>
            <a:normAutofit fontScale="90000"/>
          </a:bodyPr>
          <a:lstStyle/>
          <a:p>
            <a:pPr algn="ctr"/>
            <a:r>
              <a:rPr lang="pt-BR" b="1" dirty="0">
                <a:latin typeface="Arial" panose="020B0604020202020204" pitchFamily="34" charset="0"/>
                <a:cs typeface="Arial" panose="020B0604020202020204" pitchFamily="34" charset="0"/>
              </a:rPr>
              <a:t>A Escola: </a:t>
            </a:r>
            <a:r>
              <a:rPr lang="pt-BR" sz="3600" b="1" i="0" u="none" strike="noStrike" dirty="0">
                <a:solidFill>
                  <a:srgbClr val="000000"/>
                </a:solidFill>
                <a:effectLst/>
                <a:latin typeface="Arial" panose="020B0604020202020204" pitchFamily="34" charset="0"/>
                <a:cs typeface="Arial" panose="020B0604020202020204" pitchFamily="34" charset="0"/>
              </a:rPr>
              <a:t>A construção da escola pública.</a:t>
            </a:r>
            <a:br>
              <a:rPr lang="pt-BR" sz="3600" b="1" dirty="0">
                <a:effectLst/>
                <a:latin typeface="Arial" panose="020B0604020202020204" pitchFamily="34" charset="0"/>
                <a:cs typeface="Arial" panose="020B0604020202020204" pitchFamily="34" charset="0"/>
              </a:rPr>
            </a:br>
            <a:endParaRPr lang="pt-BR" b="1" dirty="0">
              <a:latin typeface="Arial" panose="020B0604020202020204" pitchFamily="34" charset="0"/>
              <a:cs typeface="Arial" panose="020B0604020202020204" pitchFamily="34" charset="0"/>
            </a:endParaRPr>
          </a:p>
        </p:txBody>
      </p:sp>
      <p:sp>
        <p:nvSpPr>
          <p:cNvPr id="3" name="Espaço Reservado para Conteúdo 2">
            <a:extLst>
              <a:ext uri="{FF2B5EF4-FFF2-40B4-BE49-F238E27FC236}">
                <a16:creationId xmlns:a16="http://schemas.microsoft.com/office/drawing/2014/main" id="{3002E701-29D5-3044-3FAE-A45B93CB2F31}"/>
              </a:ext>
            </a:extLst>
          </p:cNvPr>
          <p:cNvSpPr>
            <a:spLocks noGrp="1"/>
          </p:cNvSpPr>
          <p:nvPr>
            <p:ph idx="1"/>
          </p:nvPr>
        </p:nvSpPr>
        <p:spPr>
          <a:xfrm>
            <a:off x="1574799" y="1912777"/>
            <a:ext cx="10265747" cy="3827624"/>
          </a:xfrm>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endParaRPr lang="pt-BR" sz="3200" dirty="0">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pt-BR" sz="3200" dirty="0">
                <a:latin typeface="Arial" panose="020B0604020202020204" pitchFamily="34" charset="0"/>
                <a:ea typeface="Times New Roman" panose="02020603050405020304" pitchFamily="18" charset="0"/>
                <a:cs typeface="Arial" panose="020B0604020202020204" pitchFamily="34" charset="0"/>
              </a:rPr>
              <a:t>A</a:t>
            </a:r>
            <a:r>
              <a:rPr lang="pt-BR" sz="3200" dirty="0">
                <a:effectLst/>
                <a:latin typeface="Arial" panose="020B0604020202020204" pitchFamily="34" charset="0"/>
                <a:ea typeface="Times New Roman" panose="02020603050405020304" pitchFamily="18" charset="0"/>
                <a:cs typeface="Arial" panose="020B0604020202020204" pitchFamily="34" charset="0"/>
              </a:rPr>
              <a:t> educação escolar presente em nossa cultura exerce a função de socialização – humanização do homem (Gómez, 2000). É uma resposta às necessidades de complexificação das sociedades contemporâneas, resultantes das demandas da industrialização e da urbanização. </a:t>
            </a:r>
          </a:p>
          <a:p>
            <a:pPr marL="0" indent="0" algn="just">
              <a:buNone/>
            </a:pP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2022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2086F4BF-B251-93D7-EEFC-8B9F0602E58B}"/>
              </a:ext>
            </a:extLst>
          </p:cNvPr>
          <p:cNvSpPr>
            <a:spLocks noGrp="1"/>
          </p:cNvSpPr>
          <p:nvPr>
            <p:ph type="title"/>
          </p:nvPr>
        </p:nvSpPr>
        <p:spPr>
          <a:xfrm>
            <a:off x="1752633" y="795867"/>
            <a:ext cx="8912225" cy="846666"/>
          </a:xfrm>
        </p:spPr>
        <p:style>
          <a:lnRef idx="2">
            <a:schemeClr val="dk1"/>
          </a:lnRef>
          <a:fillRef idx="1">
            <a:schemeClr val="lt1"/>
          </a:fillRef>
          <a:effectRef idx="0">
            <a:schemeClr val="dk1"/>
          </a:effectRef>
          <a:fontRef idx="minor">
            <a:schemeClr val="dk1"/>
          </a:fontRef>
        </p:style>
        <p:txBody>
          <a:bodyPr>
            <a:normAutofit fontScale="90000"/>
          </a:bodyPr>
          <a:lstStyle/>
          <a:p>
            <a:pPr algn="ctr"/>
            <a:r>
              <a:rPr lang="pt-BR" b="1" dirty="0">
                <a:latin typeface="Arial" panose="020B0604020202020204" pitchFamily="34" charset="0"/>
                <a:cs typeface="Arial" panose="020B0604020202020204" pitchFamily="34" charset="0"/>
              </a:rPr>
              <a:t>A Escola: </a:t>
            </a:r>
            <a:r>
              <a:rPr lang="pt-BR" sz="3600" b="1" i="0" u="none" strike="noStrike" dirty="0">
                <a:solidFill>
                  <a:srgbClr val="000000"/>
                </a:solidFill>
                <a:effectLst/>
                <a:latin typeface="Arial" panose="020B0604020202020204" pitchFamily="34" charset="0"/>
                <a:cs typeface="Arial" panose="020B0604020202020204" pitchFamily="34" charset="0"/>
              </a:rPr>
              <a:t>A construção da escola pública</a:t>
            </a:r>
            <a:br>
              <a:rPr lang="pt-BR" sz="3600" b="1" i="0" u="none" strike="noStrike" dirty="0">
                <a:solidFill>
                  <a:srgbClr val="000000"/>
                </a:solidFill>
                <a:effectLst/>
                <a:latin typeface="Arial" panose="020B0604020202020204" pitchFamily="34" charset="0"/>
                <a:cs typeface="Arial" panose="020B0604020202020204" pitchFamily="34" charset="0"/>
              </a:rPr>
            </a:br>
            <a:br>
              <a:rPr lang="pt-BR" sz="3600" b="1" dirty="0">
                <a:effectLst/>
                <a:latin typeface="Arial" panose="020B0604020202020204" pitchFamily="34" charset="0"/>
                <a:cs typeface="Arial" panose="020B0604020202020204" pitchFamily="34" charset="0"/>
              </a:rPr>
            </a:br>
            <a:br>
              <a:rPr lang="pt-BR" b="1" dirty="0">
                <a:latin typeface="Arial" panose="020B0604020202020204" pitchFamily="34" charset="0"/>
                <a:cs typeface="Arial" panose="020B0604020202020204" pitchFamily="34" charset="0"/>
              </a:rPr>
            </a:br>
            <a:endParaRPr lang="pt-BR" b="1" dirty="0">
              <a:latin typeface="Arial" panose="020B0604020202020204" pitchFamily="34" charset="0"/>
              <a:cs typeface="Arial" panose="020B0604020202020204" pitchFamily="34" charset="0"/>
            </a:endParaRPr>
          </a:p>
        </p:txBody>
      </p:sp>
      <p:sp>
        <p:nvSpPr>
          <p:cNvPr id="3" name="Espaço Reservado para Conteúdo 2">
            <a:extLst>
              <a:ext uri="{FF2B5EF4-FFF2-40B4-BE49-F238E27FC236}">
                <a16:creationId xmlns:a16="http://schemas.microsoft.com/office/drawing/2014/main" id="{CFD780E6-8CD1-6B5B-3421-219353AD04B2}"/>
              </a:ext>
            </a:extLst>
          </p:cNvPr>
          <p:cNvSpPr>
            <a:spLocks noGrp="1"/>
          </p:cNvSpPr>
          <p:nvPr>
            <p:ph idx="1"/>
          </p:nvPr>
        </p:nvSpPr>
        <p:spPr>
          <a:xfrm>
            <a:off x="1604866" y="1838132"/>
            <a:ext cx="9748934" cy="4096139"/>
          </a:xfrm>
        </p:spPr>
        <p:style>
          <a:lnRef idx="2">
            <a:schemeClr val="dk1"/>
          </a:lnRef>
          <a:fillRef idx="1">
            <a:schemeClr val="lt1"/>
          </a:fillRef>
          <a:effectRef idx="0">
            <a:schemeClr val="dk1"/>
          </a:effectRef>
          <a:fontRef idx="minor">
            <a:schemeClr val="dk1"/>
          </a:fontRef>
        </p:style>
        <p:txBody>
          <a:bodyPr>
            <a:noAutofit/>
          </a:bodyPr>
          <a:lstStyle/>
          <a:p>
            <a:pPr algn="just"/>
            <a:r>
              <a:rPr lang="pt-BR" sz="2800" dirty="0">
                <a:effectLst/>
                <a:latin typeface="Arial" panose="020B0604020202020204" pitchFamily="34" charset="0"/>
                <a:ea typeface="Times New Roman" panose="02020603050405020304" pitchFamily="18" charset="0"/>
                <a:cs typeface="Arial" panose="020B0604020202020204" pitchFamily="34" charset="0"/>
              </a:rPr>
              <a:t>A escola é um espaço institucional</a:t>
            </a:r>
            <a:r>
              <a:rPr lang="pt-BR" sz="2800" b="1" dirty="0">
                <a:effectLst/>
                <a:latin typeface="Arial" panose="020B0604020202020204" pitchFamily="34" charset="0"/>
                <a:ea typeface="Times New Roman" panose="02020603050405020304" pitchFamily="18" charset="0"/>
                <a:cs typeface="Arial" panose="020B0604020202020204" pitchFamily="34" charset="0"/>
              </a:rPr>
              <a:t> </a:t>
            </a:r>
            <a:r>
              <a:rPr lang="pt-BR" sz="2800" dirty="0">
                <a:effectLst/>
                <a:latin typeface="Arial" panose="020B0604020202020204" pitchFamily="34" charset="0"/>
                <a:ea typeface="Times New Roman" panose="02020603050405020304" pitchFamily="18" charset="0"/>
                <a:cs typeface="Arial" panose="020B0604020202020204" pitchFamily="34" charset="0"/>
              </a:rPr>
              <a:t>vinculado ao objetivo de difusão dos conhecimentos sistematizados pela humanidade. Por essa razão, suas bases normativas são históricas e possuem os paradoxos e os conflitos que parecem ser inerentes à condição social e humana. Surge como instituição pública, laica e gratuita no contexto da modernidade, tendo como </a:t>
            </a:r>
            <a:r>
              <a:rPr lang="pt-BR" sz="2800" b="1" dirty="0">
                <a:effectLst/>
                <a:latin typeface="Arial" panose="020B0604020202020204" pitchFamily="34" charset="0"/>
                <a:ea typeface="Times New Roman" panose="02020603050405020304" pitchFamily="18" charset="0"/>
                <a:cs typeface="Arial" panose="020B0604020202020204" pitchFamily="34" charset="0"/>
              </a:rPr>
              <a:t>um dos deveres a transmissão e o ensinamento dos fundamentos da ciência.</a:t>
            </a:r>
            <a:r>
              <a:rPr lang="pt-BR" sz="2800" dirty="0">
                <a:effectLst/>
                <a:latin typeface="Arial" panose="020B0604020202020204" pitchFamily="34" charset="0"/>
                <a:ea typeface="Times New Roman" panose="02020603050405020304" pitchFamily="18" charset="0"/>
                <a:cs typeface="Arial" panose="020B0604020202020204" pitchFamily="34" charset="0"/>
              </a:rPr>
              <a:t>  </a:t>
            </a:r>
          </a:p>
          <a:p>
            <a:pPr algn="just"/>
            <a:endParaRPr lang="pt-B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3468600"/>
      </p:ext>
    </p:extLst>
  </p:cSld>
  <p:clrMapOvr>
    <a:masterClrMapping/>
  </p:clrMapOvr>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20465</TotalTime>
  <Words>2529</Words>
  <Application>Microsoft Office PowerPoint</Application>
  <PresentationFormat>Widescreen</PresentationFormat>
  <Paragraphs>103</Paragraphs>
  <Slides>29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29</vt:i4>
      </vt:variant>
    </vt:vector>
  </HeadingPairs>
  <TitlesOfParts>
    <vt:vector size="34" baseType="lpstr">
      <vt:lpstr>Arial</vt:lpstr>
      <vt:lpstr>Century Gothic</vt:lpstr>
      <vt:lpstr>Wingdings</vt:lpstr>
      <vt:lpstr>Wingdings 3</vt:lpstr>
      <vt:lpstr>Cacho</vt:lpstr>
      <vt:lpstr>  Políticas Públicas para a Educação Básica </vt:lpstr>
      <vt:lpstr>UNIDADE II - Gestão democrática na escola </vt:lpstr>
      <vt:lpstr>A educação e os seus  processos  históricos como  articuladores da constituição da Escola</vt:lpstr>
      <vt:lpstr>Apresentação do PowerPoint</vt:lpstr>
      <vt:lpstr>A EDUCAÇÃO</vt:lpstr>
      <vt:lpstr>Apresentação do PowerPoint</vt:lpstr>
      <vt:lpstr>Educação</vt:lpstr>
      <vt:lpstr>A Escola: A construção da escola pública. </vt:lpstr>
      <vt:lpstr>A Escola: A construção da escola pública   </vt:lpstr>
      <vt:lpstr>A Escola: A construção da escola pública.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Funções da escola e qualidade do ensino</vt:lpstr>
      <vt:lpstr>Elementos da Educação</vt:lpstr>
      <vt:lpstr>A escola</vt:lpstr>
      <vt:lpstr>Os professores</vt:lpstr>
      <vt:lpstr>Os alunos</vt:lpstr>
      <vt:lpstr>Os  funcionários </vt:lpstr>
      <vt:lpstr>Os gestores escolares</vt:lpstr>
      <vt:lpstr>As funções da escola  </vt:lpstr>
      <vt:lpstr>As funções exigidas da escola.  </vt:lpstr>
      <vt:lpstr>Referencias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Políticas Públicas para a Educação Básica</dc:title>
  <dc:creator>Maria Carolina Fortes</dc:creator>
  <cp:lastModifiedBy>Maria Carolina Fortes</cp:lastModifiedBy>
  <cp:revision>7</cp:revision>
  <dcterms:created xsi:type="dcterms:W3CDTF">2023-08-28T17:07:11Z</dcterms:created>
  <dcterms:modified xsi:type="dcterms:W3CDTF">2023-10-02T14:34:38Z</dcterms:modified>
</cp:coreProperties>
</file>