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2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chemeClr val="dk1"/>
                </a:solidFill>
                <a:latin typeface="Calibri"/>
              </a:rPr>
              <a:t>Clique para mover o slide</a:t>
            </a: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36FC11B-A885-45C8-9C0E-87A186D85E3F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5F4ACC6-7BC5-4AEC-8829-319A8DCD699C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501C408-F357-4CA5-9AB3-21F7BC4AE786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850F6B2-E397-4733-95C6-D1C03DE1E1CF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A0A6B79-054D-4874-B7A1-15361A90E67B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5646664-7FF5-4B92-998C-D48237B0454A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57DDDF-BA3C-4277-B30A-5D4D71152BB8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51FA3A-DC27-4CF2-B3E9-63DB5DEC5200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517C5B-B8E1-49FD-90AD-AF8F2A8CA83F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43280D4-0E02-491C-A068-07C219840297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902E99C-EEAC-4EE8-982E-59FB9C582218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1725D6B-B61A-429C-B7ED-B1E32763370D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CF3438C-BC7B-4268-B0BB-AD94E000ADAA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79E248A-280C-4D51-8154-24F8BA9E00C8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D57D9F4-FF4F-4905-AB83-3EEA80CF684E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8848A92-BDBC-40D5-B50C-48F96A74275A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7C10D8-0274-40F9-8948-514E4C326C1D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8551C0-F941-43F0-824A-1D46019E6C35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9830EB-07BB-4A5E-83DA-CFE64DA7C3DA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4D15B3-06F2-4784-A1C3-A8E808EA5FDC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5EEBE48-35C0-478F-A196-F9EE4916305B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878B79A-D7E0-4FA3-BB97-84DC4BD82338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077F60B-6339-4754-AB7D-F943EADF3270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6EF6F5B-20D3-4345-8CB8-F8FCA9955182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B77716-7B80-437B-934B-1523CC95435A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03CC4E-473B-4F63-9430-1322D56BFBA3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9E73579-7758-4667-BEE5-99C4E63FC3A2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536120" y="297288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E190A3D-4208-4039-8247-7118B2618105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153612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92424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C40FE24-CF8E-4B76-BDCB-EAD9B2FD84B6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091480" y="21891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647200" y="21891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1536120" y="297288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5091480" y="297288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647200" y="297288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18167ED-9EEF-4A77-822C-BAF738D07C92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536120" y="218916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20EAEAF-6566-479A-8B27-B8E55AA5AFA2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83CC31D-FF4C-448D-BAA1-B39C68F15A02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DBB145F-8378-4EA2-93CB-D2C689BC3D3C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199402B-2783-4E98-B83E-22A3232B800F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252240" y="95040"/>
            <a:ext cx="5876640" cy="41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FBA1EBA-581C-4516-A5D4-31DF6C6347AB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153612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A66D14A-5B88-4C99-AC50-A73BD99CC0E3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92424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DBFF1E8-C34D-404B-9C94-15EBD45E176F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1536120" y="297288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9143BC9-F92B-4386-8291-2529C25A349B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aixaDeTexto 9"/>
          <p:cNvSpPr/>
          <p:nvPr/>
        </p:nvSpPr>
        <p:spPr>
          <a:xfrm>
            <a:off x="0" y="-7200"/>
            <a:ext cx="12191760" cy="1096200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r>
              <a:rPr b="0" lang="pt-BR" sz="4400" spc="-1" strike="noStrike">
                <a:solidFill>
                  <a:schemeClr val="dk1"/>
                </a:solidFill>
                <a:latin typeface="Calibri"/>
              </a:rPr>
              <a:t>Clique para editar o formato do texto do título</a:t>
            </a:r>
            <a:endParaRPr b="0" lang="pt-B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1"/>
          </p:nvPr>
        </p:nvSpPr>
        <p:spPr>
          <a:xfrm>
            <a:off x="944028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6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209C0B6-EFB3-4793-A842-BFA5A9A25648}" type="slidenum">
              <a:rPr b="0" lang="pt-BR" sz="16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&lt;número&gt;</a:t>
            </a:fld>
            <a:endParaRPr b="0" lang="pt-BR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CaixaDeTexto 7"/>
          <p:cNvSpPr/>
          <p:nvPr/>
        </p:nvSpPr>
        <p:spPr>
          <a:xfrm>
            <a:off x="0" y="1097640"/>
            <a:ext cx="870840" cy="5760000"/>
          </a:xfrm>
          <a:prstGeom prst="rect">
            <a:avLst/>
          </a:prstGeom>
          <a:pattFill prst="wdUpDiag">
            <a:fgClr>
              <a:srgbClr val="a9d18e"/>
            </a:fgClr>
            <a:bgClr>
              <a:srgbClr val="ffffff"/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Imagem 8" descr=""/>
          <p:cNvPicPr/>
          <p:nvPr/>
        </p:nvPicPr>
        <p:blipFill>
          <a:blip r:embed="rId2"/>
          <a:stretch/>
        </p:blipFill>
        <p:spPr>
          <a:xfrm>
            <a:off x="0" y="720"/>
            <a:ext cx="1928520" cy="1079640"/>
          </a:xfrm>
          <a:prstGeom prst="rect">
            <a:avLst/>
          </a:prstGeom>
          <a:ln w="0">
            <a:noFill/>
          </a:ln>
        </p:spPr>
      </p:pic>
      <p:pic>
        <p:nvPicPr>
          <p:cNvPr id="5" name="Imagem 10" descr=""/>
          <p:cNvPicPr/>
          <p:nvPr/>
        </p:nvPicPr>
        <p:blipFill>
          <a:blip r:embed="rId3"/>
          <a:stretch/>
        </p:blipFill>
        <p:spPr>
          <a:xfrm>
            <a:off x="10871280" y="1440"/>
            <a:ext cx="1311840" cy="10796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1536120" y="218916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Clique para editar o texto mestre</a:t>
            </a:r>
            <a:endParaRPr b="0" lang="pt-BR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 rot="16200000">
            <a:off x="-2264760" y="3607200"/>
            <a:ext cx="5401080" cy="74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Clique para editar o texto mestre</a:t>
            </a:r>
            <a:endParaRPr b="0" lang="pt-BR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/>
          </p:nvPr>
        </p:nvSpPr>
        <p:spPr>
          <a:xfrm>
            <a:off x="1165320" y="1945440"/>
            <a:ext cx="10515240" cy="430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</a:rPr>
              <a:t>Tecnologia dos Materiais</a:t>
            </a:r>
            <a:endParaRPr b="0" lang="pt-BR" sz="4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4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r>
              <a:rPr b="1" i="1" lang="pt-BR" sz="3200" spc="-1" strike="noStrike">
                <a:solidFill>
                  <a:srgbClr val="000000"/>
                </a:solidFill>
                <a:latin typeface="Arial"/>
                <a:ea typeface="Arial Unicode MS"/>
              </a:rPr>
              <a:t>Aula 4 – </a:t>
            </a:r>
            <a:r>
              <a:rPr b="1" lang="pt-BR" sz="3200" spc="-1" strike="noStrike">
                <a:solidFill>
                  <a:schemeClr val="dk1"/>
                </a:solidFill>
                <a:latin typeface="Arial"/>
                <a:ea typeface="Arial Unicode MS"/>
              </a:rPr>
              <a:t>Imperfeições nos Sólidos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4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12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6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FB3EEDC-3A4A-405A-AF1D-0C04C1A3A718}" type="slidenum">
              <a:rPr b="0" lang="pt-BR" sz="16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&lt;número&gt;</a:t>
            </a:fld>
            <a:endParaRPr b="0" lang="pt-BR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9000" y="14328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PONTUAIS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971640" y="134568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Átomos Substitucionais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0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Retângulo 1"/>
          <p:cNvSpPr/>
          <p:nvPr/>
        </p:nvSpPr>
        <p:spPr>
          <a:xfrm>
            <a:off x="1773360" y="2073600"/>
            <a:ext cx="8871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Quando um átomo da rede cristalina é substituído por outro de tamanho diferente.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2" name="Group 16"/>
          <p:cNvGrpSpPr/>
          <p:nvPr/>
        </p:nvGrpSpPr>
        <p:grpSpPr>
          <a:xfrm>
            <a:off x="2720160" y="3189600"/>
            <a:ext cx="7490160" cy="3303000"/>
            <a:chOff x="2720160" y="3189600"/>
            <a:chExt cx="7490160" cy="3303000"/>
          </a:xfrm>
        </p:grpSpPr>
        <p:pic>
          <p:nvPicPr>
            <p:cNvPr id="113" name="Picture 17" descr="fig 04_01"/>
            <p:cNvPicPr/>
            <p:nvPr/>
          </p:nvPicPr>
          <p:blipFill>
            <a:blip r:embed="rId1"/>
            <a:srcRect l="69370" t="0" r="0" b="59289"/>
            <a:stretch/>
          </p:blipFill>
          <p:spPr>
            <a:xfrm>
              <a:off x="6925320" y="3189600"/>
              <a:ext cx="3285000" cy="3303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4" name="Picture 18" descr="fig 04_01"/>
            <p:cNvPicPr/>
            <p:nvPr/>
          </p:nvPicPr>
          <p:blipFill>
            <a:blip r:embed="rId2"/>
            <a:srcRect l="-27" t="50901" r="69862" b="8401"/>
            <a:stretch/>
          </p:blipFill>
          <p:spPr>
            <a:xfrm>
              <a:off x="2720160" y="3189600"/>
              <a:ext cx="3234960" cy="3303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D37523A-258E-4E67-85CD-0BC5F02AB09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429000" y="14328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PONTUAIS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971640" y="134568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Átomos Substitucionais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CaixaDeTexto 3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Retângulo 1"/>
          <p:cNvSpPr/>
          <p:nvPr/>
        </p:nvSpPr>
        <p:spPr>
          <a:xfrm>
            <a:off x="1773360" y="2073600"/>
            <a:ext cx="8871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Um metal considerado puro sempre tem impurezas (átomos estranhos) presentes.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Retângulo 13"/>
          <p:cNvSpPr/>
          <p:nvPr/>
        </p:nvSpPr>
        <p:spPr>
          <a:xfrm>
            <a:off x="1773360" y="357300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presença de impurezas promove a formação de defeitos pontuais.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tângulo 14"/>
          <p:cNvSpPr/>
          <p:nvPr/>
        </p:nvSpPr>
        <p:spPr>
          <a:xfrm>
            <a:off x="1773360" y="4610880"/>
            <a:ext cx="887112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Impurezas são adicionadas intencionalmente com a finalidade: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- aumentar a resistência mecânica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- aumentar a resistência à corrosão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- Aumentar a condutividade elétrica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733E506-0AB4-4C1F-89DB-7C26617E0E17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451760" y="15120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Ligas Metálicas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971640" y="134568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Ligas Metálicas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CaixaDeTexto 3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Defeitos Pontuais ???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tângulo 1"/>
          <p:cNvSpPr/>
          <p:nvPr/>
        </p:nvSpPr>
        <p:spPr>
          <a:xfrm>
            <a:off x="1704600" y="1900800"/>
            <a:ext cx="88711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Átomos de impurezas são adicionados intencionalmente a uma estrutura cristalina formada por outro átomo para gerar propriedades específicas nos materiais.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Retângulo 13"/>
          <p:cNvSpPr/>
          <p:nvPr/>
        </p:nvSpPr>
        <p:spPr>
          <a:xfrm>
            <a:off x="1773360" y="346896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Formam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SOLUÇÕES SÓLIDAS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Retângulo 14"/>
          <p:cNvSpPr/>
          <p:nvPr/>
        </p:nvSpPr>
        <p:spPr>
          <a:xfrm>
            <a:off x="2316960" y="407700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Dois ou mais elementos dispersos em uma única fase.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Retângulo 8"/>
          <p:cNvSpPr/>
          <p:nvPr/>
        </p:nvSpPr>
        <p:spPr>
          <a:xfrm>
            <a:off x="2316960" y="4684680"/>
            <a:ext cx="8871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estrutura cristalina do material que atua como matriz é mantida e não formam-se novas estruturas.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Retângulo 10"/>
          <p:cNvSpPr/>
          <p:nvPr/>
        </p:nvSpPr>
        <p:spPr>
          <a:xfrm>
            <a:off x="2316960" y="5682960"/>
            <a:ext cx="8871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Solvente : elemento ou composto presente em maior quantidade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Soluto: elemento ou composto presente em menor quantidade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FAF0E59-F18F-4CFD-9B0E-86E18B3F2234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080600" y="13356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Ligas Metálicas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0" name="CaixaDeTexto 3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Defeitos Pontuais ???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Retângulo 13"/>
          <p:cNvSpPr/>
          <p:nvPr/>
        </p:nvSpPr>
        <p:spPr>
          <a:xfrm>
            <a:off x="1319040" y="122256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SOLUÇÕES SÓLIDAS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Retângulo 14"/>
          <p:cNvSpPr/>
          <p:nvPr/>
        </p:nvSpPr>
        <p:spPr>
          <a:xfrm>
            <a:off x="2316960" y="207072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solubilidade depende 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Retângulo 8"/>
          <p:cNvSpPr/>
          <p:nvPr/>
        </p:nvSpPr>
        <p:spPr>
          <a:xfrm>
            <a:off x="2316960" y="4348800"/>
            <a:ext cx="88711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As soluções sólidas formam-se mais facilmente quando o elemento de liga (impureza) e matriz apresentam estrutura cristalina e dimensões eletrônicas semelhantes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Retângulo 10"/>
          <p:cNvSpPr/>
          <p:nvPr/>
        </p:nvSpPr>
        <p:spPr>
          <a:xfrm>
            <a:off x="2316960" y="5842440"/>
            <a:ext cx="8871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 u="sng">
                <a:solidFill>
                  <a:schemeClr val="dk1"/>
                </a:solidFill>
                <a:uFillTx/>
                <a:latin typeface="Arial"/>
              </a:rPr>
              <a:t>Limite de solubilidade: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depende da valência, tamanho e estrutura dos átomos envolvidos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etângulo 11"/>
          <p:cNvSpPr/>
          <p:nvPr/>
        </p:nvSpPr>
        <p:spPr>
          <a:xfrm>
            <a:off x="2864160" y="2563560"/>
            <a:ext cx="777636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722160">
              <a:lnSpc>
                <a:spcPct val="150000"/>
              </a:lnSpc>
              <a:spcAft>
                <a:spcPts val="901"/>
              </a:spcAft>
              <a:buClr>
                <a:srgbClr val="ed7d31"/>
              </a:buClr>
              <a:buFont typeface="Wingdings" charset="2"/>
              <a:buChar char=""/>
            </a:pPr>
            <a:r>
              <a:rPr b="1" lang="pt-BR" sz="1800" spc="-1" strike="noStrike">
                <a:solidFill>
                  <a:schemeClr val="dk1"/>
                </a:solidFill>
                <a:latin typeface="Arial"/>
              </a:rPr>
              <a:t>Temperatura;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indent="-343080" algn="just" defTabSz="722160">
              <a:lnSpc>
                <a:spcPct val="150000"/>
              </a:lnSpc>
              <a:spcAft>
                <a:spcPts val="901"/>
              </a:spcAft>
              <a:buClr>
                <a:srgbClr val="ed7d31"/>
              </a:buClr>
              <a:buFont typeface="Wingdings" charset="2"/>
              <a:buChar char=""/>
            </a:pPr>
            <a:r>
              <a:rPr b="1" lang="pt-BR" sz="1800" spc="-1" strike="noStrike">
                <a:solidFill>
                  <a:schemeClr val="dk1"/>
                </a:solidFill>
                <a:latin typeface="Arial"/>
              </a:rPr>
              <a:t>Tipo de impureza;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indent="-343080" algn="just" defTabSz="722160">
              <a:lnSpc>
                <a:spcPct val="150000"/>
              </a:lnSpc>
              <a:spcAft>
                <a:spcPts val="901"/>
              </a:spcAft>
              <a:buClr>
                <a:srgbClr val="ed7d31"/>
              </a:buClr>
              <a:buFont typeface="Wingdings" charset="2"/>
              <a:buChar char=""/>
            </a:pPr>
            <a:r>
              <a:rPr b="1" lang="pt-BR" sz="1800" spc="-1" strike="noStrike">
                <a:solidFill>
                  <a:schemeClr val="dk1"/>
                </a:solidFill>
                <a:latin typeface="Arial"/>
              </a:rPr>
              <a:t>Concentração da impureza;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7587000" y="2529360"/>
            <a:ext cx="4238280" cy="17618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2EB66DA-7A75-48E7-B962-07C840B1B841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757760" y="117360"/>
            <a:ext cx="354060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Ligas Metálicas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8" name="CaixaDeTexto 3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Defeitos Pontuais ???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tângulo 13"/>
          <p:cNvSpPr/>
          <p:nvPr/>
        </p:nvSpPr>
        <p:spPr>
          <a:xfrm>
            <a:off x="1450440" y="152424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SOLUÇÕES SÓLIDAS SUBSTITUCIONAIS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Retângulo 14"/>
          <p:cNvSpPr/>
          <p:nvPr/>
        </p:nvSpPr>
        <p:spPr>
          <a:xfrm>
            <a:off x="2282400" y="2404080"/>
            <a:ext cx="8871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átomos do solvente substituídos por átomos do soluto no reticulado; a estrutura do solvente não muda, mas se deforma;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tângulo 15"/>
          <p:cNvSpPr/>
          <p:nvPr/>
        </p:nvSpPr>
        <p:spPr>
          <a:xfrm>
            <a:off x="2360160" y="374544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Solução sólida substitucional : Ligas metálicas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Retângulo 16"/>
          <p:cNvSpPr/>
          <p:nvPr/>
        </p:nvSpPr>
        <p:spPr>
          <a:xfrm>
            <a:off x="3034800" y="4434840"/>
            <a:ext cx="7776360" cy="171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722160">
              <a:lnSpc>
                <a:spcPct val="150000"/>
              </a:lnSpc>
              <a:spcAft>
                <a:spcPts val="1001"/>
              </a:spcAft>
              <a:buClr>
                <a:srgbClr val="ed7d31"/>
              </a:buClr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Cobre + Zinco = Latão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1" indent="-343080" algn="just" defTabSz="722160">
              <a:lnSpc>
                <a:spcPct val="150000"/>
              </a:lnSpc>
              <a:spcAft>
                <a:spcPts val="1001"/>
              </a:spcAft>
              <a:buClr>
                <a:srgbClr val="ed7d31"/>
              </a:buClr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Cobre + Níquel = Monel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1" indent="-343080" algn="just" defTabSz="722160">
              <a:lnSpc>
                <a:spcPct val="150000"/>
              </a:lnSpc>
              <a:spcAft>
                <a:spcPts val="1001"/>
              </a:spcAft>
              <a:buClr>
                <a:srgbClr val="ed7d31"/>
              </a:buClr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Cobre + Estanho = Bronze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7954200" y="4381920"/>
            <a:ext cx="2857320" cy="19713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4405EDF-4570-47D0-9A0A-07E18399F8B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757760" y="117360"/>
            <a:ext cx="354060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Ligas Metálicas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5" name="CaixaDeTexto 3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Defeitos Pontuais ???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Retângulo 13"/>
          <p:cNvSpPr/>
          <p:nvPr/>
        </p:nvSpPr>
        <p:spPr>
          <a:xfrm>
            <a:off x="1450440" y="152424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SOLUÇÕES SÓLIDAS SUBSTITUCIONAIS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Retângulo 15"/>
          <p:cNvSpPr/>
          <p:nvPr/>
        </p:nvSpPr>
        <p:spPr>
          <a:xfrm>
            <a:off x="2092320" y="236520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Solução sólida substitucional : Ligas metálicas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etângulo 16"/>
          <p:cNvSpPr/>
          <p:nvPr/>
        </p:nvSpPr>
        <p:spPr>
          <a:xfrm>
            <a:off x="2940120" y="3061800"/>
            <a:ext cx="7776360" cy="10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722160">
              <a:lnSpc>
                <a:spcPct val="150000"/>
              </a:lnSpc>
              <a:spcAft>
                <a:spcPts val="1001"/>
              </a:spcAft>
              <a:buClr>
                <a:srgbClr val="ed7d31"/>
              </a:buClr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Cobre + Níquel = Monel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722160">
              <a:lnSpc>
                <a:spcPct val="150000"/>
              </a:lnSpc>
              <a:spcAft>
                <a:spcPts val="901"/>
              </a:spcAft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etângulo 9"/>
          <p:cNvSpPr/>
          <p:nvPr/>
        </p:nvSpPr>
        <p:spPr>
          <a:xfrm>
            <a:off x="3691440" y="3827160"/>
            <a:ext cx="81367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Cu + Ni são solúveis em todas as proporções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4690440" y="4435920"/>
            <a:ext cx="6839640" cy="1799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8DFF595-00FD-4CB4-9F7E-4E1A4483BCF4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757760" y="134280"/>
            <a:ext cx="3695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Ligas Metálicas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2" name="CaixaDeTexto 3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Defeitos Pontuais ???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Retângulo 13"/>
          <p:cNvSpPr/>
          <p:nvPr/>
        </p:nvSpPr>
        <p:spPr>
          <a:xfrm>
            <a:off x="1295280" y="128700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SOLUÇÕES SÓLIDAS INTERSTICIAL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Retângulo 14"/>
          <p:cNvSpPr/>
          <p:nvPr/>
        </p:nvSpPr>
        <p:spPr>
          <a:xfrm>
            <a:off x="1672920" y="2001240"/>
            <a:ext cx="100069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átomos de impurezas ou os elementos de liga ocupam os espaços dos interstícios;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tângulo 15"/>
          <p:cNvSpPr/>
          <p:nvPr/>
        </p:nvSpPr>
        <p:spPr>
          <a:xfrm>
            <a:off x="1672920" y="3170520"/>
            <a:ext cx="58060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Ocorre quando a impureza apresenta raio atômico bem menor que o hospedeiro;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Retângulo 9"/>
          <p:cNvSpPr/>
          <p:nvPr/>
        </p:nvSpPr>
        <p:spPr>
          <a:xfrm>
            <a:off x="1672920" y="4686840"/>
            <a:ext cx="100069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materiais metálicos tem geralmente fator de empacotamento alto as posições intersticiais são relativamente pequenas;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Retângulo 10"/>
          <p:cNvSpPr/>
          <p:nvPr/>
        </p:nvSpPr>
        <p:spPr>
          <a:xfrm>
            <a:off x="1672920" y="5943960"/>
            <a:ext cx="100069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Geralmente, no máximo 10% de impurezas são incorporadas nos interstícios.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8389080" y="2612880"/>
            <a:ext cx="2800080" cy="2114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9A616FA-279D-4388-B45A-F9947F6C3A3E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757760" y="134280"/>
            <a:ext cx="3695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Ligas Metálicas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0" name="CaixaDeTexto 3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Defeitos Pontuais ???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Retângulo 13"/>
          <p:cNvSpPr/>
          <p:nvPr/>
        </p:nvSpPr>
        <p:spPr>
          <a:xfrm>
            <a:off x="1295280" y="128700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SOLUÇÕES SÓLIDAS INTERSTICIAL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Retângulo 14"/>
          <p:cNvSpPr/>
          <p:nvPr/>
        </p:nvSpPr>
        <p:spPr>
          <a:xfrm>
            <a:off x="1672920" y="2001240"/>
            <a:ext cx="100069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Exemplo de Solução Sólida Intersticial: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Retângulo 12"/>
          <p:cNvSpPr/>
          <p:nvPr/>
        </p:nvSpPr>
        <p:spPr>
          <a:xfrm>
            <a:off x="2389680" y="2766600"/>
            <a:ext cx="77763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722160">
              <a:lnSpc>
                <a:spcPct val="150000"/>
              </a:lnSpc>
              <a:spcAft>
                <a:spcPts val="1001"/>
              </a:spcAft>
              <a:buClr>
                <a:srgbClr val="ed7d31"/>
              </a:buClr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Fe + C  = Aço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Retângulo 4"/>
          <p:cNvSpPr/>
          <p:nvPr/>
        </p:nvSpPr>
        <p:spPr>
          <a:xfrm>
            <a:off x="3125520" y="4258440"/>
            <a:ext cx="83386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50000"/>
              </a:lnSpc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Obs 2: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C tem raio atômico bastante pequeno se comparado com o Fe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Retângulo 5"/>
          <p:cNvSpPr/>
          <p:nvPr/>
        </p:nvSpPr>
        <p:spPr>
          <a:xfrm>
            <a:off x="3125520" y="3590640"/>
            <a:ext cx="803088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722160">
              <a:lnSpc>
                <a:spcPct val="150000"/>
              </a:lnSpc>
              <a:spcAft>
                <a:spcPts val="1001"/>
              </a:spcAft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Obs 1: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solubilidade máxima do C no Fe é 2,1% a 910 ºC (Fe CFC)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Retângulo de cantos arredondados 18"/>
          <p:cNvSpPr/>
          <p:nvPr/>
        </p:nvSpPr>
        <p:spPr>
          <a:xfrm>
            <a:off x="5564160" y="5340240"/>
            <a:ext cx="3240000" cy="1112040"/>
          </a:xfrm>
          <a:prstGeom prst="roundRect">
            <a:avLst>
              <a:gd name="adj" fmla="val 16667"/>
            </a:avLst>
          </a:prstGeom>
          <a:solidFill>
            <a:srgbClr val="badde1"/>
          </a:solidFill>
          <a:ln w="25400">
            <a:solidFill>
              <a:srgbClr val="8aa5a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Retângulo 19"/>
          <p:cNvSpPr/>
          <p:nvPr/>
        </p:nvSpPr>
        <p:spPr>
          <a:xfrm>
            <a:off x="5775480" y="5340240"/>
            <a:ext cx="30286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50000"/>
              </a:lnSpc>
            </a:pPr>
            <a:r>
              <a:rPr b="1" lang="pt-BR" sz="2000" spc="-1" strike="noStrike">
                <a:solidFill>
                  <a:srgbClr val="333399"/>
                </a:solidFill>
                <a:latin typeface="Arial"/>
              </a:rPr>
              <a:t>rC= 0,071 nm= 0,71 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1" lang="pt-BR" sz="2000" spc="-1" strike="noStrike">
                <a:solidFill>
                  <a:srgbClr val="333399"/>
                </a:solidFill>
                <a:latin typeface="Arial"/>
              </a:rPr>
              <a:t>rFe= 0,124 nm= 1,24 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017E657-148F-40BF-BB5C-E1EEE097210D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692160" y="328320"/>
            <a:ext cx="633132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285"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de linha (discordâncias)</a:t>
            </a:r>
            <a:br>
              <a:rPr sz="3200"/>
            </a:b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9" name="CaixaDeTexto 3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Retângulo 13"/>
          <p:cNvSpPr/>
          <p:nvPr/>
        </p:nvSpPr>
        <p:spPr>
          <a:xfrm>
            <a:off x="1234800" y="132732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Discordâncias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Retângulo 14"/>
          <p:cNvSpPr/>
          <p:nvPr/>
        </p:nvSpPr>
        <p:spPr>
          <a:xfrm>
            <a:off x="1672920" y="2001240"/>
            <a:ext cx="100069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um defeito linear ou unidimensional em torno do qual alguns átomos estão desalinhados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Retângulo 15"/>
          <p:cNvSpPr/>
          <p:nvPr/>
        </p:nvSpPr>
        <p:spPr>
          <a:xfrm>
            <a:off x="1672920" y="4590000"/>
            <a:ext cx="100069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As discordâncias estão associadas com a cristalização e a deformação (origem: térmica, mecânica e supersaturação de defeitos pontuais)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Retângulo 16"/>
          <p:cNvSpPr/>
          <p:nvPr/>
        </p:nvSpPr>
        <p:spPr>
          <a:xfrm>
            <a:off x="1672920" y="5724000"/>
            <a:ext cx="100069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presença deste defeito é a responsável pela deformação, falha e ruptura dos materiais;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6150600" y="2480400"/>
            <a:ext cx="2790360" cy="1952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6C7335A-B11F-419A-9C27-860E8BCBDF78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603240" y="477000"/>
            <a:ext cx="6200640" cy="5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55917" lnSpcReduction="10000"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rgbClr val="000000"/>
                </a:solidFill>
                <a:latin typeface="Arial"/>
              </a:rPr>
              <a:t>Defeitos de linha (discordâncias)</a:t>
            </a:r>
            <a:br>
              <a:rPr sz="3200"/>
            </a:b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6" name="Retângulo 13"/>
          <p:cNvSpPr/>
          <p:nvPr/>
        </p:nvSpPr>
        <p:spPr>
          <a:xfrm>
            <a:off x="932760" y="118620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Discordâncias e deformação plástica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Retângulo 12"/>
          <p:cNvSpPr/>
          <p:nvPr/>
        </p:nvSpPr>
        <p:spPr>
          <a:xfrm>
            <a:off x="1500480" y="5558760"/>
            <a:ext cx="100069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capacidade de um material se deformar plasticamente está relacionada com a habilidade das discordâncias se movimentarem.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Imagem 6" descr=""/>
          <p:cNvPicPr/>
          <p:nvPr/>
        </p:nvPicPr>
        <p:blipFill>
          <a:blip r:embed="rId1"/>
          <a:stretch/>
        </p:blipFill>
        <p:spPr>
          <a:xfrm>
            <a:off x="2186640" y="1971720"/>
            <a:ext cx="7714800" cy="3447720"/>
          </a:xfrm>
          <a:prstGeom prst="rect">
            <a:avLst/>
          </a:prstGeom>
          <a:ln w="0">
            <a:noFill/>
          </a:ln>
        </p:spPr>
      </p:pic>
      <p:sp>
        <p:nvSpPr>
          <p:cNvPr id="179" name="CaixaDeTexto 18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5B24169-D1DD-4C6E-8E93-53341A72F8C5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9000" y="14328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1181160" y="123912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Por que estudar?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Retângulo 7"/>
          <p:cNvSpPr/>
          <p:nvPr/>
        </p:nvSpPr>
        <p:spPr>
          <a:xfrm>
            <a:off x="1736640" y="1962000"/>
            <a:ext cx="97444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As propriedades de alguns materiais são influenciados pela presença de imperfeições.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tângulo 10"/>
          <p:cNvSpPr/>
          <p:nvPr/>
        </p:nvSpPr>
        <p:spPr>
          <a:xfrm>
            <a:off x="2163600" y="3125160"/>
            <a:ext cx="93178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As propriedades mecânicas  dos metais puros apresentam alterações significativas quando esses materiais são ligados ( isto é, quando são adicionados átomos de impurezas).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Retângulo 8"/>
          <p:cNvSpPr/>
          <p:nvPr/>
        </p:nvSpPr>
        <p:spPr>
          <a:xfrm>
            <a:off x="2163600" y="4890600"/>
            <a:ext cx="93178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240" indent="-34308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deformação mecânica dos materiais promove a formação de imperfeições que geram um aumento na resistência mecânica (processo conhecido como encruamento).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2CF7810-777D-49B9-B797-A1BA929DFD17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372840" y="323280"/>
            <a:ext cx="658152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285"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de linha (discordâncias)</a:t>
            </a:r>
            <a:br>
              <a:rPr sz="3200"/>
            </a:b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1" name="Retângulo 13"/>
          <p:cNvSpPr/>
          <p:nvPr/>
        </p:nvSpPr>
        <p:spPr>
          <a:xfrm>
            <a:off x="967320" y="116496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Discordâncias e deformação plástica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Retângulo 8"/>
          <p:cNvSpPr/>
          <p:nvPr/>
        </p:nvSpPr>
        <p:spPr>
          <a:xfrm>
            <a:off x="1656000" y="1821240"/>
            <a:ext cx="10015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 quantidade e o movimento das discordâncias podem ser controlados pelo grau de deformação (conformação mecânica) e/ou por tratamentos térmicos 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Retângulo 10"/>
          <p:cNvSpPr/>
          <p:nvPr/>
        </p:nvSpPr>
        <p:spPr>
          <a:xfrm>
            <a:off x="1630080" y="3050640"/>
            <a:ext cx="10015200" cy="13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Com o aumento da temperatura há um aumento na velocidade de deslocamento das discordâncias favorecendo o aniquilamento mútuo das mesmas e formação de discordâncias únicas.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Retângulo 11"/>
          <p:cNvSpPr/>
          <p:nvPr/>
        </p:nvSpPr>
        <p:spPr>
          <a:xfrm>
            <a:off x="1630080" y="4695840"/>
            <a:ext cx="10015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Impurezas tendem a difundir-se e concentrar-se em torno das discordâncias formando uma atmosfera de impurezas.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Retângulo 14"/>
          <p:cNvSpPr/>
          <p:nvPr/>
        </p:nvSpPr>
        <p:spPr>
          <a:xfrm>
            <a:off x="1656000" y="6015960"/>
            <a:ext cx="1001520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As discordâncias contribuem para a deformação plástica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aixaDeTexto 15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0A8C8BA-2D4B-4307-A041-526A0DE3DA8E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700800" y="146160"/>
            <a:ext cx="573912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de interface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8" name="Retângulo 13"/>
          <p:cNvSpPr/>
          <p:nvPr/>
        </p:nvSpPr>
        <p:spPr>
          <a:xfrm>
            <a:off x="1208880" y="337968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Superfícies externas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aixaDeTexto 9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Retângulo 12"/>
          <p:cNvSpPr/>
          <p:nvPr/>
        </p:nvSpPr>
        <p:spPr>
          <a:xfrm>
            <a:off x="1846080" y="4007880"/>
            <a:ext cx="79923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Na superfície os átomos não estão completamente ligados.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Retângulo 15"/>
          <p:cNvSpPr/>
          <p:nvPr/>
        </p:nvSpPr>
        <p:spPr>
          <a:xfrm>
            <a:off x="1846080" y="4764600"/>
            <a:ext cx="94888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Então o estado energia dos átomos na superfície é maior que no interior do cristal.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Retângulo 16"/>
          <p:cNvSpPr/>
          <p:nvPr/>
        </p:nvSpPr>
        <p:spPr>
          <a:xfrm>
            <a:off x="1846080" y="6024240"/>
            <a:ext cx="79923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Os materiais tendem a minimizar está energia.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Retângulo 4"/>
          <p:cNvSpPr/>
          <p:nvPr/>
        </p:nvSpPr>
        <p:spPr>
          <a:xfrm>
            <a:off x="1208880" y="1602000"/>
            <a:ext cx="101257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Envolvem fronteiras (defeitos em duas dimensões) e normalmente separam regiões dos materiais de diferentes estruturas cristalinas ou orientações cristalográficas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0E5D9BC-A007-4133-8BEA-F62CDCC4D1C1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700800" y="146160"/>
            <a:ext cx="573912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de interface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5" name="Retângulo 13"/>
          <p:cNvSpPr/>
          <p:nvPr/>
        </p:nvSpPr>
        <p:spPr>
          <a:xfrm>
            <a:off x="975960" y="141984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Contorno de Grão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aixaDeTexto 9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Retângulo 10"/>
          <p:cNvSpPr/>
          <p:nvPr/>
        </p:nvSpPr>
        <p:spPr>
          <a:xfrm>
            <a:off x="1751040" y="2073240"/>
            <a:ext cx="57103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Corresponde à região que separa dois ou mais cristais de orientação diferente.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Retângulo 11"/>
          <p:cNvSpPr/>
          <p:nvPr/>
        </p:nvSpPr>
        <p:spPr>
          <a:xfrm>
            <a:off x="1813320" y="3267000"/>
            <a:ext cx="564804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No interior de cada grão todos os átomos estão arranjados segundo um único modelo e única orientação, caracterizada pela célula unitária.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Picture 3" descr=""/>
          <p:cNvPicPr/>
          <p:nvPr/>
        </p:nvPicPr>
        <p:blipFill>
          <a:blip r:embed="rId1"/>
          <a:stretch/>
        </p:blipFill>
        <p:spPr>
          <a:xfrm>
            <a:off x="8452080" y="2205000"/>
            <a:ext cx="2790360" cy="196164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4" descr=""/>
          <p:cNvPicPr/>
          <p:nvPr/>
        </p:nvPicPr>
        <p:blipFill>
          <a:blip r:embed="rId2"/>
          <a:stretch/>
        </p:blipFill>
        <p:spPr>
          <a:xfrm>
            <a:off x="8801640" y="4299480"/>
            <a:ext cx="2352240" cy="2247480"/>
          </a:xfrm>
          <a:prstGeom prst="rect">
            <a:avLst/>
          </a:prstGeom>
          <a:ln w="0">
            <a:noFill/>
          </a:ln>
        </p:spPr>
      </p:pic>
      <p:sp>
        <p:nvSpPr>
          <p:cNvPr id="201" name="Retângulo 19"/>
          <p:cNvSpPr/>
          <p:nvPr/>
        </p:nvSpPr>
        <p:spPr>
          <a:xfrm>
            <a:off x="1813320" y="5272560"/>
            <a:ext cx="56480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O contorno de grão é uma região de alta energia, devido à sua alta densidade de defeitos cristalinos.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78505CE-6A00-4A5D-AE4A-598A16AF809B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700800" y="146160"/>
            <a:ext cx="573912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de interface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3" name="Retângulo 13"/>
          <p:cNvSpPr/>
          <p:nvPr/>
        </p:nvSpPr>
        <p:spPr>
          <a:xfrm>
            <a:off x="975960" y="141984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Contorno de Grão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aixaDeTexto 9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Picture 2" descr=""/>
          <p:cNvPicPr/>
          <p:nvPr/>
        </p:nvPicPr>
        <p:blipFill>
          <a:blip r:embed="rId1"/>
          <a:stretch/>
        </p:blipFill>
        <p:spPr>
          <a:xfrm>
            <a:off x="2229480" y="1973520"/>
            <a:ext cx="8267400" cy="44445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1A51AA-FA52-4898-8EA9-B4A349733510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700800" y="146160"/>
            <a:ext cx="573912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de interface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7" name="Retângulo 13"/>
          <p:cNvSpPr/>
          <p:nvPr/>
        </p:nvSpPr>
        <p:spPr>
          <a:xfrm>
            <a:off x="950040" y="1133280"/>
            <a:ext cx="8871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Contorno de Grão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aixaDeTexto 9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Retângulo 7"/>
          <p:cNvSpPr/>
          <p:nvPr/>
        </p:nvSpPr>
        <p:spPr>
          <a:xfrm>
            <a:off x="1500480" y="1719000"/>
            <a:ext cx="9825480" cy="511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contornos de grão são regiões repletas de defeitos cristalinos, tais como lacunas e discordâncias.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Constituem obstáculos ao deslizamento de discordâncias responsável pela deformação plástica e à propagação de trincas.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Dessa forma, quanto mais contornos de grão, mais resistente à deformação e mais tenaz fica o material metálico.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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Por isso, o refino de grãos constitui um eficiente mecanismo de aumento da resistência e da tenacidade.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5E7EEDC-F25A-48DA-8358-A4C3BEC8C4BC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700800" y="146160"/>
            <a:ext cx="573912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Volumétricos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1" name="CaixaDeTexto 9"/>
          <p:cNvSpPr/>
          <p:nvPr/>
        </p:nvSpPr>
        <p:spPr>
          <a:xfrm>
            <a:off x="112320" y="157572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Retângulo 6"/>
          <p:cNvSpPr/>
          <p:nvPr/>
        </p:nvSpPr>
        <p:spPr>
          <a:xfrm>
            <a:off x="1107000" y="1522440"/>
            <a:ext cx="1081440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São introduzidas no processamento do material e/ou na fabricação do componente;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Retângulo 8"/>
          <p:cNvSpPr/>
          <p:nvPr/>
        </p:nvSpPr>
        <p:spPr>
          <a:xfrm>
            <a:off x="1780200" y="2896920"/>
            <a:ext cx="999432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Inclusões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- Impurezas estranhas;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Precipitado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- são aglomerados de partículas cuja composição difere da matriz;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Fases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- forma-se devido à presença de impurezas ou elementos de liga (ocorre quando o limite de solubilidade é ultrapassado);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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Porosidade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- origina-se devido a presença ou formação de gases.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Retângulo 10"/>
          <p:cNvSpPr/>
          <p:nvPr/>
        </p:nvSpPr>
        <p:spPr>
          <a:xfrm>
            <a:off x="1107000" y="2350080"/>
            <a:ext cx="79923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São eles: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E0F4CC7-04FB-4D74-9E12-09892A859784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429000" y="14328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155240" y="180900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Tipos de imperfeições: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etângulo 7"/>
          <p:cNvSpPr/>
          <p:nvPr/>
        </p:nvSpPr>
        <p:spPr>
          <a:xfrm>
            <a:off x="1805760" y="2741760"/>
            <a:ext cx="9744480" cy="207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Defeitos pontuais;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Defeitos de linha (discordâncias);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Defeitos de interface;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Defeitos volumétricos (inclusões, porosidades).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853957-3B8E-4F68-BF1C-45C3C1CA2C9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429000" y="14328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006200" y="125100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Defeitos cristalinos: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Retângulo 7"/>
          <p:cNvSpPr/>
          <p:nvPr/>
        </p:nvSpPr>
        <p:spPr>
          <a:xfrm>
            <a:off x="1624680" y="2167200"/>
            <a:ext cx="97444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uma imperfeição ou um "erro" no arranjo periódico regular dos átomos em um cristal.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Retângulo 6"/>
          <p:cNvSpPr/>
          <p:nvPr/>
        </p:nvSpPr>
        <p:spPr>
          <a:xfrm>
            <a:off x="1624680" y="3533040"/>
            <a:ext cx="9744480" cy="156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Podem envolver uma irregularidade: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400"/>
              </a:spcBef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- na posição dos átomos;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400"/>
              </a:spcBef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- no tipo de átomos.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tângulo 5"/>
          <p:cNvSpPr/>
          <p:nvPr/>
        </p:nvSpPr>
        <p:spPr>
          <a:xfrm>
            <a:off x="1624680" y="5348160"/>
            <a:ext cx="97444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34308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tipo e o número de defeitos dependem do material, do meio ambiente, e das circunstâncias sob as quais o cristal é processado.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BC5B353-A765-416E-86A9-9A4674FBA230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9000" y="14328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049400" y="155592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Defeitos cristalinos: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Retângulo 7"/>
          <p:cNvSpPr/>
          <p:nvPr/>
        </p:nvSpPr>
        <p:spPr>
          <a:xfrm>
            <a:off x="1607400" y="2612880"/>
            <a:ext cx="9744480" cy="30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Apenas uma pequena fração dos sítios atômicos são imperfeitos 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400"/>
              </a:spcBef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400"/>
              </a:spcBef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i="1" lang="pt-BR" sz="2000" spc="-1" strike="noStrike">
                <a:solidFill>
                  <a:srgbClr val="ff0000"/>
                </a:solidFill>
                <a:latin typeface="Arial"/>
              </a:rPr>
              <a:t>Menos de 1 em 1 milhão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400"/>
              </a:spcBef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Mesmo sendo poucos eles influenciam muito nas propriedades dos materiais e nem sempre de forma negativa.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C608A30-9030-4A28-8733-9626E4B7B671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9000" y="14328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PONTUAIS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049400" y="123408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Lacunas ou Vazios: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Retângulo 7"/>
          <p:cNvSpPr/>
          <p:nvPr/>
        </p:nvSpPr>
        <p:spPr>
          <a:xfrm>
            <a:off x="1538280" y="1847520"/>
            <a:ext cx="974448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Envolve a falta de um átomo.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Retângulo 6"/>
          <p:cNvSpPr/>
          <p:nvPr/>
        </p:nvSpPr>
        <p:spPr>
          <a:xfrm>
            <a:off x="1538280" y="2479680"/>
            <a:ext cx="547452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São formados durante a solidificação do cristal ou como resultado das vibrações atômicas (os átomos deslocam-se de suas posições normais).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Retângulo 8"/>
          <p:cNvSpPr/>
          <p:nvPr/>
        </p:nvSpPr>
        <p:spPr>
          <a:xfrm>
            <a:off x="1538280" y="4577760"/>
            <a:ext cx="54745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Todos os sólidos cristalinos possuem lacunas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Retângulo 9"/>
          <p:cNvSpPr/>
          <p:nvPr/>
        </p:nvSpPr>
        <p:spPr>
          <a:xfrm>
            <a:off x="1538280" y="5659920"/>
            <a:ext cx="54745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número de vazios aumenta exponencialmente com a temperatura.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8145360" y="1847520"/>
            <a:ext cx="3287520" cy="230004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3" descr=""/>
          <p:cNvPicPr/>
          <p:nvPr/>
        </p:nvPicPr>
        <p:blipFill>
          <a:blip r:embed="rId2"/>
          <a:stretch/>
        </p:blipFill>
        <p:spPr>
          <a:xfrm>
            <a:off x="8604720" y="4301280"/>
            <a:ext cx="2567160" cy="23925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F64001D-8756-4F0D-8E31-42D4E049FD41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429000" y="14328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PONTUAIS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1032120" y="151956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Átomos Intersticiais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Retângulo 7"/>
          <p:cNvSpPr/>
          <p:nvPr/>
        </p:nvSpPr>
        <p:spPr>
          <a:xfrm>
            <a:off x="1538280" y="2539800"/>
            <a:ext cx="54745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Envolve um átomo extra no interstício (do próprio cristal).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Retângulo 6"/>
          <p:cNvSpPr/>
          <p:nvPr/>
        </p:nvSpPr>
        <p:spPr>
          <a:xfrm>
            <a:off x="1538280" y="4140720"/>
            <a:ext cx="54745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Produz uma distorção no reticulado, já que o átomo geralmente é maior que o espaço do interstício.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7981920" y="1917360"/>
            <a:ext cx="3307320" cy="230580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3" descr=""/>
          <p:cNvPicPr/>
          <p:nvPr/>
        </p:nvPicPr>
        <p:blipFill>
          <a:blip r:embed="rId2"/>
          <a:stretch/>
        </p:blipFill>
        <p:spPr>
          <a:xfrm>
            <a:off x="8476200" y="4437360"/>
            <a:ext cx="2304000" cy="21927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A16EE61-4D5B-4815-B30D-D7D83740CEF6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9000" y="14328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PONTUAIS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971640" y="114840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Átomos Intersticiais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Retângulo 1"/>
          <p:cNvSpPr/>
          <p:nvPr/>
        </p:nvSpPr>
        <p:spPr>
          <a:xfrm>
            <a:off x="1937520" y="4349520"/>
            <a:ext cx="2431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36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Átomo intersticial pequeno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1937520" y="1876320"/>
            <a:ext cx="2431800" cy="2466720"/>
          </a:xfrm>
          <a:prstGeom prst="rect">
            <a:avLst/>
          </a:prstGeom>
          <a:ln w="0">
            <a:noFill/>
          </a:ln>
        </p:spPr>
      </p:pic>
      <p:sp>
        <p:nvSpPr>
          <p:cNvPr id="93" name="Retângulo 1"/>
          <p:cNvSpPr/>
          <p:nvPr/>
        </p:nvSpPr>
        <p:spPr>
          <a:xfrm>
            <a:off x="7262280" y="2146680"/>
            <a:ext cx="2771640" cy="13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36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Átomo intersticial grande -  Gera maior distorção na rede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Picture 3" descr=""/>
          <p:cNvPicPr/>
          <p:nvPr/>
        </p:nvPicPr>
        <p:blipFill>
          <a:blip r:embed="rId2"/>
          <a:stretch/>
        </p:blipFill>
        <p:spPr>
          <a:xfrm>
            <a:off x="4821480" y="1948680"/>
            <a:ext cx="2440440" cy="2321640"/>
          </a:xfrm>
          <a:prstGeom prst="rect">
            <a:avLst/>
          </a:prstGeom>
          <a:ln w="0">
            <a:noFill/>
          </a:ln>
        </p:spPr>
      </p:pic>
      <p:grpSp>
        <p:nvGrpSpPr>
          <p:cNvPr id="95" name="Group 1050"/>
          <p:cNvGrpSpPr/>
          <p:nvPr/>
        </p:nvGrpSpPr>
        <p:grpSpPr>
          <a:xfrm>
            <a:off x="6210360" y="4641840"/>
            <a:ext cx="3372120" cy="2008080"/>
            <a:chOff x="6210360" y="4641840"/>
            <a:chExt cx="3372120" cy="2008080"/>
          </a:xfrm>
        </p:grpSpPr>
        <p:pic>
          <p:nvPicPr>
            <p:cNvPr id="96" name="Picture 1051" descr="Point Defect"/>
            <p:cNvPicPr/>
            <p:nvPr/>
          </p:nvPicPr>
          <p:blipFill>
            <a:blip r:embed="rId3"/>
            <a:stretch/>
          </p:blipFill>
          <p:spPr>
            <a:xfrm>
              <a:off x="6210360" y="4641840"/>
              <a:ext cx="3372120" cy="15858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97" name="Group 1052"/>
            <p:cNvGrpSpPr/>
            <p:nvPr/>
          </p:nvGrpSpPr>
          <p:grpSpPr>
            <a:xfrm>
              <a:off x="6571080" y="4641840"/>
              <a:ext cx="2549160" cy="2008080"/>
              <a:chOff x="6571080" y="4641840"/>
              <a:chExt cx="2549160" cy="2008080"/>
            </a:xfrm>
          </p:grpSpPr>
          <p:sp>
            <p:nvSpPr>
              <p:cNvPr id="98" name="Rectangle 1053"/>
              <p:cNvSpPr/>
              <p:nvPr/>
            </p:nvSpPr>
            <p:spPr>
              <a:xfrm>
                <a:off x="6571080" y="6315120"/>
                <a:ext cx="2549160" cy="334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2200" spc="-1" strike="noStrike">
                    <a:solidFill>
                      <a:srgbClr val="000000"/>
                    </a:solidFill>
                    <a:latin typeface="Arial"/>
                  </a:rPr>
                  <a:t>Distorção de planos </a:t>
                </a:r>
                <a:endParaRPr b="0" lang="pt-BR" sz="2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Line 1054"/>
              <p:cNvSpPr/>
              <p:nvPr/>
            </p:nvSpPr>
            <p:spPr>
              <a:xfrm flipH="1">
                <a:off x="7538040" y="4641840"/>
                <a:ext cx="393120" cy="716400"/>
              </a:xfrm>
              <a:prstGeom prst="line">
                <a:avLst/>
              </a:prstGeom>
              <a:ln w="38100">
                <a:solidFill>
                  <a:srgbClr val="ffffff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pt-B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Line 1055"/>
              <p:cNvSpPr/>
              <p:nvPr/>
            </p:nvSpPr>
            <p:spPr>
              <a:xfrm flipV="1">
                <a:off x="7210080" y="5716800"/>
                <a:ext cx="457920" cy="597960"/>
              </a:xfrm>
              <a:prstGeom prst="line">
                <a:avLst/>
              </a:prstGeom>
              <a:ln w="28575">
                <a:solidFill>
                  <a:srgbClr val="cc3399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pt-B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1E01AFF-8EF6-4DEC-B986-C4A55B7F9D34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429000" y="14328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DEFEITOS PONTUAIS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971640" y="134568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Átomos Intersticiais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Imperfeições nos Sólidos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Retângulo 1"/>
          <p:cNvSpPr/>
          <p:nvPr/>
        </p:nvSpPr>
        <p:spPr>
          <a:xfrm>
            <a:off x="1816560" y="2175840"/>
            <a:ext cx="528264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36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Interstícios na</a:t>
            </a:r>
            <a:r>
              <a:rPr b="1" lang="pt-BR" sz="1800" spc="-1" strike="noStrike">
                <a:solidFill>
                  <a:schemeClr val="dk1"/>
                </a:solidFill>
                <a:latin typeface="Arial"/>
              </a:rPr>
              <a:t> rede CFC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2369160" y="3175200"/>
            <a:ext cx="2448000" cy="2308680"/>
          </a:xfrm>
          <a:prstGeom prst="rect">
            <a:avLst/>
          </a:prstGeom>
          <a:ln w="0">
            <a:noFill/>
          </a:ln>
        </p:spPr>
      </p:pic>
      <p:sp>
        <p:nvSpPr>
          <p:cNvPr id="106" name="Seta para a direita 5"/>
          <p:cNvSpPr/>
          <p:nvPr/>
        </p:nvSpPr>
        <p:spPr>
          <a:xfrm>
            <a:off x="5520960" y="3994200"/>
            <a:ext cx="1431720" cy="577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7" name="Imagem 6" descr=""/>
          <p:cNvPicPr/>
          <p:nvPr/>
        </p:nvPicPr>
        <p:blipFill>
          <a:blip r:embed="rId2"/>
          <a:stretch/>
        </p:blipFill>
        <p:spPr>
          <a:xfrm>
            <a:off x="7522200" y="3175200"/>
            <a:ext cx="2173320" cy="2159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003A351-231F-4C3B-AF8D-6B31B3C7C18B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Application>LibreOffice/7.6.3.2$Windows_X86_64 LibreOffice_project/29d686fea9f6705b262d369fede658f824154cc0</Application>
  <AppVersion>15.0000</AppVersion>
  <Words>1323</Words>
  <Paragraphs>224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2023-01-20T19:42:25Z</dcterms:created>
  <dc:creator>Conta da Microsoft</dc:creator>
  <dc:description/>
  <dc:language>pt-BR</dc:language>
  <cp:lastModifiedBy/>
  <cp:lastPrinted>2023-03-11T17:03:32Z</cp:lastPrinted>
  <dcterms:modified xsi:type="dcterms:W3CDTF">2025-03-07T11:00:00Z</dcterms:modified>
  <cp:revision>118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25</vt:i4>
  </property>
  <property fmtid="{D5CDD505-2E9C-101B-9397-08002B2CF9AE}" pid="3" name="PresentationFormat">
    <vt:lpwstr>Widescreen</vt:lpwstr>
  </property>
  <property fmtid="{D5CDD505-2E9C-101B-9397-08002B2CF9AE}" pid="4" name="Slides">
    <vt:i4>25</vt:i4>
  </property>
</Properties>
</file>